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7556500" cy="10693400"/>
  <p:notesSz cx="7556500" cy="106934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796"/>
    <p:restoredTop sz="94679"/>
  </p:normalViewPr>
  <p:slideViewPr>
    <p:cSldViewPr>
      <p:cViewPr varScale="1">
        <p:scale>
          <a:sx n="128" d="100"/>
          <a:sy n="128" d="100"/>
        </p:scale>
        <p:origin x="2872" y="17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3275013" cy="536575"/>
          </a:xfrm>
          <a:prstGeom prst="rect">
            <a:avLst/>
          </a:prstGeom>
        </p:spPr>
        <p:txBody>
          <a:bodyPr vert="horz" lIns="91440" tIns="45720" rIns="91440" bIns="45720" rtlCol="0"/>
          <a:lstStyle>
            <a:lvl1pPr algn="l">
              <a:defRPr sz="1200"/>
            </a:lvl1pPr>
          </a:lstStyle>
          <a:p>
            <a:endParaRPr lang="fi-FI"/>
          </a:p>
        </p:txBody>
      </p:sp>
      <p:sp>
        <p:nvSpPr>
          <p:cNvPr id="3" name="Platshållare för datum 2"/>
          <p:cNvSpPr>
            <a:spLocks noGrp="1"/>
          </p:cNvSpPr>
          <p:nvPr>
            <p:ph type="dt" idx="1"/>
          </p:nvPr>
        </p:nvSpPr>
        <p:spPr>
          <a:xfrm>
            <a:off x="4279900" y="0"/>
            <a:ext cx="3275013" cy="536575"/>
          </a:xfrm>
          <a:prstGeom prst="rect">
            <a:avLst/>
          </a:prstGeom>
        </p:spPr>
        <p:txBody>
          <a:bodyPr vert="horz" lIns="91440" tIns="45720" rIns="91440" bIns="45720" rtlCol="0"/>
          <a:lstStyle>
            <a:lvl1pPr algn="r">
              <a:defRPr sz="1200"/>
            </a:lvl1pPr>
          </a:lstStyle>
          <a:p>
            <a:fld id="{DB40C519-EEF2-9B4B-9D1D-802F994F0F57}" type="datetimeFigureOut">
              <a:rPr lang="fi-FI" smtClean="0"/>
              <a:t>15.3.2024</a:t>
            </a:fld>
            <a:endParaRPr lang="fi-FI"/>
          </a:p>
        </p:txBody>
      </p:sp>
      <p:sp>
        <p:nvSpPr>
          <p:cNvPr id="4" name="Platshållare för bildobjekt 3"/>
          <p:cNvSpPr>
            <a:spLocks noGrp="1" noRot="1" noChangeAspect="1"/>
          </p:cNvSpPr>
          <p:nvPr>
            <p:ph type="sldImg" idx="2"/>
          </p:nvPr>
        </p:nvSpPr>
        <p:spPr>
          <a:xfrm>
            <a:off x="2503488" y="1336675"/>
            <a:ext cx="2549525" cy="3608388"/>
          </a:xfrm>
          <a:prstGeom prst="rect">
            <a:avLst/>
          </a:prstGeom>
          <a:noFill/>
          <a:ln w="12700">
            <a:solidFill>
              <a:prstClr val="black"/>
            </a:solidFill>
          </a:ln>
        </p:spPr>
        <p:txBody>
          <a:bodyPr vert="horz" lIns="91440" tIns="45720" rIns="91440" bIns="45720" rtlCol="0" anchor="ctr"/>
          <a:lstStyle/>
          <a:p>
            <a:endParaRPr lang="fi-FI"/>
          </a:p>
        </p:txBody>
      </p:sp>
      <p:sp>
        <p:nvSpPr>
          <p:cNvPr id="5" name="Platshållare för anteckningar 4"/>
          <p:cNvSpPr>
            <a:spLocks noGrp="1"/>
          </p:cNvSpPr>
          <p:nvPr>
            <p:ph type="body" sz="quarter" idx="3"/>
          </p:nvPr>
        </p:nvSpPr>
        <p:spPr>
          <a:xfrm>
            <a:off x="755650" y="5146675"/>
            <a:ext cx="6045200" cy="4210050"/>
          </a:xfrm>
          <a:prstGeom prst="rect">
            <a:avLst/>
          </a:prstGeom>
        </p:spPr>
        <p:txBody>
          <a:bodyPr vert="horz" lIns="91440" tIns="45720" rIns="91440" bIns="45720" rtlCol="0"/>
          <a:lstStyle/>
          <a:p>
            <a:r>
              <a:rPr lang="sv-SE"/>
              <a:t>Redigera format för bakgrundstext
Nivå två
Nivå tre
Nivå fyra
Nivå fem</a:t>
            </a:r>
            <a:endParaRPr lang="fi-FI"/>
          </a:p>
        </p:txBody>
      </p:sp>
      <p:sp>
        <p:nvSpPr>
          <p:cNvPr id="6" name="Platshållare för sidfot 5"/>
          <p:cNvSpPr>
            <a:spLocks noGrp="1"/>
          </p:cNvSpPr>
          <p:nvPr>
            <p:ph type="ftr" sz="quarter" idx="4"/>
          </p:nvPr>
        </p:nvSpPr>
        <p:spPr>
          <a:xfrm>
            <a:off x="0" y="10156825"/>
            <a:ext cx="3275013" cy="536575"/>
          </a:xfrm>
          <a:prstGeom prst="rect">
            <a:avLst/>
          </a:prstGeom>
        </p:spPr>
        <p:txBody>
          <a:bodyPr vert="horz" lIns="91440" tIns="45720" rIns="91440" bIns="45720" rtlCol="0" anchor="b"/>
          <a:lstStyle>
            <a:lvl1pPr algn="l">
              <a:defRPr sz="1200"/>
            </a:lvl1pPr>
          </a:lstStyle>
          <a:p>
            <a:endParaRPr lang="fi-FI"/>
          </a:p>
        </p:txBody>
      </p:sp>
      <p:sp>
        <p:nvSpPr>
          <p:cNvPr id="7" name="Platshållare för bildnummer 6"/>
          <p:cNvSpPr>
            <a:spLocks noGrp="1"/>
          </p:cNvSpPr>
          <p:nvPr>
            <p:ph type="sldNum" sz="quarter" idx="5"/>
          </p:nvPr>
        </p:nvSpPr>
        <p:spPr>
          <a:xfrm>
            <a:off x="4279900" y="10156825"/>
            <a:ext cx="3275013" cy="536575"/>
          </a:xfrm>
          <a:prstGeom prst="rect">
            <a:avLst/>
          </a:prstGeom>
        </p:spPr>
        <p:txBody>
          <a:bodyPr vert="horz" lIns="91440" tIns="45720" rIns="91440" bIns="45720" rtlCol="0" anchor="b"/>
          <a:lstStyle>
            <a:lvl1pPr algn="r">
              <a:defRPr sz="1200"/>
            </a:lvl1pPr>
          </a:lstStyle>
          <a:p>
            <a:fld id="{A74B62FF-F951-3B4D-891D-91BEA1362276}" type="slidenum">
              <a:rPr lang="fi-FI" smtClean="0"/>
              <a:t>‹#›</a:t>
            </a:fld>
            <a:endParaRPr lang="fi-FI"/>
          </a:p>
        </p:txBody>
      </p:sp>
    </p:spTree>
    <p:extLst>
      <p:ext uri="{BB962C8B-B14F-4D97-AF65-F5344CB8AC3E}">
        <p14:creationId xmlns:p14="http://schemas.microsoft.com/office/powerpoint/2010/main" val="29104829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fi-FI" dirty="0"/>
          </a:p>
        </p:txBody>
      </p:sp>
      <p:sp>
        <p:nvSpPr>
          <p:cNvPr id="4" name="Platshållare för bildnummer 3"/>
          <p:cNvSpPr>
            <a:spLocks noGrp="1"/>
          </p:cNvSpPr>
          <p:nvPr>
            <p:ph type="sldNum" sz="quarter" idx="5"/>
          </p:nvPr>
        </p:nvSpPr>
        <p:spPr/>
        <p:txBody>
          <a:bodyPr/>
          <a:lstStyle/>
          <a:p>
            <a:fld id="{A74B62FF-F951-3B4D-891D-91BEA1362276}" type="slidenum">
              <a:rPr lang="fi-FI" smtClean="0"/>
              <a:t>4</a:t>
            </a:fld>
            <a:endParaRPr lang="fi-FI"/>
          </a:p>
        </p:txBody>
      </p:sp>
    </p:spTree>
    <p:extLst>
      <p:ext uri="{BB962C8B-B14F-4D97-AF65-F5344CB8AC3E}">
        <p14:creationId xmlns:p14="http://schemas.microsoft.com/office/powerpoint/2010/main" val="40101194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6737" y="3314954"/>
            <a:ext cx="6423025" cy="224561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33475" y="5988304"/>
            <a:ext cx="5289550" cy="267335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3/15/24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3/15/24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377825" y="2459482"/>
            <a:ext cx="3287077"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891597" y="2459482"/>
            <a:ext cx="3287077" cy="70576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3/15/24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3/15/24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3/15/24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jpg"/><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7" cstate="print"/>
          <a:stretch>
            <a:fillRect/>
          </a:stretch>
        </p:blipFill>
        <p:spPr>
          <a:xfrm>
            <a:off x="457200" y="507999"/>
            <a:ext cx="1092200" cy="266700"/>
          </a:xfrm>
          <a:prstGeom prst="rect">
            <a:avLst/>
          </a:prstGeom>
        </p:spPr>
      </p:pic>
      <p:pic>
        <p:nvPicPr>
          <p:cNvPr id="17" name="bg object 17"/>
          <p:cNvPicPr/>
          <p:nvPr/>
        </p:nvPicPr>
        <p:blipFill>
          <a:blip r:embed="rId8" cstate="print"/>
          <a:stretch>
            <a:fillRect/>
          </a:stretch>
        </p:blipFill>
        <p:spPr>
          <a:xfrm>
            <a:off x="6261100" y="10121900"/>
            <a:ext cx="76200" cy="76200"/>
          </a:xfrm>
          <a:prstGeom prst="rect">
            <a:avLst/>
          </a:prstGeom>
        </p:spPr>
      </p:pic>
      <p:sp>
        <p:nvSpPr>
          <p:cNvPr id="2" name="Holder 2"/>
          <p:cNvSpPr>
            <a:spLocks noGrp="1"/>
          </p:cNvSpPr>
          <p:nvPr>
            <p:ph type="title"/>
          </p:nvPr>
        </p:nvSpPr>
        <p:spPr>
          <a:xfrm>
            <a:off x="377825" y="427736"/>
            <a:ext cx="6800850" cy="171094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377825" y="2459482"/>
            <a:ext cx="6800850"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569210" y="9944862"/>
            <a:ext cx="2418080" cy="53467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77825" y="9944862"/>
            <a:ext cx="1737995" cy="53467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3/15/24</a:t>
            </a:fld>
            <a:endParaRPr lang="en-US"/>
          </a:p>
        </p:txBody>
      </p:sp>
      <p:sp>
        <p:nvSpPr>
          <p:cNvPr id="6" name="Holder 6"/>
          <p:cNvSpPr>
            <a:spLocks noGrp="1"/>
          </p:cNvSpPr>
          <p:nvPr>
            <p:ph type="sldNum" sz="quarter" idx="7"/>
          </p:nvPr>
        </p:nvSpPr>
        <p:spPr>
          <a:xfrm>
            <a:off x="5440680" y="9944862"/>
            <a:ext cx="1737995" cy="53467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ertificazioniprodotti@oikos-group.it" TargetMode="Externa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81076" y="9690989"/>
            <a:ext cx="1420495" cy="0"/>
          </a:xfrm>
          <a:custGeom>
            <a:avLst/>
            <a:gdLst/>
            <a:ahLst/>
            <a:cxnLst/>
            <a:rect l="l" t="t" r="r" b="b"/>
            <a:pathLst>
              <a:path w="1420495">
                <a:moveTo>
                  <a:pt x="0" y="0"/>
                </a:moveTo>
                <a:lnTo>
                  <a:pt x="1420495" y="0"/>
                </a:lnTo>
              </a:path>
            </a:pathLst>
          </a:custGeom>
          <a:ln w="3175">
            <a:solidFill>
              <a:srgbClr val="000000"/>
            </a:solidFill>
          </a:ln>
        </p:spPr>
        <p:txBody>
          <a:bodyPr wrap="square" lIns="0" tIns="0" rIns="0" bIns="0" rtlCol="0"/>
          <a:lstStyle/>
          <a:p>
            <a:endParaRPr/>
          </a:p>
        </p:txBody>
      </p:sp>
      <p:graphicFrame>
        <p:nvGraphicFramePr>
          <p:cNvPr id="3" name="object 3"/>
          <p:cNvGraphicFramePr>
            <a:graphicFrameLocks noGrp="1"/>
          </p:cNvGraphicFramePr>
          <p:nvPr>
            <p:extLst>
              <p:ext uri="{D42A27DB-BD31-4B8C-83A1-F6EECF244321}">
                <p14:modId xmlns:p14="http://schemas.microsoft.com/office/powerpoint/2010/main" val="787141921"/>
              </p:ext>
            </p:extLst>
          </p:nvPr>
        </p:nvGraphicFramePr>
        <p:xfrm>
          <a:off x="307847" y="317499"/>
          <a:ext cx="6860540" cy="9912349"/>
        </p:xfrm>
        <a:graphic>
          <a:graphicData uri="http://schemas.openxmlformats.org/drawingml/2006/table">
            <a:tbl>
              <a:tblPr firstRow="1" bandRow="1">
                <a:tableStyleId>{2D5ABB26-0587-4C30-8999-92F81FD0307C}</a:tableStyleId>
              </a:tblPr>
              <a:tblGrid>
                <a:gridCol w="1407160">
                  <a:extLst>
                    <a:ext uri="{9D8B030D-6E8A-4147-A177-3AD203B41FA5}">
                      <a16:colId xmlns:a16="http://schemas.microsoft.com/office/drawing/2014/main" val="20000"/>
                    </a:ext>
                  </a:extLst>
                </a:gridCol>
                <a:gridCol w="3430270">
                  <a:extLst>
                    <a:ext uri="{9D8B030D-6E8A-4147-A177-3AD203B41FA5}">
                      <a16:colId xmlns:a16="http://schemas.microsoft.com/office/drawing/2014/main" val="20001"/>
                    </a:ext>
                  </a:extLst>
                </a:gridCol>
                <a:gridCol w="2023110">
                  <a:extLst>
                    <a:ext uri="{9D8B030D-6E8A-4147-A177-3AD203B41FA5}">
                      <a16:colId xmlns:a16="http://schemas.microsoft.com/office/drawing/2014/main" val="20002"/>
                    </a:ext>
                  </a:extLst>
                </a:gridCol>
              </a:tblGrid>
              <a:tr h="297815">
                <a:tc rowSpan="2">
                  <a:txBody>
                    <a:bodyPr/>
                    <a:lstStyle/>
                    <a:p>
                      <a:pPr>
                        <a:lnSpc>
                          <a:spcPct val="100000"/>
                        </a:lnSpc>
                      </a:pPr>
                      <a:endParaRPr sz="800">
                        <a:latin typeface="Times New Roman"/>
                        <a:cs typeface="Times New Roman"/>
                      </a:endParaRPr>
                    </a:p>
                  </a:txBody>
                  <a:tcPr marL="0" marR="0" marT="0" marB="0">
                    <a:lnL w="3175">
                      <a:solidFill>
                        <a:srgbClr val="000000"/>
                      </a:solidFill>
                      <a:prstDash val="solid"/>
                    </a:lnL>
                    <a:lnT w="3175">
                      <a:solidFill>
                        <a:srgbClr val="000000"/>
                      </a:solidFill>
                      <a:prstDash val="solid"/>
                    </a:lnT>
                    <a:lnB w="3175">
                      <a:solidFill>
                        <a:srgbClr val="000000"/>
                      </a:solidFill>
                      <a:prstDash val="solid"/>
                    </a:lnB>
                  </a:tcPr>
                </a:tc>
                <a:tc>
                  <a:txBody>
                    <a:bodyPr/>
                    <a:lstStyle/>
                    <a:p>
                      <a:pPr marR="68580" algn="ctr">
                        <a:lnSpc>
                          <a:spcPts val="2014"/>
                        </a:lnSpc>
                      </a:pPr>
                      <a:r>
                        <a:rPr sz="1750" dirty="0">
                          <a:latin typeface="Arial"/>
                          <a:cs typeface="Arial"/>
                        </a:rPr>
                        <a:t>OIKOS</a:t>
                      </a:r>
                      <a:r>
                        <a:rPr sz="1750" spc="-35" dirty="0">
                          <a:latin typeface="Arial"/>
                          <a:cs typeface="Arial"/>
                        </a:rPr>
                        <a:t> </a:t>
                      </a:r>
                      <a:r>
                        <a:rPr sz="1750" dirty="0">
                          <a:latin typeface="Arial"/>
                          <a:cs typeface="Arial"/>
                        </a:rPr>
                        <a:t>S.P.A.</a:t>
                      </a:r>
                      <a:r>
                        <a:rPr sz="1750" spc="-20" dirty="0">
                          <a:latin typeface="Arial"/>
                          <a:cs typeface="Arial"/>
                        </a:rPr>
                        <a:t> </a:t>
                      </a:r>
                      <a:r>
                        <a:rPr sz="1750" dirty="0">
                          <a:latin typeface="Arial"/>
                          <a:cs typeface="Arial"/>
                        </a:rPr>
                        <a:t>A</a:t>
                      </a:r>
                      <a:r>
                        <a:rPr sz="1750" spc="-20" dirty="0">
                          <a:latin typeface="Arial"/>
                          <a:cs typeface="Arial"/>
                        </a:rPr>
                        <a:t> </a:t>
                      </a:r>
                      <a:r>
                        <a:rPr sz="1750" dirty="0">
                          <a:latin typeface="Arial"/>
                          <a:cs typeface="Arial"/>
                        </a:rPr>
                        <a:t>SOCIO</a:t>
                      </a:r>
                      <a:r>
                        <a:rPr sz="1750" spc="-20" dirty="0">
                          <a:latin typeface="Arial"/>
                          <a:cs typeface="Arial"/>
                        </a:rPr>
                        <a:t> </a:t>
                      </a:r>
                      <a:r>
                        <a:rPr sz="1750" spc="-10" dirty="0">
                          <a:latin typeface="Arial"/>
                          <a:cs typeface="Arial"/>
                        </a:rPr>
                        <a:t>UNICO</a:t>
                      </a:r>
                      <a:endParaRPr sz="1750">
                        <a:latin typeface="Arial"/>
                        <a:cs typeface="Arial"/>
                      </a:endParaRPr>
                    </a:p>
                  </a:txBody>
                  <a:tcPr marL="0" marR="0" marT="0" marB="0">
                    <a:lnR w="3175">
                      <a:solidFill>
                        <a:srgbClr val="000000"/>
                      </a:solidFill>
                      <a:prstDash val="solid"/>
                    </a:lnR>
                    <a:lnT w="3175">
                      <a:solidFill>
                        <a:srgbClr val="000000"/>
                      </a:solidFill>
                      <a:prstDash val="solid"/>
                    </a:lnT>
                    <a:lnB w="3175">
                      <a:solidFill>
                        <a:srgbClr val="000000"/>
                      </a:solidFill>
                      <a:prstDash val="solid"/>
                    </a:lnB>
                  </a:tcPr>
                </a:tc>
                <a:tc rowSpan="2">
                  <a:txBody>
                    <a:bodyPr/>
                    <a:lstStyle/>
                    <a:p>
                      <a:pPr marL="153670">
                        <a:lnSpc>
                          <a:spcPts val="760"/>
                        </a:lnSpc>
                        <a:spcBef>
                          <a:spcPts val="360"/>
                        </a:spcBef>
                        <a:tabLst>
                          <a:tab pos="1873250" algn="l"/>
                        </a:tabLst>
                      </a:pPr>
                      <a:r>
                        <a:rPr lang="sv-SE" sz="550" spc="-10" dirty="0" err="1">
                          <a:latin typeface="Arial"/>
                          <a:cs typeface="Arial"/>
                        </a:rPr>
                        <a:t>Tarkistus</a:t>
                      </a:r>
                      <a:r>
                        <a:rPr sz="550" spc="40" dirty="0">
                          <a:latin typeface="Arial"/>
                          <a:cs typeface="Arial"/>
                        </a:rPr>
                        <a:t> </a:t>
                      </a:r>
                      <a:r>
                        <a:rPr sz="550" spc="-10" dirty="0" err="1">
                          <a:latin typeface="Arial"/>
                          <a:cs typeface="Arial"/>
                        </a:rPr>
                        <a:t>nr</a:t>
                      </a:r>
                      <a:r>
                        <a:rPr lang="sv-SE" sz="550" spc="-10" dirty="0">
                          <a:latin typeface="Arial"/>
                          <a:cs typeface="Arial"/>
                        </a:rPr>
                        <a:t>o</a:t>
                      </a:r>
                      <a:r>
                        <a:rPr sz="550" spc="-10" dirty="0">
                          <a:latin typeface="Arial"/>
                          <a:cs typeface="Arial"/>
                        </a:rPr>
                        <a:t>.10</a:t>
                      </a:r>
                      <a:r>
                        <a:rPr sz="550" dirty="0">
                          <a:latin typeface="Arial"/>
                          <a:cs typeface="Arial"/>
                        </a:rPr>
                        <a:t>	</a:t>
                      </a:r>
                      <a:r>
                        <a:rPr lang="sv-SE" sz="975" spc="-37" baseline="8547" dirty="0">
                          <a:latin typeface="Arial"/>
                          <a:cs typeface="Arial"/>
                        </a:rPr>
                        <a:t>FI</a:t>
                      </a:r>
                      <a:endParaRPr sz="975" baseline="8547" dirty="0">
                        <a:latin typeface="Arial"/>
                        <a:cs typeface="Arial"/>
                      </a:endParaRPr>
                    </a:p>
                    <a:p>
                      <a:pPr marL="153670" marR="1173480">
                        <a:lnSpc>
                          <a:spcPts val="640"/>
                        </a:lnSpc>
                        <a:spcBef>
                          <a:spcPts val="15"/>
                        </a:spcBef>
                      </a:pPr>
                      <a:r>
                        <a:rPr lang="sv-SE" sz="550" spc="-15" dirty="0" err="1">
                          <a:latin typeface="Arial"/>
                          <a:cs typeface="Arial"/>
                        </a:rPr>
                        <a:t>Päivätty</a:t>
                      </a:r>
                      <a:r>
                        <a:rPr sz="550" spc="-15" dirty="0">
                          <a:latin typeface="Arial"/>
                          <a:cs typeface="Arial"/>
                        </a:rPr>
                        <a:t> </a:t>
                      </a:r>
                      <a:r>
                        <a:rPr sz="550" spc="-10" dirty="0">
                          <a:latin typeface="Arial"/>
                          <a:cs typeface="Arial"/>
                        </a:rPr>
                        <a:t>16/11/2022</a:t>
                      </a:r>
                      <a:r>
                        <a:rPr sz="550" spc="500" dirty="0">
                          <a:latin typeface="Arial"/>
                          <a:cs typeface="Arial"/>
                        </a:rPr>
                        <a:t> </a:t>
                      </a:r>
                      <a:r>
                        <a:rPr lang="sv-SE" sz="550" dirty="0" err="1">
                          <a:latin typeface="Arial"/>
                          <a:cs typeface="Arial"/>
                        </a:rPr>
                        <a:t>Tulostettu</a:t>
                      </a:r>
                      <a:r>
                        <a:rPr sz="550" spc="-10" dirty="0">
                          <a:latin typeface="Arial"/>
                          <a:cs typeface="Arial"/>
                        </a:rPr>
                        <a:t> 30/11/2022</a:t>
                      </a:r>
                      <a:endParaRPr lang="sv-SE" sz="550" spc="500" dirty="0">
                        <a:latin typeface="Arial"/>
                        <a:cs typeface="Arial"/>
                      </a:endParaRPr>
                    </a:p>
                    <a:p>
                      <a:pPr marL="153670" marR="1173480">
                        <a:lnSpc>
                          <a:spcPts val="640"/>
                        </a:lnSpc>
                        <a:spcBef>
                          <a:spcPts val="15"/>
                        </a:spcBef>
                      </a:pPr>
                      <a:r>
                        <a:rPr lang="sv-FI" sz="550" dirty="0">
                          <a:latin typeface="Arial"/>
                          <a:cs typeface="Arial"/>
                        </a:rPr>
                        <a:t>Sivu</a:t>
                      </a:r>
                      <a:r>
                        <a:rPr sz="550" spc="-5" dirty="0">
                          <a:latin typeface="Arial"/>
                          <a:cs typeface="Arial"/>
                        </a:rPr>
                        <a:t> </a:t>
                      </a:r>
                      <a:r>
                        <a:rPr sz="550" dirty="0">
                          <a:latin typeface="Arial"/>
                          <a:cs typeface="Arial"/>
                        </a:rPr>
                        <a:t>n.</a:t>
                      </a:r>
                      <a:r>
                        <a:rPr sz="550" spc="145" dirty="0">
                          <a:latin typeface="Arial"/>
                          <a:cs typeface="Arial"/>
                        </a:rPr>
                        <a:t> </a:t>
                      </a:r>
                      <a:r>
                        <a:rPr sz="550" dirty="0">
                          <a:latin typeface="Arial"/>
                          <a:cs typeface="Arial"/>
                        </a:rPr>
                        <a:t>1</a:t>
                      </a:r>
                      <a:r>
                        <a:rPr sz="550" spc="-5" dirty="0">
                          <a:latin typeface="Arial"/>
                          <a:cs typeface="Arial"/>
                        </a:rPr>
                        <a:t> </a:t>
                      </a:r>
                      <a:r>
                        <a:rPr sz="550" dirty="0">
                          <a:latin typeface="Arial"/>
                          <a:cs typeface="Arial"/>
                        </a:rPr>
                        <a:t>/</a:t>
                      </a:r>
                      <a:r>
                        <a:rPr sz="550" spc="-5" dirty="0">
                          <a:latin typeface="Arial"/>
                          <a:cs typeface="Arial"/>
                        </a:rPr>
                        <a:t> </a:t>
                      </a:r>
                      <a:r>
                        <a:rPr sz="550" spc="-25" dirty="0">
                          <a:latin typeface="Arial"/>
                          <a:cs typeface="Arial"/>
                        </a:rPr>
                        <a:t>11</a:t>
                      </a:r>
                      <a:endParaRPr sz="550" dirty="0">
                        <a:latin typeface="Arial"/>
                        <a:cs typeface="Arial"/>
                      </a:endParaRPr>
                    </a:p>
                    <a:p>
                      <a:pPr marL="153670">
                        <a:lnSpc>
                          <a:spcPts val="610"/>
                        </a:lnSpc>
                      </a:pPr>
                      <a:r>
                        <a:rPr lang="sv-SE" sz="550" dirty="0" err="1">
                          <a:latin typeface="Arial"/>
                          <a:cs typeface="Arial"/>
                        </a:rPr>
                        <a:t>Korvattu</a:t>
                      </a:r>
                      <a:r>
                        <a:rPr sz="550" dirty="0">
                          <a:latin typeface="Arial"/>
                          <a:cs typeface="Arial"/>
                        </a:rPr>
                        <a:t> </a:t>
                      </a:r>
                      <a:r>
                        <a:rPr lang="sv-SE" sz="550" spc="-10" dirty="0" err="1">
                          <a:latin typeface="Arial"/>
                          <a:cs typeface="Arial"/>
                        </a:rPr>
                        <a:t>tarkistus</a:t>
                      </a:r>
                      <a:r>
                        <a:rPr sz="550" spc="-10" dirty="0">
                          <a:latin typeface="Arial"/>
                          <a:cs typeface="Arial"/>
                        </a:rPr>
                        <a:t>:9</a:t>
                      </a:r>
                      <a:r>
                        <a:rPr sz="550" dirty="0">
                          <a:latin typeface="Arial"/>
                          <a:cs typeface="Arial"/>
                        </a:rPr>
                        <a:t> (</a:t>
                      </a:r>
                      <a:r>
                        <a:rPr lang="sv-SE" sz="550" dirty="0" err="1">
                          <a:latin typeface="Arial"/>
                          <a:cs typeface="Arial"/>
                        </a:rPr>
                        <a:t>Päivätty</a:t>
                      </a:r>
                      <a:r>
                        <a:rPr sz="550" dirty="0">
                          <a:latin typeface="Arial"/>
                          <a:cs typeface="Arial"/>
                        </a:rPr>
                        <a:t> </a:t>
                      </a:r>
                      <a:r>
                        <a:rPr sz="550" spc="-10" dirty="0">
                          <a:latin typeface="Arial"/>
                          <a:cs typeface="Arial"/>
                        </a:rPr>
                        <a:t>27/05/2020)</a:t>
                      </a:r>
                      <a:endParaRPr sz="550" dirty="0">
                        <a:latin typeface="Arial"/>
                        <a:cs typeface="Arial"/>
                      </a:endParaRPr>
                    </a:p>
                  </a:txBody>
                  <a:tcPr marL="0" marR="0" marB="0">
                    <a:lnL w="3175" cap="flat" cmpd="sng" algn="ctr">
                      <a:solidFill>
                        <a:srgbClr val="000000"/>
                      </a:solidFill>
                      <a:prstDash val="solid"/>
                      <a:round/>
                      <a:headEnd type="none" w="med" len="med"/>
                      <a:tailEnd type="none" w="med" len="med"/>
                    </a:lnL>
                    <a:lnR w="3175">
                      <a:solidFill>
                        <a:srgbClr val="000000"/>
                      </a:solidFill>
                      <a:prstDash val="solid"/>
                    </a:lnR>
                    <a:lnT w="3175">
                      <a:solidFill>
                        <a:srgbClr val="000000"/>
                      </a:solidFill>
                      <a:prstDash val="solid"/>
                    </a:lnT>
                    <a:lnB w="3175">
                      <a:solidFill>
                        <a:srgbClr val="000000"/>
                      </a:solidFill>
                      <a:prstDash val="solid"/>
                    </a:lnB>
                  </a:tcPr>
                </a:tc>
                <a:extLst>
                  <a:ext uri="{0D108BD9-81ED-4DB2-BD59-A6C34878D82A}">
                    <a16:rowId xmlns:a16="http://schemas.microsoft.com/office/drawing/2014/main" val="10000"/>
                  </a:ext>
                </a:extLst>
              </a:tr>
              <a:tr h="297815">
                <a:tc vMerge="1">
                  <a:txBody>
                    <a:bodyPr/>
                    <a:lstStyle/>
                    <a:p>
                      <a:endParaRPr/>
                    </a:p>
                  </a:txBody>
                  <a:tcPr marL="0" marR="0" marT="0" marB="0">
                    <a:lnL w="3175">
                      <a:solidFill>
                        <a:srgbClr val="000000"/>
                      </a:solidFill>
                      <a:prstDash val="solid"/>
                    </a:lnL>
                    <a:lnT w="3175">
                      <a:solidFill>
                        <a:srgbClr val="000000"/>
                      </a:solidFill>
                      <a:prstDash val="solid"/>
                    </a:lnT>
                    <a:lnB w="3175">
                      <a:solidFill>
                        <a:srgbClr val="000000"/>
                      </a:solidFill>
                      <a:prstDash val="solid"/>
                    </a:lnB>
                  </a:tcPr>
                </a:tc>
                <a:tc>
                  <a:txBody>
                    <a:bodyPr/>
                    <a:lstStyle/>
                    <a:p>
                      <a:pPr marR="69215" algn="ctr">
                        <a:lnSpc>
                          <a:spcPts val="1750"/>
                        </a:lnSpc>
                      </a:pPr>
                      <a:r>
                        <a:rPr sz="1550" spc="-10" dirty="0">
                          <a:latin typeface="Arial"/>
                          <a:cs typeface="Arial"/>
                        </a:rPr>
                        <a:t>BETONCRYLL</a:t>
                      </a:r>
                      <a:r>
                        <a:rPr sz="1550" spc="-55" dirty="0">
                          <a:latin typeface="Arial"/>
                          <a:cs typeface="Arial"/>
                        </a:rPr>
                        <a:t> </a:t>
                      </a:r>
                      <a:r>
                        <a:rPr sz="1550" spc="-10" dirty="0">
                          <a:latin typeface="Arial"/>
                          <a:cs typeface="Arial"/>
                        </a:rPr>
                        <a:t>IDROREPELLENTE</a:t>
                      </a:r>
                      <a:endParaRPr sz="1550">
                        <a:latin typeface="Arial"/>
                        <a:cs typeface="Arial"/>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vMerge="1">
                  <a:txBody>
                    <a:bodyPr/>
                    <a:lstStyle/>
                    <a:p>
                      <a:endParaRPr/>
                    </a:p>
                  </a:txBody>
                  <a:tcPr marL="0" marR="0" marB="0">
                    <a:lnR w="3175">
                      <a:solidFill>
                        <a:srgbClr val="000000"/>
                      </a:solidFill>
                      <a:prstDash val="solid"/>
                    </a:lnR>
                    <a:lnT w="3175">
                      <a:solidFill>
                        <a:srgbClr val="000000"/>
                      </a:solidFill>
                      <a:prstDash val="solid"/>
                    </a:lnT>
                    <a:lnB w="3175">
                      <a:solidFill>
                        <a:srgbClr val="000000"/>
                      </a:solidFill>
                      <a:prstDash val="solid"/>
                    </a:lnB>
                  </a:tcPr>
                </a:tc>
                <a:extLst>
                  <a:ext uri="{0D108BD9-81ED-4DB2-BD59-A6C34878D82A}">
                    <a16:rowId xmlns:a16="http://schemas.microsoft.com/office/drawing/2014/main" val="10001"/>
                  </a:ext>
                </a:extLst>
              </a:tr>
              <a:tr h="953769">
                <a:tc gridSpan="3">
                  <a:txBody>
                    <a:bodyPr/>
                    <a:lstStyle/>
                    <a:p>
                      <a:pPr>
                        <a:lnSpc>
                          <a:spcPct val="100000"/>
                        </a:lnSpc>
                        <a:spcBef>
                          <a:spcPts val="60"/>
                        </a:spcBef>
                      </a:pPr>
                      <a:endParaRPr sz="1550" dirty="0">
                        <a:latin typeface="Times New Roman"/>
                        <a:cs typeface="Times New Roman"/>
                      </a:endParaRPr>
                    </a:p>
                    <a:p>
                      <a:pPr marL="220345" marR="0" indent="0" algn="ctr" defTabSz="914400" eaLnBrk="1" fontAlgn="auto" latinLnBrk="0" hangingPunct="1">
                        <a:lnSpc>
                          <a:spcPct val="100000"/>
                        </a:lnSpc>
                        <a:spcBef>
                          <a:spcPts val="5"/>
                        </a:spcBef>
                        <a:spcAft>
                          <a:spcPts val="0"/>
                        </a:spcAft>
                        <a:buClrTx/>
                        <a:buSzTx/>
                        <a:buFontTx/>
                        <a:buNone/>
                        <a:tabLst/>
                        <a:defRPr/>
                      </a:pPr>
                      <a:r>
                        <a:rPr lang="sv-FI" sz="1550" dirty="0">
                          <a:latin typeface="Arial"/>
                          <a:cs typeface="Arial"/>
                        </a:rPr>
                        <a:t>Käyttöturvallisuustiedote</a:t>
                      </a:r>
                      <a:endParaRPr sz="1550" dirty="0">
                        <a:latin typeface="Arial"/>
                        <a:cs typeface="Arial"/>
                      </a:endParaRPr>
                    </a:p>
                    <a:p>
                      <a:pPr marL="161290" algn="ctr">
                        <a:lnSpc>
                          <a:spcPct val="100000"/>
                        </a:lnSpc>
                        <a:spcBef>
                          <a:spcPts val="380"/>
                        </a:spcBef>
                      </a:pPr>
                      <a:r>
                        <a:rPr lang="sv-FI" sz="800" spc="-10" dirty="0">
                          <a:latin typeface="Arial"/>
                          <a:cs typeface="Arial"/>
                        </a:rPr>
                        <a:t>REACH-asetuksen liitteen II mukaisesti - Asetus 2020/878 ja UK REACHin liitteen II mukaisesti </a:t>
                      </a:r>
                      <a:br>
                        <a:rPr lang="sv-FI" sz="800" spc="-10" dirty="0">
                          <a:latin typeface="Arial"/>
                          <a:cs typeface="Arial"/>
                        </a:rPr>
                      </a:br>
                      <a:endParaRPr sz="800" dirty="0">
                        <a:latin typeface="Arial"/>
                        <a:cs typeface="Arial"/>
                      </a:endParaRPr>
                    </a:p>
                  </a:txBody>
                  <a:tcPr marL="0" marR="0" marT="762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2"/>
                  </a:ext>
                </a:extLst>
              </a:tr>
              <a:tr h="172720">
                <a:tc gridSpan="3">
                  <a:txBody>
                    <a:bodyPr/>
                    <a:lstStyle/>
                    <a:p>
                      <a:pPr marL="38100">
                        <a:lnSpc>
                          <a:spcPts val="1265"/>
                        </a:lnSpc>
                      </a:pPr>
                      <a:r>
                        <a:rPr lang="sv-FI" sz="1100" spc="-10" dirty="0">
                          <a:latin typeface="Arial"/>
                          <a:cs typeface="Arial"/>
                        </a:rPr>
                        <a:t>OSA 1. Aineen/seoksen ja yrityksen/yhteisön tunnistetiedot </a:t>
                      </a:r>
                      <a:endParaRPr sz="1100" dirty="0">
                        <a:latin typeface="Arial"/>
                        <a:cs typeface="Arial"/>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solidFill>
                      <a:srgbClr val="A7FFFF"/>
                    </a:solidFill>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3"/>
                  </a:ext>
                </a:extLst>
              </a:tr>
              <a:tr h="3752215">
                <a:tc gridSpan="3">
                  <a:txBody>
                    <a:bodyPr/>
                    <a:lstStyle/>
                    <a:p>
                      <a:pPr marL="38100" marR="0" lvl="1" indent="0" defTabSz="914400" eaLnBrk="1" fontAlgn="auto" latinLnBrk="0" hangingPunct="1">
                        <a:lnSpc>
                          <a:spcPct val="100000"/>
                        </a:lnSpc>
                        <a:spcBef>
                          <a:spcPts val="685"/>
                        </a:spcBef>
                        <a:spcAft>
                          <a:spcPts val="0"/>
                        </a:spcAft>
                        <a:buClrTx/>
                        <a:buSzTx/>
                        <a:buFontTx/>
                        <a:buNone/>
                        <a:tabLst>
                          <a:tab pos="233045" algn="l"/>
                        </a:tabLst>
                        <a:defRPr/>
                      </a:pPr>
                      <a:r>
                        <a:rPr lang="sv-FI" sz="800" spc="-10" dirty="0">
                          <a:latin typeface="Arial"/>
                          <a:cs typeface="Arial"/>
                        </a:rPr>
                        <a:t>1.1. Tuotetunniste</a:t>
                      </a:r>
                      <a:endParaRPr sz="800" dirty="0">
                        <a:latin typeface="Arial"/>
                        <a:cs typeface="Arial"/>
                      </a:endParaRPr>
                    </a:p>
                    <a:p>
                      <a:pPr lvl="1">
                        <a:lnSpc>
                          <a:spcPct val="100000"/>
                        </a:lnSpc>
                        <a:spcBef>
                          <a:spcPts val="90"/>
                        </a:spcBef>
                        <a:buFont typeface="Arial"/>
                        <a:buAutoNum type="arabicPeriod"/>
                      </a:pPr>
                      <a:endParaRPr sz="800" dirty="0">
                        <a:latin typeface="Times New Roman"/>
                        <a:cs typeface="Times New Roman"/>
                      </a:endParaRPr>
                    </a:p>
                    <a:p>
                      <a:pPr marL="172720" marR="0" indent="0" defTabSz="914400" eaLnBrk="1" fontAlgn="auto" latinLnBrk="0" hangingPunct="1">
                        <a:lnSpc>
                          <a:spcPct val="100000"/>
                        </a:lnSpc>
                        <a:spcBef>
                          <a:spcPts val="0"/>
                        </a:spcBef>
                        <a:spcAft>
                          <a:spcPts val="0"/>
                        </a:spcAft>
                        <a:buClrTx/>
                        <a:buSzTx/>
                        <a:buFontTx/>
                        <a:buNone/>
                        <a:tabLst>
                          <a:tab pos="2549525" algn="l"/>
                        </a:tabLst>
                        <a:defRPr/>
                      </a:pPr>
                      <a:r>
                        <a:rPr lang="sv-FI" sz="800" spc="-10" dirty="0">
                          <a:latin typeface="Arial"/>
                          <a:cs typeface="Arial"/>
                        </a:rPr>
                        <a:t>Tuotteen nimi</a:t>
                      </a:r>
                      <a:r>
                        <a:rPr sz="800" dirty="0">
                          <a:latin typeface="Arial"/>
                          <a:cs typeface="Arial"/>
                        </a:rPr>
                        <a:t>	</a:t>
                      </a:r>
                      <a:r>
                        <a:rPr sz="800" spc="-10" dirty="0">
                          <a:latin typeface="Arial"/>
                          <a:cs typeface="Arial"/>
                        </a:rPr>
                        <a:t>BETONCRYLL</a:t>
                      </a:r>
                      <a:r>
                        <a:rPr sz="800" spc="-5" dirty="0">
                          <a:latin typeface="Arial"/>
                          <a:cs typeface="Arial"/>
                        </a:rPr>
                        <a:t> </a:t>
                      </a:r>
                      <a:r>
                        <a:rPr sz="800" spc="-10" dirty="0">
                          <a:latin typeface="Arial"/>
                          <a:cs typeface="Arial"/>
                        </a:rPr>
                        <a:t>IDROREPELLENTE</a:t>
                      </a:r>
                      <a:endParaRPr sz="800" dirty="0">
                        <a:latin typeface="Arial"/>
                        <a:cs typeface="Arial"/>
                      </a:endParaRPr>
                    </a:p>
                    <a:p>
                      <a:pPr>
                        <a:lnSpc>
                          <a:spcPct val="100000"/>
                        </a:lnSpc>
                        <a:spcBef>
                          <a:spcPts val="90"/>
                        </a:spcBef>
                      </a:pPr>
                      <a:endParaRPr sz="800" dirty="0">
                        <a:latin typeface="Times New Roman"/>
                        <a:cs typeface="Times New Roman"/>
                      </a:endParaRPr>
                    </a:p>
                    <a:p>
                      <a:pPr marL="38100" marR="0" lvl="1" indent="0" defTabSz="914400" eaLnBrk="1" fontAlgn="auto" latinLnBrk="0" hangingPunct="1">
                        <a:lnSpc>
                          <a:spcPct val="100000"/>
                        </a:lnSpc>
                        <a:spcBef>
                          <a:spcPts val="0"/>
                        </a:spcBef>
                        <a:spcAft>
                          <a:spcPts val="0"/>
                        </a:spcAft>
                        <a:buClrTx/>
                        <a:buSzTx/>
                        <a:buFontTx/>
                        <a:buNone/>
                        <a:tabLst>
                          <a:tab pos="233045" algn="l"/>
                        </a:tabLst>
                        <a:defRPr/>
                      </a:pPr>
                      <a:r>
                        <a:rPr lang="sv-FI" sz="800" spc="-10" dirty="0">
                          <a:latin typeface="Arial"/>
                          <a:cs typeface="Arial"/>
                        </a:rPr>
                        <a:t>1.2. Aineen tai seoksen merkitykselliset tunnistetut käyttötarkoitukset sekä käytöstä varoittavat tiedot</a:t>
                      </a:r>
                      <a:endParaRPr sz="800" dirty="0">
                        <a:latin typeface="Arial"/>
                        <a:cs typeface="Arial"/>
                      </a:endParaRPr>
                    </a:p>
                    <a:p>
                      <a:pPr lvl="1">
                        <a:lnSpc>
                          <a:spcPct val="100000"/>
                        </a:lnSpc>
                        <a:spcBef>
                          <a:spcPts val="75"/>
                        </a:spcBef>
                        <a:buFont typeface="Arial"/>
                        <a:buAutoNum type="arabicPeriod" startAt="2"/>
                      </a:pPr>
                      <a:endParaRPr sz="800" dirty="0">
                        <a:latin typeface="Times New Roman"/>
                        <a:cs typeface="Times New Roman"/>
                      </a:endParaRPr>
                    </a:p>
                    <a:p>
                      <a:pPr marL="2549525" marR="669290" indent="-2376805" defTabSz="914400" eaLnBrk="1" fontAlgn="auto" latinLnBrk="0" hangingPunct="1">
                        <a:lnSpc>
                          <a:spcPct val="101200"/>
                        </a:lnSpc>
                        <a:spcBef>
                          <a:spcPts val="5"/>
                        </a:spcBef>
                        <a:spcAft>
                          <a:spcPts val="0"/>
                        </a:spcAft>
                        <a:buClrTx/>
                        <a:buSzTx/>
                        <a:buFontTx/>
                        <a:buNone/>
                        <a:tabLst>
                          <a:tab pos="2549525" algn="l"/>
                        </a:tabLst>
                        <a:defRPr/>
                      </a:pPr>
                      <a:r>
                        <a:rPr lang="sv-FI" sz="800" spc="-10" dirty="0">
                          <a:latin typeface="Arial"/>
                          <a:cs typeface="Arial"/>
                        </a:rPr>
                        <a:t>Tarkoitettu käyttö</a:t>
                      </a:r>
                      <a:r>
                        <a:rPr sz="800" dirty="0">
                          <a:latin typeface="Arial"/>
                          <a:cs typeface="Arial"/>
                        </a:rPr>
                        <a:t>	</a:t>
                      </a:r>
                      <a:r>
                        <a:rPr lang="sv-FI" sz="800" dirty="0">
                          <a:latin typeface="Arial"/>
                          <a:cs typeface="Arial"/>
                        </a:rPr>
                        <a:t>Vesipohjainen, läpinäkyvä, väritön, betonin suojapinnoite. Ammattikäyttöön ja kaupalliseen käyttöön</a:t>
                      </a:r>
                      <a:r>
                        <a:rPr sz="800" spc="-20" dirty="0">
                          <a:latin typeface="Arial"/>
                          <a:cs typeface="Arial"/>
                        </a:rPr>
                        <a:t>.</a:t>
                      </a:r>
                      <a:endParaRPr sz="800" dirty="0">
                        <a:latin typeface="Arial"/>
                        <a:cs typeface="Arial"/>
                      </a:endParaRPr>
                    </a:p>
                    <a:p>
                      <a:pPr>
                        <a:lnSpc>
                          <a:spcPct val="100000"/>
                        </a:lnSpc>
                        <a:spcBef>
                          <a:spcPts val="80"/>
                        </a:spcBef>
                      </a:pPr>
                      <a:endParaRPr sz="800" dirty="0">
                        <a:latin typeface="Times New Roman"/>
                        <a:cs typeface="Times New Roman"/>
                      </a:endParaRPr>
                    </a:p>
                    <a:p>
                      <a:pPr marL="172720" marR="0" indent="0" defTabSz="914400" eaLnBrk="1" fontAlgn="auto" latinLnBrk="0" hangingPunct="1">
                        <a:lnSpc>
                          <a:spcPct val="100000"/>
                        </a:lnSpc>
                        <a:spcBef>
                          <a:spcPts val="0"/>
                        </a:spcBef>
                        <a:spcAft>
                          <a:spcPts val="0"/>
                        </a:spcAft>
                        <a:buClrTx/>
                        <a:buSzTx/>
                        <a:buFontTx/>
                        <a:buNone/>
                        <a:tabLst/>
                        <a:defRPr/>
                      </a:pPr>
                      <a:r>
                        <a:rPr lang="sv-FI" sz="800" dirty="0">
                          <a:latin typeface="Arial"/>
                          <a:cs typeface="Arial"/>
                        </a:rPr>
                        <a:t>Käytöstä varoittavat tiedot Muuhun kuin ilmoitettuun käyttöön</a:t>
                      </a:r>
                      <a:endParaRPr sz="800" dirty="0">
                        <a:latin typeface="Arial"/>
                        <a:cs typeface="Arial"/>
                      </a:endParaRPr>
                    </a:p>
                    <a:p>
                      <a:pPr>
                        <a:lnSpc>
                          <a:spcPct val="100000"/>
                        </a:lnSpc>
                        <a:spcBef>
                          <a:spcPts val="110"/>
                        </a:spcBef>
                      </a:pPr>
                      <a:endParaRPr sz="800" dirty="0">
                        <a:latin typeface="Times New Roman"/>
                        <a:cs typeface="Times New Roman"/>
                      </a:endParaRPr>
                    </a:p>
                    <a:p>
                      <a:pPr marL="38100" marR="0" lvl="1" indent="0" defTabSz="914400" eaLnBrk="1" fontAlgn="auto" latinLnBrk="0" hangingPunct="1">
                        <a:lnSpc>
                          <a:spcPct val="100000"/>
                        </a:lnSpc>
                        <a:spcBef>
                          <a:spcPts val="0"/>
                        </a:spcBef>
                        <a:spcAft>
                          <a:spcPts val="0"/>
                        </a:spcAft>
                        <a:buClrTx/>
                        <a:buSzTx/>
                        <a:buFontTx/>
                        <a:buNone/>
                        <a:tabLst>
                          <a:tab pos="233045" algn="l"/>
                        </a:tabLst>
                        <a:defRPr/>
                      </a:pPr>
                      <a:r>
                        <a:rPr lang="sv-FI" sz="800" dirty="0">
                          <a:latin typeface="Arial"/>
                          <a:cs typeface="Arial"/>
                        </a:rPr>
                        <a:t>1.3. Käyttöturvallisuustiedotteen toimittajan tiedot</a:t>
                      </a:r>
                      <a:endParaRPr sz="800" dirty="0">
                        <a:latin typeface="Arial"/>
                        <a:cs typeface="Arial"/>
                      </a:endParaRPr>
                    </a:p>
                    <a:p>
                      <a:pPr>
                        <a:lnSpc>
                          <a:spcPct val="100000"/>
                        </a:lnSpc>
                        <a:spcBef>
                          <a:spcPts val="90"/>
                        </a:spcBef>
                      </a:pPr>
                      <a:endParaRPr sz="800" dirty="0">
                        <a:latin typeface="Times New Roman"/>
                        <a:cs typeface="Times New Roman"/>
                      </a:endParaRPr>
                    </a:p>
                    <a:p>
                      <a:pPr marL="172720">
                        <a:lnSpc>
                          <a:spcPct val="100000"/>
                        </a:lnSpc>
                        <a:tabLst>
                          <a:tab pos="2549525" algn="l"/>
                        </a:tabLst>
                      </a:pPr>
                      <a:r>
                        <a:rPr sz="800" spc="-20" dirty="0">
                          <a:latin typeface="Arial"/>
                          <a:cs typeface="Arial"/>
                        </a:rPr>
                        <a:t>N</a:t>
                      </a:r>
                      <a:r>
                        <a:rPr lang="sv-SE" sz="800" spc="-20" dirty="0" err="1">
                          <a:latin typeface="Arial"/>
                          <a:cs typeface="Arial"/>
                        </a:rPr>
                        <a:t>imi</a:t>
                      </a:r>
                      <a:r>
                        <a:rPr sz="800" dirty="0">
                          <a:latin typeface="Arial"/>
                          <a:cs typeface="Arial"/>
                        </a:rPr>
                        <a:t>	OIKOS</a:t>
                      </a:r>
                      <a:r>
                        <a:rPr sz="800" spc="-45" dirty="0">
                          <a:latin typeface="Arial"/>
                          <a:cs typeface="Arial"/>
                        </a:rPr>
                        <a:t> </a:t>
                      </a:r>
                      <a:r>
                        <a:rPr sz="800" dirty="0">
                          <a:latin typeface="Arial"/>
                          <a:cs typeface="Arial"/>
                        </a:rPr>
                        <a:t>S.P.A.</a:t>
                      </a:r>
                      <a:r>
                        <a:rPr sz="800" spc="-40" dirty="0">
                          <a:latin typeface="Arial"/>
                          <a:cs typeface="Arial"/>
                        </a:rPr>
                        <a:t> </a:t>
                      </a:r>
                      <a:r>
                        <a:rPr sz="800" dirty="0">
                          <a:latin typeface="Arial"/>
                          <a:cs typeface="Arial"/>
                        </a:rPr>
                        <a:t>A</a:t>
                      </a:r>
                      <a:r>
                        <a:rPr sz="800" spc="-40" dirty="0">
                          <a:latin typeface="Arial"/>
                          <a:cs typeface="Arial"/>
                        </a:rPr>
                        <a:t> </a:t>
                      </a:r>
                      <a:r>
                        <a:rPr sz="800" dirty="0">
                          <a:latin typeface="Arial"/>
                          <a:cs typeface="Arial"/>
                        </a:rPr>
                        <a:t>SOCIO</a:t>
                      </a:r>
                      <a:r>
                        <a:rPr sz="800" spc="-40" dirty="0">
                          <a:latin typeface="Arial"/>
                          <a:cs typeface="Arial"/>
                        </a:rPr>
                        <a:t> </a:t>
                      </a:r>
                      <a:r>
                        <a:rPr sz="800" spc="-10" dirty="0">
                          <a:latin typeface="Arial"/>
                          <a:cs typeface="Arial"/>
                        </a:rPr>
                        <a:t>UNICO</a:t>
                      </a:r>
                      <a:endParaRPr sz="800" dirty="0">
                        <a:latin typeface="Arial"/>
                        <a:cs typeface="Arial"/>
                      </a:endParaRPr>
                    </a:p>
                    <a:p>
                      <a:pPr marL="172720">
                        <a:lnSpc>
                          <a:spcPct val="100000"/>
                        </a:lnSpc>
                        <a:spcBef>
                          <a:spcPts val="25"/>
                        </a:spcBef>
                        <a:tabLst>
                          <a:tab pos="2549525" algn="l"/>
                        </a:tabLst>
                      </a:pPr>
                      <a:r>
                        <a:rPr lang="sv-SE" sz="800" dirty="0" err="1">
                          <a:latin typeface="Arial"/>
                          <a:cs typeface="Arial"/>
                        </a:rPr>
                        <a:t>Koko</a:t>
                      </a:r>
                      <a:r>
                        <a:rPr lang="sv-SE" sz="800" dirty="0">
                          <a:latin typeface="Arial"/>
                          <a:cs typeface="Arial"/>
                        </a:rPr>
                        <a:t> </a:t>
                      </a:r>
                      <a:r>
                        <a:rPr lang="sv-SE" sz="800" dirty="0" err="1">
                          <a:latin typeface="Arial"/>
                          <a:cs typeface="Arial"/>
                        </a:rPr>
                        <a:t>osoite</a:t>
                      </a:r>
                      <a:r>
                        <a:rPr sz="800" dirty="0">
                          <a:latin typeface="Arial"/>
                          <a:cs typeface="Arial"/>
                        </a:rPr>
                        <a:t>	Via</a:t>
                      </a:r>
                      <a:r>
                        <a:rPr sz="800" spc="-10" dirty="0">
                          <a:latin typeface="Arial"/>
                          <a:cs typeface="Arial"/>
                        </a:rPr>
                        <a:t> Cherubini </a:t>
                      </a:r>
                      <a:r>
                        <a:rPr sz="800" spc="-50" dirty="0">
                          <a:latin typeface="Arial"/>
                          <a:cs typeface="Arial"/>
                        </a:rPr>
                        <a:t>2</a:t>
                      </a:r>
                      <a:endParaRPr sz="800" dirty="0">
                        <a:latin typeface="Arial"/>
                        <a:cs typeface="Arial"/>
                      </a:endParaRPr>
                    </a:p>
                    <a:p>
                      <a:pPr marL="3203575" marR="1790064" indent="-3030855">
                        <a:lnSpc>
                          <a:spcPct val="101099"/>
                        </a:lnSpc>
                        <a:spcBef>
                          <a:spcPts val="15"/>
                        </a:spcBef>
                        <a:tabLst>
                          <a:tab pos="2549525" algn="l"/>
                          <a:tab pos="3203575" algn="l"/>
                          <a:tab pos="4858385" algn="l"/>
                        </a:tabLst>
                      </a:pPr>
                      <a:r>
                        <a:rPr lang="sv-SE" sz="800" dirty="0" err="1">
                          <a:latin typeface="Arial"/>
                          <a:cs typeface="Arial"/>
                        </a:rPr>
                        <a:t>Alue</a:t>
                      </a:r>
                      <a:r>
                        <a:rPr lang="sv-SE" sz="800" dirty="0">
                          <a:latin typeface="Arial"/>
                          <a:cs typeface="Arial"/>
                        </a:rPr>
                        <a:t> ja </a:t>
                      </a:r>
                      <a:r>
                        <a:rPr lang="sv-SE" sz="800" dirty="0" err="1">
                          <a:latin typeface="Arial"/>
                          <a:cs typeface="Arial"/>
                        </a:rPr>
                        <a:t>maa</a:t>
                      </a:r>
                      <a:r>
                        <a:rPr sz="800" dirty="0">
                          <a:latin typeface="Arial"/>
                          <a:cs typeface="Arial"/>
                        </a:rPr>
                        <a:t>	</a:t>
                      </a:r>
                      <a:r>
                        <a:rPr sz="800" spc="-10" dirty="0">
                          <a:latin typeface="Arial"/>
                          <a:cs typeface="Arial"/>
                        </a:rPr>
                        <a:t>47043</a:t>
                      </a:r>
                      <a:r>
                        <a:rPr sz="800" dirty="0">
                          <a:latin typeface="Arial"/>
                          <a:cs typeface="Arial"/>
                        </a:rPr>
                        <a:t>	Gatteo</a:t>
                      </a:r>
                      <a:r>
                        <a:rPr sz="800" spc="-55" dirty="0">
                          <a:latin typeface="Arial"/>
                          <a:cs typeface="Arial"/>
                        </a:rPr>
                        <a:t> </a:t>
                      </a:r>
                      <a:r>
                        <a:rPr sz="800" spc="-20" dirty="0">
                          <a:latin typeface="Arial"/>
                          <a:cs typeface="Arial"/>
                        </a:rPr>
                        <a:t>Mare</a:t>
                      </a:r>
                      <a:r>
                        <a:rPr sz="800" dirty="0">
                          <a:latin typeface="Arial"/>
                          <a:cs typeface="Arial"/>
                        </a:rPr>
                        <a:t>	</a:t>
                      </a:r>
                      <a:r>
                        <a:rPr sz="800" spc="-20" dirty="0">
                          <a:latin typeface="Arial"/>
                          <a:cs typeface="Arial"/>
                        </a:rPr>
                        <a:t>(FC) </a:t>
                      </a:r>
                      <a:r>
                        <a:rPr sz="800" spc="-10" dirty="0">
                          <a:latin typeface="Arial"/>
                          <a:cs typeface="Arial"/>
                        </a:rPr>
                        <a:t>Italia</a:t>
                      </a:r>
                      <a:endParaRPr sz="800" dirty="0">
                        <a:latin typeface="Arial"/>
                        <a:cs typeface="Arial"/>
                      </a:endParaRPr>
                    </a:p>
                    <a:p>
                      <a:pPr marL="2549525">
                        <a:lnSpc>
                          <a:spcPct val="100000"/>
                        </a:lnSpc>
                        <a:spcBef>
                          <a:spcPts val="40"/>
                        </a:spcBef>
                        <a:tabLst>
                          <a:tab pos="3203575" algn="l"/>
                        </a:tabLst>
                      </a:pPr>
                      <a:r>
                        <a:rPr lang="sv-SE" sz="800" spc="-20" dirty="0">
                          <a:latin typeface="Arial"/>
                          <a:cs typeface="Arial"/>
                        </a:rPr>
                        <a:t>Puh</a:t>
                      </a:r>
                      <a:r>
                        <a:rPr sz="800" spc="-20" dirty="0">
                          <a:latin typeface="Arial"/>
                          <a:cs typeface="Arial"/>
                        </a:rPr>
                        <a:t>.</a:t>
                      </a:r>
                      <a:r>
                        <a:rPr sz="800" dirty="0">
                          <a:latin typeface="Arial"/>
                          <a:cs typeface="Arial"/>
                        </a:rPr>
                        <a:t>	0547</a:t>
                      </a:r>
                      <a:r>
                        <a:rPr sz="800" spc="-60" dirty="0">
                          <a:latin typeface="Arial"/>
                          <a:cs typeface="Arial"/>
                        </a:rPr>
                        <a:t> </a:t>
                      </a:r>
                      <a:r>
                        <a:rPr sz="800" spc="-10" dirty="0">
                          <a:latin typeface="Arial"/>
                          <a:cs typeface="Arial"/>
                        </a:rPr>
                        <a:t>681412</a:t>
                      </a:r>
                      <a:endParaRPr sz="800" dirty="0">
                        <a:latin typeface="Arial"/>
                        <a:cs typeface="Arial"/>
                      </a:endParaRPr>
                    </a:p>
                    <a:p>
                      <a:pPr marL="2549525">
                        <a:lnSpc>
                          <a:spcPct val="100000"/>
                        </a:lnSpc>
                        <a:spcBef>
                          <a:spcPts val="25"/>
                        </a:spcBef>
                        <a:tabLst>
                          <a:tab pos="3203575" algn="l"/>
                        </a:tabLst>
                      </a:pPr>
                      <a:r>
                        <a:rPr sz="800" spc="-25" dirty="0">
                          <a:latin typeface="Arial"/>
                          <a:cs typeface="Arial"/>
                        </a:rPr>
                        <a:t>Fa</a:t>
                      </a:r>
                      <a:r>
                        <a:rPr lang="sv-SE" sz="800" spc="-25" dirty="0" err="1">
                          <a:latin typeface="Arial"/>
                          <a:cs typeface="Arial"/>
                        </a:rPr>
                        <a:t>ksi</a:t>
                      </a:r>
                      <a:r>
                        <a:rPr sz="800" dirty="0">
                          <a:latin typeface="Arial"/>
                          <a:cs typeface="Arial"/>
                        </a:rPr>
                        <a:t>	0547</a:t>
                      </a:r>
                      <a:r>
                        <a:rPr sz="800" spc="-60" dirty="0">
                          <a:latin typeface="Arial"/>
                          <a:cs typeface="Arial"/>
                        </a:rPr>
                        <a:t> </a:t>
                      </a:r>
                      <a:r>
                        <a:rPr sz="800" spc="-10" dirty="0">
                          <a:latin typeface="Arial"/>
                          <a:cs typeface="Arial"/>
                        </a:rPr>
                        <a:t>681430</a:t>
                      </a:r>
                      <a:endParaRPr sz="800" dirty="0">
                        <a:latin typeface="Arial"/>
                        <a:cs typeface="Arial"/>
                      </a:endParaRPr>
                    </a:p>
                    <a:p>
                      <a:pPr marL="172720" marR="0" indent="0" defTabSz="914400" eaLnBrk="1" fontAlgn="auto" latinLnBrk="0" hangingPunct="1">
                        <a:lnSpc>
                          <a:spcPct val="100000"/>
                        </a:lnSpc>
                        <a:spcBef>
                          <a:spcPts val="25"/>
                        </a:spcBef>
                        <a:spcAft>
                          <a:spcPts val="0"/>
                        </a:spcAft>
                        <a:buClrTx/>
                        <a:buSzTx/>
                        <a:buFontTx/>
                        <a:buNone/>
                        <a:tabLst/>
                        <a:defRPr/>
                      </a:pPr>
                      <a:r>
                        <a:rPr lang="sv-FI" sz="800" spc="-10" dirty="0">
                          <a:latin typeface="Arial"/>
                          <a:cs typeface="Arial"/>
                        </a:rPr>
                        <a:t>Vastaavan henkilön sähköpostiosoite </a:t>
                      </a:r>
                      <a:br>
                        <a:rPr lang="sv-FI" sz="800" spc="-10" dirty="0">
                          <a:latin typeface="Arial"/>
                          <a:cs typeface="Arial"/>
                        </a:rPr>
                      </a:br>
                      <a:r>
                        <a:rPr lang="sv-FI" sz="800" spc="-10" dirty="0">
                          <a:latin typeface="Arial"/>
                          <a:cs typeface="Arial"/>
                        </a:rPr>
                        <a:t>turvallisuustiedotteen osalta</a:t>
                      </a:r>
                      <a:r>
                        <a:rPr sz="800" dirty="0">
                          <a:latin typeface="Arial"/>
                          <a:cs typeface="Arial"/>
                        </a:rPr>
                        <a:t>	</a:t>
                      </a:r>
                      <a:r>
                        <a:rPr lang="sv-SE" sz="800" dirty="0">
                          <a:latin typeface="Arial"/>
                          <a:cs typeface="Arial"/>
                        </a:rPr>
                        <a:t>                          </a:t>
                      </a:r>
                      <a:r>
                        <a:rPr sz="800" spc="-10" dirty="0">
                          <a:latin typeface="Arial"/>
                          <a:cs typeface="Arial"/>
                          <a:hlinkClick r:id="rId2"/>
                        </a:rPr>
                        <a:t>certificazioniprodotti@oikos-group.it</a:t>
                      </a:r>
                      <a:endParaRPr sz="800" dirty="0">
                        <a:latin typeface="Arial"/>
                        <a:cs typeface="Arial"/>
                      </a:endParaRPr>
                    </a:p>
                    <a:p>
                      <a:pPr>
                        <a:lnSpc>
                          <a:spcPct val="100000"/>
                        </a:lnSpc>
                        <a:spcBef>
                          <a:spcPts val="85"/>
                        </a:spcBef>
                      </a:pPr>
                      <a:endParaRPr sz="800" dirty="0">
                        <a:latin typeface="Times New Roman"/>
                        <a:cs typeface="Times New Roman"/>
                      </a:endParaRPr>
                    </a:p>
                    <a:p>
                      <a:pPr marL="38100" marR="0" indent="0" defTabSz="914400" eaLnBrk="1" fontAlgn="auto" latinLnBrk="0" hangingPunct="1">
                        <a:lnSpc>
                          <a:spcPct val="100000"/>
                        </a:lnSpc>
                        <a:spcBef>
                          <a:spcPts val="5"/>
                        </a:spcBef>
                        <a:spcAft>
                          <a:spcPts val="0"/>
                        </a:spcAft>
                        <a:buClrTx/>
                        <a:buSzTx/>
                        <a:buFontTx/>
                        <a:buNone/>
                        <a:tabLst/>
                        <a:defRPr/>
                      </a:pPr>
                      <a:r>
                        <a:rPr sz="800" dirty="0">
                          <a:latin typeface="Arial"/>
                          <a:cs typeface="Arial"/>
                        </a:rPr>
                        <a:t>1.4.</a:t>
                      </a:r>
                      <a:r>
                        <a:rPr lang="sv-SE" sz="800" spc="-40" dirty="0">
                          <a:latin typeface="Arial"/>
                          <a:cs typeface="Arial"/>
                        </a:rPr>
                        <a:t> </a:t>
                      </a:r>
                      <a:r>
                        <a:rPr sz="800" spc="-40" dirty="0">
                          <a:latin typeface="Arial"/>
                          <a:cs typeface="Arial"/>
                        </a:rPr>
                        <a:t> </a:t>
                      </a:r>
                      <a:r>
                        <a:rPr lang="sv-FI" sz="800" spc="-10" dirty="0">
                          <a:latin typeface="Arial"/>
                          <a:cs typeface="Arial"/>
                        </a:rPr>
                        <a:t>Hätäpuhelinnumero</a:t>
                      </a:r>
                      <a:endParaRPr sz="800" dirty="0">
                        <a:latin typeface="Arial"/>
                        <a:cs typeface="Arial"/>
                      </a:endParaRPr>
                    </a:p>
                    <a:p>
                      <a:pPr>
                        <a:lnSpc>
                          <a:spcPct val="100000"/>
                        </a:lnSpc>
                        <a:spcBef>
                          <a:spcPts val="85"/>
                        </a:spcBef>
                      </a:pPr>
                      <a:endParaRPr sz="800" dirty="0">
                        <a:latin typeface="Times New Roman"/>
                        <a:cs typeface="Times New Roman"/>
                      </a:endParaRPr>
                    </a:p>
                    <a:p>
                      <a:pPr marL="172720" marR="0" indent="0" defTabSz="914400" eaLnBrk="1" fontAlgn="auto" latinLnBrk="0" hangingPunct="1">
                        <a:lnSpc>
                          <a:spcPct val="100000"/>
                        </a:lnSpc>
                        <a:spcBef>
                          <a:spcPts val="0"/>
                        </a:spcBef>
                        <a:spcAft>
                          <a:spcPts val="0"/>
                        </a:spcAft>
                        <a:buClrTx/>
                        <a:buSzTx/>
                        <a:buFontTx/>
                        <a:buNone/>
                        <a:tabLst>
                          <a:tab pos="2549525" algn="l"/>
                        </a:tabLst>
                        <a:defRPr/>
                      </a:pPr>
                      <a:r>
                        <a:rPr lang="sv-FI" sz="800" dirty="0">
                          <a:latin typeface="Arial"/>
                          <a:cs typeface="Arial"/>
                        </a:rPr>
                        <a:t>Kiireellisissä tiedusteluissa viitataan</a:t>
                      </a:r>
                      <a:r>
                        <a:rPr sz="800" dirty="0">
                          <a:latin typeface="Arial"/>
                          <a:cs typeface="Arial"/>
                        </a:rPr>
                        <a:t>	NHS</a:t>
                      </a:r>
                      <a:r>
                        <a:rPr sz="800" spc="-15" dirty="0">
                          <a:latin typeface="Arial"/>
                          <a:cs typeface="Arial"/>
                        </a:rPr>
                        <a:t> </a:t>
                      </a:r>
                      <a:r>
                        <a:rPr sz="800" spc="-10" dirty="0">
                          <a:latin typeface="Arial"/>
                          <a:cs typeface="Arial"/>
                        </a:rPr>
                        <a:t>National </a:t>
                      </a:r>
                      <a:r>
                        <a:rPr sz="800" dirty="0">
                          <a:latin typeface="Arial"/>
                          <a:cs typeface="Arial"/>
                        </a:rPr>
                        <a:t>Health</a:t>
                      </a:r>
                      <a:r>
                        <a:rPr sz="800" spc="-15" dirty="0">
                          <a:latin typeface="Arial"/>
                          <a:cs typeface="Arial"/>
                        </a:rPr>
                        <a:t> </a:t>
                      </a:r>
                      <a:r>
                        <a:rPr sz="800" spc="-10" dirty="0">
                          <a:latin typeface="Arial"/>
                          <a:cs typeface="Arial"/>
                        </a:rPr>
                        <a:t>Service </a:t>
                      </a:r>
                      <a:r>
                        <a:rPr sz="800" spc="-25" dirty="0">
                          <a:latin typeface="Arial"/>
                          <a:cs typeface="Arial"/>
                        </a:rPr>
                        <a:t>111</a:t>
                      </a:r>
                      <a:endParaRPr sz="800" dirty="0">
                        <a:latin typeface="Arial"/>
                        <a:cs typeface="Arial"/>
                      </a:endParaRPr>
                    </a:p>
                    <a:p>
                      <a:pPr>
                        <a:lnSpc>
                          <a:spcPct val="100000"/>
                        </a:lnSpc>
                        <a:spcBef>
                          <a:spcPts val="75"/>
                        </a:spcBef>
                      </a:pPr>
                      <a:endParaRPr sz="800" dirty="0">
                        <a:latin typeface="Times New Roman"/>
                        <a:cs typeface="Times New Roman"/>
                      </a:endParaRPr>
                    </a:p>
                    <a:p>
                      <a:pPr marL="172720" marR="3438525" indent="0" defTabSz="914400" eaLnBrk="1" fontAlgn="auto" latinLnBrk="0" hangingPunct="1">
                        <a:lnSpc>
                          <a:spcPct val="101299"/>
                        </a:lnSpc>
                        <a:spcBef>
                          <a:spcPts val="0"/>
                        </a:spcBef>
                        <a:spcAft>
                          <a:spcPts val="0"/>
                        </a:spcAft>
                        <a:buClrTx/>
                        <a:buSzTx/>
                        <a:buFontTx/>
                        <a:buNone/>
                        <a:tabLst/>
                        <a:defRPr/>
                      </a:pPr>
                      <a:r>
                        <a:rPr sz="800" spc="-10" dirty="0">
                          <a:latin typeface="Arial"/>
                          <a:cs typeface="Arial"/>
                        </a:rPr>
                        <a:t>OIKOS</a:t>
                      </a:r>
                      <a:r>
                        <a:rPr sz="800" spc="-20" dirty="0">
                          <a:latin typeface="Arial"/>
                          <a:cs typeface="Arial"/>
                        </a:rPr>
                        <a:t> </a:t>
                      </a:r>
                      <a:r>
                        <a:rPr sz="800" spc="-10" dirty="0">
                          <a:latin typeface="Arial"/>
                          <a:cs typeface="Arial"/>
                        </a:rPr>
                        <a:t>S.P.A.</a:t>
                      </a:r>
                      <a:r>
                        <a:rPr sz="800" spc="-15" dirty="0">
                          <a:latin typeface="Arial"/>
                          <a:cs typeface="Arial"/>
                        </a:rPr>
                        <a:t> </a:t>
                      </a:r>
                      <a:r>
                        <a:rPr lang="sv-FI" sz="800" dirty="0">
                          <a:latin typeface="Arial"/>
                          <a:cs typeface="Arial"/>
                        </a:rPr>
                        <a:t>yksinomaisen osuuskunnan yrityksen hätänumero</a:t>
                      </a:r>
                      <a:r>
                        <a:rPr sz="800" spc="-10" dirty="0">
                          <a:latin typeface="Arial"/>
                          <a:cs typeface="Arial"/>
                        </a:rPr>
                        <a:t>:</a:t>
                      </a:r>
                      <a:r>
                        <a:rPr sz="800" spc="-15" dirty="0">
                          <a:latin typeface="Arial"/>
                          <a:cs typeface="Arial"/>
                        </a:rPr>
                        <a:t> </a:t>
                      </a:r>
                      <a:r>
                        <a:rPr sz="800" spc="-10" dirty="0">
                          <a:latin typeface="Arial"/>
                          <a:cs typeface="Arial"/>
                        </a:rPr>
                        <a:t>0547</a:t>
                      </a:r>
                      <a:r>
                        <a:rPr sz="800" spc="-15" dirty="0">
                          <a:latin typeface="Arial"/>
                          <a:cs typeface="Arial"/>
                        </a:rPr>
                        <a:t> </a:t>
                      </a:r>
                      <a:r>
                        <a:rPr sz="800" spc="-10" dirty="0">
                          <a:latin typeface="Arial"/>
                          <a:cs typeface="Arial"/>
                        </a:rPr>
                        <a:t>681412 </a:t>
                      </a:r>
                      <a:r>
                        <a:rPr sz="800" spc="-10" dirty="0" err="1">
                          <a:latin typeface="Arial"/>
                          <a:cs typeface="Arial"/>
                        </a:rPr>
                        <a:t>Te</a:t>
                      </a:r>
                      <a:r>
                        <a:rPr lang="sv-SE" sz="800" spc="-10" dirty="0" err="1">
                          <a:latin typeface="Arial"/>
                          <a:cs typeface="Arial"/>
                        </a:rPr>
                        <a:t>kninen</a:t>
                      </a:r>
                      <a:r>
                        <a:rPr lang="sv-SE" sz="800" spc="-10" dirty="0">
                          <a:latin typeface="Arial"/>
                          <a:cs typeface="Arial"/>
                        </a:rPr>
                        <a:t> </a:t>
                      </a:r>
                      <a:r>
                        <a:rPr lang="sv-SE" sz="800" spc="-10" dirty="0" err="1">
                          <a:latin typeface="Arial"/>
                          <a:cs typeface="Arial"/>
                        </a:rPr>
                        <a:t>tuki</a:t>
                      </a:r>
                      <a:r>
                        <a:rPr lang="sv-SE" sz="800" spc="-10" dirty="0">
                          <a:latin typeface="Arial"/>
                          <a:cs typeface="Arial"/>
                        </a:rPr>
                        <a:t>  </a:t>
                      </a:r>
                      <a:r>
                        <a:rPr sz="800" dirty="0">
                          <a:latin typeface="Arial"/>
                          <a:cs typeface="Arial"/>
                        </a:rPr>
                        <a:t>-</a:t>
                      </a:r>
                      <a:r>
                        <a:rPr sz="800" spc="-20" dirty="0">
                          <a:latin typeface="Arial"/>
                          <a:cs typeface="Arial"/>
                        </a:rPr>
                        <a:t> </a:t>
                      </a:r>
                      <a:r>
                        <a:rPr lang="sv-FI" sz="800" spc="-10" dirty="0">
                          <a:latin typeface="Arial"/>
                          <a:cs typeface="Arial"/>
                        </a:rPr>
                        <a:t>maanantaista perjantaihin klo </a:t>
                      </a:r>
                      <a:r>
                        <a:rPr sz="800" spc="-20" dirty="0">
                          <a:latin typeface="Arial"/>
                          <a:cs typeface="Arial"/>
                        </a:rPr>
                        <a:t>8.00-</a:t>
                      </a:r>
                      <a:r>
                        <a:rPr sz="800" spc="-10" dirty="0">
                          <a:latin typeface="Arial"/>
                          <a:cs typeface="Arial"/>
                        </a:rPr>
                        <a:t>13.00;</a:t>
                      </a:r>
                      <a:r>
                        <a:rPr sz="800" spc="-15" dirty="0">
                          <a:latin typeface="Arial"/>
                          <a:cs typeface="Arial"/>
                        </a:rPr>
                        <a:t> </a:t>
                      </a:r>
                      <a:r>
                        <a:rPr sz="800" spc="-10" dirty="0">
                          <a:latin typeface="Arial"/>
                          <a:cs typeface="Arial"/>
                        </a:rPr>
                        <a:t>13:30</a:t>
                      </a:r>
                      <a:r>
                        <a:rPr lang="sv-SE" sz="800" spc="-20" dirty="0">
                          <a:latin typeface="Arial"/>
                          <a:cs typeface="Arial"/>
                        </a:rPr>
                        <a:t>-</a:t>
                      </a:r>
                      <a:r>
                        <a:rPr sz="800" spc="-10" dirty="0">
                          <a:latin typeface="Arial"/>
                          <a:cs typeface="Arial"/>
                        </a:rPr>
                        <a:t>16:30</a:t>
                      </a:r>
                      <a:endParaRPr sz="800" dirty="0">
                        <a:latin typeface="Arial"/>
                        <a:cs typeface="Arial"/>
                      </a:endParaRPr>
                    </a:p>
                  </a:txBody>
                  <a:tcPr marL="0" marR="0" marT="86995" marB="0">
                    <a:lnL w="3175">
                      <a:solidFill>
                        <a:srgbClr val="000000"/>
                      </a:solidFill>
                      <a:prstDash val="solid"/>
                    </a:lnL>
                    <a:lnR w="3175">
                      <a:solidFill>
                        <a:srgbClr val="000000"/>
                      </a:solidFill>
                      <a:prstDash val="solid"/>
                    </a:lnR>
                    <a:lnB w="3175">
                      <a:solidFill>
                        <a:srgbClr val="000000"/>
                      </a:solidFill>
                      <a:prstDash val="solid"/>
                    </a:lnB>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4"/>
                  </a:ext>
                </a:extLst>
              </a:tr>
              <a:tr h="172720">
                <a:tc gridSpan="3">
                  <a:txBody>
                    <a:bodyPr/>
                    <a:lstStyle/>
                    <a:p>
                      <a:pPr marL="38100">
                        <a:lnSpc>
                          <a:spcPts val="1265"/>
                        </a:lnSpc>
                      </a:pPr>
                      <a:r>
                        <a:rPr lang="sv-SE" sz="1100" spc="-10" dirty="0">
                          <a:latin typeface="Arial"/>
                          <a:cs typeface="Arial"/>
                        </a:rPr>
                        <a:t>OSA</a:t>
                      </a:r>
                      <a:r>
                        <a:rPr sz="1100" spc="-25" dirty="0">
                          <a:latin typeface="Arial"/>
                          <a:cs typeface="Arial"/>
                        </a:rPr>
                        <a:t> </a:t>
                      </a:r>
                      <a:r>
                        <a:rPr sz="1100" dirty="0">
                          <a:latin typeface="Arial"/>
                          <a:cs typeface="Arial"/>
                        </a:rPr>
                        <a:t>2.</a:t>
                      </a:r>
                      <a:r>
                        <a:rPr sz="1100" spc="-25" dirty="0">
                          <a:latin typeface="Arial"/>
                          <a:cs typeface="Arial"/>
                        </a:rPr>
                        <a:t> </a:t>
                      </a:r>
                      <a:r>
                        <a:rPr lang="sv-SE" sz="1100" spc="-25" dirty="0" err="1">
                          <a:latin typeface="Arial"/>
                          <a:cs typeface="Arial"/>
                        </a:rPr>
                        <a:t>Varojen</a:t>
                      </a:r>
                      <a:r>
                        <a:rPr lang="sv-SE" sz="1100" spc="-25" dirty="0">
                          <a:latin typeface="Arial"/>
                          <a:cs typeface="Arial"/>
                        </a:rPr>
                        <a:t> </a:t>
                      </a:r>
                      <a:r>
                        <a:rPr lang="sv-SE" sz="1100" spc="-25" dirty="0" err="1">
                          <a:latin typeface="Arial"/>
                          <a:cs typeface="Arial"/>
                        </a:rPr>
                        <a:t>tunnistaminen</a:t>
                      </a:r>
                      <a:endParaRPr sz="1100" dirty="0">
                        <a:latin typeface="Arial"/>
                        <a:cs typeface="Arial"/>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solidFill>
                      <a:srgbClr val="A7FFFF"/>
                    </a:solidFill>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5"/>
                  </a:ext>
                </a:extLst>
              </a:tr>
              <a:tr h="4226560">
                <a:tc gridSpan="3">
                  <a:txBody>
                    <a:bodyPr/>
                    <a:lstStyle/>
                    <a:p>
                      <a:pPr marL="38100" marR="0" lvl="1" indent="0" defTabSz="914400" eaLnBrk="1" fontAlgn="auto" latinLnBrk="0" hangingPunct="1">
                        <a:lnSpc>
                          <a:spcPct val="100000"/>
                        </a:lnSpc>
                        <a:spcBef>
                          <a:spcPts val="685"/>
                        </a:spcBef>
                        <a:spcAft>
                          <a:spcPts val="0"/>
                        </a:spcAft>
                        <a:buClrTx/>
                        <a:buSzTx/>
                        <a:buFontTx/>
                        <a:buNone/>
                        <a:tabLst>
                          <a:tab pos="233045" algn="l"/>
                        </a:tabLst>
                        <a:defRPr/>
                      </a:pPr>
                      <a:r>
                        <a:rPr lang="sv-SE" sz="800" spc="-10" dirty="0">
                          <a:latin typeface="Arial"/>
                          <a:cs typeface="Arial"/>
                        </a:rPr>
                        <a:t>2.1. </a:t>
                      </a:r>
                      <a:r>
                        <a:rPr lang="sv-FI" sz="800" spc="-10" dirty="0">
                          <a:latin typeface="Arial"/>
                          <a:cs typeface="Arial"/>
                        </a:rPr>
                        <a:t>Aineen tai seoksen luokittelu</a:t>
                      </a:r>
                      <a:endParaRPr lang="sv-FI" sz="800" dirty="0">
                        <a:latin typeface="Arial"/>
                        <a:cs typeface="Arial"/>
                      </a:endParaRPr>
                    </a:p>
                    <a:p>
                      <a:pPr lvl="1">
                        <a:lnSpc>
                          <a:spcPct val="100000"/>
                        </a:lnSpc>
                        <a:spcBef>
                          <a:spcPts val="90"/>
                        </a:spcBef>
                        <a:buFont typeface="Arial"/>
                        <a:buAutoNum type="arabicPeriod"/>
                      </a:pPr>
                      <a:endParaRPr lang="sv-FI" sz="800" dirty="0">
                        <a:latin typeface="Times New Roman"/>
                        <a:cs typeface="Times New Roman"/>
                      </a:endParaRPr>
                    </a:p>
                    <a:p>
                      <a:pPr marL="172720">
                        <a:lnSpc>
                          <a:spcPct val="100000"/>
                        </a:lnSpc>
                      </a:pPr>
                      <a:r>
                        <a:rPr lang="sv-FI" sz="800" dirty="0">
                          <a:latin typeface="Arial"/>
                          <a:cs typeface="Arial"/>
                        </a:rPr>
                        <a:t>Tuotetta ei ole luokiteltu vaaralliseksi Euroopan yhteisön asetuksen 1272/2008 (CLP) säännösten mukaisesti. Koska tuote kuitenkin sisältää vaarallisia aineita pitoisuuksina, jotka tulee ilmoittaa kohdassa nro 3, siihen tarvitaan käyttöturvallisuustiedote, jossa on asianmukaiset tiedot, EU-asetuksen 2020/878 mukaisesti</a:t>
                      </a:r>
                      <a:r>
                        <a:rPr sz="800" spc="-10" dirty="0">
                          <a:latin typeface="Arial"/>
                          <a:cs typeface="Arial"/>
                        </a:rPr>
                        <a:t>.</a:t>
                      </a:r>
                      <a:endParaRPr sz="800" dirty="0">
                        <a:latin typeface="Arial"/>
                        <a:cs typeface="Arial"/>
                      </a:endParaRPr>
                    </a:p>
                    <a:p>
                      <a:pPr>
                        <a:lnSpc>
                          <a:spcPct val="100000"/>
                        </a:lnSpc>
                        <a:spcBef>
                          <a:spcPts val="35"/>
                        </a:spcBef>
                      </a:pPr>
                      <a:endParaRPr sz="800" dirty="0">
                        <a:latin typeface="Times New Roman"/>
                        <a:cs typeface="Times New Roman"/>
                      </a:endParaRPr>
                    </a:p>
                    <a:p>
                      <a:pPr marL="172720" marR="0" indent="0" defTabSz="914400" eaLnBrk="1" fontAlgn="auto" latinLnBrk="0" hangingPunct="1">
                        <a:lnSpc>
                          <a:spcPct val="100000"/>
                        </a:lnSpc>
                        <a:spcBef>
                          <a:spcPts val="0"/>
                        </a:spcBef>
                        <a:spcAft>
                          <a:spcPts val="0"/>
                        </a:spcAft>
                        <a:buClrTx/>
                        <a:buSzTx/>
                        <a:buFontTx/>
                        <a:buNone/>
                        <a:tabLst>
                          <a:tab pos="2337435" algn="l"/>
                        </a:tabLst>
                        <a:defRPr/>
                      </a:pPr>
                      <a:r>
                        <a:rPr lang="sv-FI" sz="800" dirty="0">
                          <a:latin typeface="Arial"/>
                          <a:cs typeface="Arial"/>
                        </a:rPr>
                        <a:t>Vaaraluokitus ja -merkinnät</a:t>
                      </a:r>
                      <a:r>
                        <a:rPr sz="800" spc="-10" dirty="0">
                          <a:latin typeface="Arial"/>
                          <a:cs typeface="Arial"/>
                        </a:rPr>
                        <a:t>:</a:t>
                      </a:r>
                      <a:r>
                        <a:rPr sz="800" dirty="0">
                          <a:latin typeface="Arial"/>
                          <a:cs typeface="Arial"/>
                        </a:rPr>
                        <a:t>	-</a:t>
                      </a:r>
                      <a:r>
                        <a:rPr sz="800" spc="-50" dirty="0">
                          <a:latin typeface="Arial"/>
                          <a:cs typeface="Arial"/>
                        </a:rPr>
                        <a:t>-</a:t>
                      </a:r>
                      <a:endParaRPr sz="800" dirty="0">
                        <a:latin typeface="Arial"/>
                        <a:cs typeface="Arial"/>
                      </a:endParaRPr>
                    </a:p>
                    <a:p>
                      <a:pPr>
                        <a:lnSpc>
                          <a:spcPct val="100000"/>
                        </a:lnSpc>
                      </a:pPr>
                      <a:endParaRPr sz="800" dirty="0">
                        <a:latin typeface="Times New Roman"/>
                        <a:cs typeface="Times New Roman"/>
                      </a:endParaRPr>
                    </a:p>
                    <a:p>
                      <a:pPr>
                        <a:lnSpc>
                          <a:spcPct val="100000"/>
                        </a:lnSpc>
                        <a:spcBef>
                          <a:spcPts val="170"/>
                        </a:spcBef>
                      </a:pPr>
                      <a:endParaRPr sz="800" dirty="0">
                        <a:latin typeface="Times New Roman"/>
                        <a:cs typeface="Times New Roman"/>
                      </a:endParaRPr>
                    </a:p>
                    <a:p>
                      <a:pPr marL="38100" marR="0" lvl="1" indent="0" defTabSz="914400" eaLnBrk="1" fontAlgn="auto" latinLnBrk="0" hangingPunct="1">
                        <a:lnSpc>
                          <a:spcPct val="100000"/>
                        </a:lnSpc>
                        <a:spcBef>
                          <a:spcPts val="0"/>
                        </a:spcBef>
                        <a:spcAft>
                          <a:spcPts val="0"/>
                        </a:spcAft>
                        <a:buClrTx/>
                        <a:buSzTx/>
                        <a:buFontTx/>
                        <a:buNone/>
                        <a:tabLst>
                          <a:tab pos="233045" algn="l"/>
                        </a:tabLst>
                        <a:defRPr/>
                      </a:pPr>
                      <a:r>
                        <a:rPr lang="sv-SE" sz="800" dirty="0">
                          <a:latin typeface="Arial"/>
                          <a:cs typeface="Arial"/>
                        </a:rPr>
                        <a:t>2.2. </a:t>
                      </a:r>
                      <a:r>
                        <a:rPr lang="sv-FI" sz="800" dirty="0">
                          <a:latin typeface="Arial"/>
                          <a:cs typeface="Arial"/>
                        </a:rPr>
                        <a:t>Merkintäelementit</a:t>
                      </a:r>
                      <a:endParaRPr sz="800" dirty="0">
                        <a:latin typeface="Arial"/>
                        <a:cs typeface="Arial"/>
                      </a:endParaRPr>
                    </a:p>
                    <a:p>
                      <a:pPr>
                        <a:lnSpc>
                          <a:spcPct val="100000"/>
                        </a:lnSpc>
                        <a:spcBef>
                          <a:spcPts val="80"/>
                        </a:spcBef>
                      </a:pPr>
                      <a:endParaRPr sz="800" dirty="0">
                        <a:latin typeface="Times New Roman"/>
                        <a:cs typeface="Times New Roman"/>
                      </a:endParaRPr>
                    </a:p>
                    <a:p>
                      <a:pPr marL="172720" marR="0" indent="0" defTabSz="914400" eaLnBrk="1" fontAlgn="auto" latinLnBrk="0" hangingPunct="1">
                        <a:lnSpc>
                          <a:spcPct val="100000"/>
                        </a:lnSpc>
                        <a:spcBef>
                          <a:spcPts val="5"/>
                        </a:spcBef>
                        <a:spcAft>
                          <a:spcPts val="0"/>
                        </a:spcAft>
                        <a:buClrTx/>
                        <a:buSzTx/>
                        <a:buFontTx/>
                        <a:buNone/>
                        <a:tabLst/>
                        <a:defRPr/>
                      </a:pPr>
                      <a:r>
                        <a:rPr lang="sv-FI" sz="800" spc="-10" dirty="0">
                          <a:latin typeface="Arial"/>
                          <a:cs typeface="Arial"/>
                        </a:rPr>
                        <a:t>Vaaramerkinnät Euroopan yhteisön asetuksen 1272/2008 (CLP) ja myöhempien muutosten ja täydennysten mukaisesti</a:t>
                      </a:r>
                      <a:r>
                        <a:rPr sz="800" spc="-10" dirty="0">
                          <a:latin typeface="Arial"/>
                          <a:cs typeface="Arial"/>
                        </a:rPr>
                        <a:t>.</a:t>
                      </a:r>
                      <a:endParaRPr sz="800" dirty="0">
                        <a:latin typeface="Arial"/>
                        <a:cs typeface="Arial"/>
                      </a:endParaRPr>
                    </a:p>
                    <a:p>
                      <a:pPr>
                        <a:lnSpc>
                          <a:spcPct val="100000"/>
                        </a:lnSpc>
                        <a:spcBef>
                          <a:spcPts val="80"/>
                        </a:spcBef>
                      </a:pPr>
                      <a:endParaRPr sz="800" dirty="0">
                        <a:latin typeface="Times New Roman"/>
                        <a:cs typeface="Times New Roman"/>
                      </a:endParaRPr>
                    </a:p>
                    <a:p>
                      <a:pPr marL="172720" marR="0" indent="0" defTabSz="914400" eaLnBrk="1" fontAlgn="auto" latinLnBrk="0" hangingPunct="1">
                        <a:lnSpc>
                          <a:spcPct val="100000"/>
                        </a:lnSpc>
                        <a:spcBef>
                          <a:spcPts val="0"/>
                        </a:spcBef>
                        <a:spcAft>
                          <a:spcPts val="0"/>
                        </a:spcAft>
                        <a:buClrTx/>
                        <a:buSzTx/>
                        <a:buFontTx/>
                        <a:buNone/>
                        <a:tabLst>
                          <a:tab pos="1760220" algn="l"/>
                        </a:tabLst>
                        <a:defRPr/>
                      </a:pPr>
                      <a:r>
                        <a:rPr lang="sv-FI" sz="800" dirty="0">
                          <a:latin typeface="Arial"/>
                          <a:cs typeface="Arial"/>
                        </a:rPr>
                        <a:t>Vaarapiktogrammit</a:t>
                      </a:r>
                      <a:r>
                        <a:rPr sz="800" spc="-10" dirty="0">
                          <a:latin typeface="Arial"/>
                          <a:cs typeface="Arial"/>
                        </a:rPr>
                        <a:t>:</a:t>
                      </a:r>
                      <a:r>
                        <a:rPr sz="800" dirty="0">
                          <a:latin typeface="Arial"/>
                          <a:cs typeface="Arial"/>
                        </a:rPr>
                        <a:t>	</a:t>
                      </a:r>
                      <a:r>
                        <a:rPr sz="1125" spc="-15" baseline="3703" dirty="0">
                          <a:latin typeface="Arial"/>
                          <a:cs typeface="Arial"/>
                        </a:rPr>
                        <a:t>-</a:t>
                      </a:r>
                      <a:r>
                        <a:rPr sz="1125" spc="-75" baseline="3703" dirty="0">
                          <a:latin typeface="Arial"/>
                          <a:cs typeface="Arial"/>
                        </a:rPr>
                        <a:t>-</a:t>
                      </a:r>
                      <a:endParaRPr sz="1125" baseline="3703" dirty="0">
                        <a:latin typeface="Arial"/>
                        <a:cs typeface="Arial"/>
                      </a:endParaRPr>
                    </a:p>
                    <a:p>
                      <a:pPr>
                        <a:lnSpc>
                          <a:spcPct val="100000"/>
                        </a:lnSpc>
                        <a:spcBef>
                          <a:spcPts val="90"/>
                        </a:spcBef>
                      </a:pPr>
                      <a:endParaRPr sz="800" dirty="0">
                        <a:latin typeface="Times New Roman"/>
                        <a:cs typeface="Times New Roman"/>
                      </a:endParaRPr>
                    </a:p>
                    <a:p>
                      <a:pPr marL="172720" marR="0" indent="0" defTabSz="914400" eaLnBrk="1" fontAlgn="auto" latinLnBrk="0" hangingPunct="1">
                        <a:lnSpc>
                          <a:spcPct val="100000"/>
                        </a:lnSpc>
                        <a:spcBef>
                          <a:spcPts val="0"/>
                        </a:spcBef>
                        <a:spcAft>
                          <a:spcPts val="0"/>
                        </a:spcAft>
                        <a:buClrTx/>
                        <a:buSzTx/>
                        <a:buFontTx/>
                        <a:buNone/>
                        <a:tabLst>
                          <a:tab pos="1760220" algn="l"/>
                        </a:tabLst>
                        <a:defRPr/>
                      </a:pPr>
                      <a:r>
                        <a:rPr lang="sv-FI" sz="800" dirty="0">
                          <a:latin typeface="Arial"/>
                          <a:cs typeface="Arial"/>
                        </a:rPr>
                        <a:t>Varoitussanat</a:t>
                      </a:r>
                      <a:r>
                        <a:rPr sz="800" spc="-10" dirty="0">
                          <a:latin typeface="Arial"/>
                          <a:cs typeface="Arial"/>
                        </a:rPr>
                        <a:t>:</a:t>
                      </a:r>
                      <a:r>
                        <a:rPr sz="800" dirty="0">
                          <a:latin typeface="Arial"/>
                          <a:cs typeface="Arial"/>
                        </a:rPr>
                        <a:t>	</a:t>
                      </a:r>
                      <a:r>
                        <a:rPr sz="1125" spc="-15" baseline="3703" dirty="0">
                          <a:latin typeface="Arial"/>
                          <a:cs typeface="Arial"/>
                        </a:rPr>
                        <a:t>-</a:t>
                      </a:r>
                      <a:r>
                        <a:rPr sz="1125" spc="-75" baseline="3703" dirty="0">
                          <a:latin typeface="Arial"/>
                          <a:cs typeface="Arial"/>
                        </a:rPr>
                        <a:t>-</a:t>
                      </a:r>
                      <a:endParaRPr sz="1125" baseline="3703" dirty="0">
                        <a:latin typeface="Arial"/>
                        <a:cs typeface="Arial"/>
                      </a:endParaRPr>
                    </a:p>
                    <a:p>
                      <a:pPr>
                        <a:lnSpc>
                          <a:spcPct val="100000"/>
                        </a:lnSpc>
                        <a:spcBef>
                          <a:spcPts val="90"/>
                        </a:spcBef>
                      </a:pPr>
                      <a:endParaRPr sz="800" dirty="0">
                        <a:latin typeface="Times New Roman"/>
                        <a:cs typeface="Times New Roman"/>
                      </a:endParaRPr>
                    </a:p>
                    <a:p>
                      <a:pPr marL="172720" marR="0" indent="0" defTabSz="914400" eaLnBrk="1" fontAlgn="auto" latinLnBrk="0" hangingPunct="1">
                        <a:lnSpc>
                          <a:spcPct val="100000"/>
                        </a:lnSpc>
                        <a:spcBef>
                          <a:spcPts val="0"/>
                        </a:spcBef>
                        <a:spcAft>
                          <a:spcPts val="0"/>
                        </a:spcAft>
                        <a:buClrTx/>
                        <a:buSzTx/>
                        <a:buFontTx/>
                        <a:buNone/>
                        <a:tabLst/>
                        <a:defRPr/>
                      </a:pPr>
                      <a:r>
                        <a:rPr lang="sv-FI" sz="800" dirty="0">
                          <a:latin typeface="Arial"/>
                          <a:cs typeface="Arial"/>
                        </a:rPr>
                        <a:t>Vaaralausekkeet</a:t>
                      </a:r>
                      <a:r>
                        <a:rPr sz="800" spc="-10" dirty="0">
                          <a:latin typeface="Arial"/>
                          <a:cs typeface="Arial"/>
                        </a:rPr>
                        <a:t>:</a:t>
                      </a:r>
                      <a:endParaRPr sz="800" dirty="0">
                        <a:latin typeface="Arial"/>
                        <a:cs typeface="Arial"/>
                      </a:endParaRPr>
                    </a:p>
                    <a:p>
                      <a:pPr marL="317500" marR="0" indent="0" defTabSz="914400" eaLnBrk="1" fontAlgn="auto" latinLnBrk="0" hangingPunct="1">
                        <a:lnSpc>
                          <a:spcPct val="100000"/>
                        </a:lnSpc>
                        <a:spcBef>
                          <a:spcPts val="25"/>
                        </a:spcBef>
                        <a:spcAft>
                          <a:spcPts val="0"/>
                        </a:spcAft>
                        <a:buClrTx/>
                        <a:buSzTx/>
                        <a:buFontTx/>
                        <a:buNone/>
                        <a:tabLst>
                          <a:tab pos="1394460" algn="l"/>
                        </a:tabLst>
                        <a:defRPr/>
                      </a:pPr>
                      <a:r>
                        <a:rPr sz="800" spc="-10" dirty="0">
                          <a:latin typeface="Arial"/>
                          <a:cs typeface="Arial"/>
                        </a:rPr>
                        <a:t>EUH210</a:t>
                      </a:r>
                      <a:r>
                        <a:rPr sz="800" dirty="0">
                          <a:latin typeface="Arial"/>
                          <a:cs typeface="Arial"/>
                        </a:rPr>
                        <a:t>	</a:t>
                      </a:r>
                      <a:r>
                        <a:rPr lang="sv-FI" sz="800" dirty="0">
                          <a:latin typeface="Arial"/>
                          <a:cs typeface="Arial"/>
                        </a:rPr>
                        <a:t>Käyttöturvallisuustiedote saatavilla pyynnöstä</a:t>
                      </a:r>
                      <a:r>
                        <a:rPr sz="800" spc="-10" dirty="0">
                          <a:latin typeface="Arial"/>
                          <a:cs typeface="Arial"/>
                        </a:rPr>
                        <a:t>.</a:t>
                      </a:r>
                      <a:endParaRPr sz="800" dirty="0">
                        <a:latin typeface="Arial"/>
                        <a:cs typeface="Arial"/>
                      </a:endParaRPr>
                    </a:p>
                    <a:p>
                      <a:pPr marL="317500" marR="0" indent="0" defTabSz="914400" eaLnBrk="1" fontAlgn="auto" latinLnBrk="0" hangingPunct="1">
                        <a:lnSpc>
                          <a:spcPct val="100000"/>
                        </a:lnSpc>
                        <a:spcBef>
                          <a:spcPts val="25"/>
                        </a:spcBef>
                        <a:spcAft>
                          <a:spcPts val="0"/>
                        </a:spcAft>
                        <a:buClrTx/>
                        <a:buSzTx/>
                        <a:buFontTx/>
                        <a:buNone/>
                        <a:tabLst>
                          <a:tab pos="1394460" algn="l"/>
                          <a:tab pos="2337435" algn="l"/>
                        </a:tabLst>
                        <a:defRPr/>
                      </a:pPr>
                      <a:r>
                        <a:rPr sz="800" spc="-10" dirty="0">
                          <a:latin typeface="Arial"/>
                          <a:cs typeface="Arial"/>
                        </a:rPr>
                        <a:t>EUH208</a:t>
                      </a:r>
                      <a:r>
                        <a:rPr sz="800" dirty="0">
                          <a:latin typeface="Arial"/>
                          <a:cs typeface="Arial"/>
                        </a:rPr>
                        <a:t>	</a:t>
                      </a:r>
                      <a:r>
                        <a:rPr lang="sv-FI" sz="800" spc="-10" dirty="0">
                          <a:latin typeface="Arial"/>
                          <a:cs typeface="Arial"/>
                        </a:rPr>
                        <a:t>Sisältää</a:t>
                      </a:r>
                      <a:r>
                        <a:rPr sz="800" spc="-10" dirty="0">
                          <a:latin typeface="Arial"/>
                          <a:cs typeface="Arial"/>
                        </a:rPr>
                        <a:t>:</a:t>
                      </a:r>
                      <a:r>
                        <a:rPr sz="800" dirty="0">
                          <a:latin typeface="Arial"/>
                          <a:cs typeface="Arial"/>
                        </a:rPr>
                        <a:t>	</a:t>
                      </a:r>
                      <a:r>
                        <a:rPr lang="sv-FI" sz="800" spc="-10" dirty="0">
                          <a:latin typeface="Arial"/>
                          <a:cs typeface="Arial"/>
                        </a:rPr>
                        <a:t>Reaktiomassa 5-kloori-2-metyyli-2H-isotiatsoli-3-oni [EC no. 247-500-7] ja</a:t>
                      </a:r>
                      <a:endParaRPr sz="800" dirty="0">
                        <a:latin typeface="Arial"/>
                        <a:cs typeface="Arial"/>
                      </a:endParaRPr>
                    </a:p>
                    <a:p>
                      <a:pPr marL="2337435" marR="2112010" indent="0" defTabSz="914400" eaLnBrk="1" fontAlgn="auto" latinLnBrk="0" hangingPunct="1">
                        <a:lnSpc>
                          <a:spcPts val="980"/>
                        </a:lnSpc>
                        <a:spcBef>
                          <a:spcPts val="35"/>
                        </a:spcBef>
                        <a:spcAft>
                          <a:spcPts val="0"/>
                        </a:spcAft>
                        <a:buClrTx/>
                        <a:buSzTx/>
                        <a:buFontTx/>
                        <a:buNone/>
                        <a:tabLst/>
                        <a:defRPr/>
                      </a:pPr>
                      <a:r>
                        <a:rPr sz="800" spc="-20" dirty="0">
                          <a:latin typeface="Arial"/>
                          <a:cs typeface="Arial"/>
                        </a:rPr>
                        <a:t>2-methy</a:t>
                      </a:r>
                      <a:r>
                        <a:rPr lang="sv-SE" sz="800" spc="-20" dirty="0">
                          <a:latin typeface="Arial"/>
                          <a:cs typeface="Arial"/>
                        </a:rPr>
                        <a:t>y</a:t>
                      </a:r>
                      <a:r>
                        <a:rPr sz="800" spc="-20" dirty="0">
                          <a:latin typeface="Arial"/>
                          <a:cs typeface="Arial"/>
                        </a:rPr>
                        <a:t>l</a:t>
                      </a:r>
                      <a:r>
                        <a:rPr lang="sv-SE" sz="800" spc="-20" dirty="0">
                          <a:latin typeface="Arial"/>
                          <a:cs typeface="Arial"/>
                        </a:rPr>
                        <a:t>i</a:t>
                      </a:r>
                      <a:r>
                        <a:rPr sz="800" spc="-20" dirty="0">
                          <a:latin typeface="Arial"/>
                          <a:cs typeface="Arial"/>
                        </a:rPr>
                        <a:t>-2H-</a:t>
                      </a:r>
                      <a:r>
                        <a:rPr lang="sv-FI" sz="800" b="0" i="0" dirty="0">
                          <a:solidFill>
                            <a:schemeClr val="tx1"/>
                          </a:solidFill>
                          <a:effectLst/>
                          <a:latin typeface="+mn-lt"/>
                          <a:ea typeface="+mn-ea"/>
                          <a:cs typeface="+mn-cs"/>
                        </a:rPr>
                        <a:t>isotiatsoli</a:t>
                      </a:r>
                      <a:r>
                        <a:rPr sz="800" spc="-20" dirty="0">
                          <a:latin typeface="Arial"/>
                          <a:cs typeface="Arial"/>
                        </a:rPr>
                        <a:t>-3-</a:t>
                      </a:r>
                      <a:r>
                        <a:rPr sz="800" dirty="0">
                          <a:latin typeface="Arial"/>
                          <a:cs typeface="Arial"/>
                        </a:rPr>
                        <a:t>on</a:t>
                      </a:r>
                      <a:r>
                        <a:rPr lang="sv-SE" sz="800" dirty="0">
                          <a:latin typeface="Arial"/>
                          <a:cs typeface="Arial"/>
                        </a:rPr>
                        <a:t>i</a:t>
                      </a:r>
                      <a:r>
                        <a:rPr sz="800" spc="20" dirty="0">
                          <a:latin typeface="Arial"/>
                          <a:cs typeface="Arial"/>
                        </a:rPr>
                        <a:t> </a:t>
                      </a:r>
                      <a:r>
                        <a:rPr sz="800" dirty="0">
                          <a:latin typeface="Arial"/>
                          <a:cs typeface="Arial"/>
                        </a:rPr>
                        <a:t>[EC</a:t>
                      </a:r>
                      <a:r>
                        <a:rPr sz="800" spc="25" dirty="0">
                          <a:latin typeface="Arial"/>
                          <a:cs typeface="Arial"/>
                        </a:rPr>
                        <a:t> </a:t>
                      </a:r>
                      <a:r>
                        <a:rPr sz="800" dirty="0">
                          <a:latin typeface="Arial"/>
                          <a:cs typeface="Arial"/>
                        </a:rPr>
                        <a:t>no.</a:t>
                      </a:r>
                      <a:r>
                        <a:rPr sz="800" spc="25" dirty="0">
                          <a:latin typeface="Arial"/>
                          <a:cs typeface="Arial"/>
                        </a:rPr>
                        <a:t> </a:t>
                      </a:r>
                      <a:r>
                        <a:rPr sz="800" spc="-20" dirty="0">
                          <a:latin typeface="Arial"/>
                          <a:cs typeface="Arial"/>
                        </a:rPr>
                        <a:t>220-239-</a:t>
                      </a:r>
                      <a:r>
                        <a:rPr sz="800" dirty="0">
                          <a:latin typeface="Arial"/>
                          <a:cs typeface="Arial"/>
                        </a:rPr>
                        <a:t>6]</a:t>
                      </a:r>
                      <a:r>
                        <a:rPr sz="800" spc="25" dirty="0">
                          <a:latin typeface="Arial"/>
                          <a:cs typeface="Arial"/>
                        </a:rPr>
                        <a:t> </a:t>
                      </a:r>
                      <a:r>
                        <a:rPr sz="800" spc="-10" dirty="0">
                          <a:latin typeface="Arial"/>
                          <a:cs typeface="Arial"/>
                        </a:rPr>
                        <a:t>(3:1) </a:t>
                      </a:r>
                      <a:r>
                        <a:rPr sz="800" spc="-20" dirty="0">
                          <a:latin typeface="Arial"/>
                          <a:cs typeface="Arial"/>
                        </a:rPr>
                        <a:t>1,2-</a:t>
                      </a:r>
                      <a:r>
                        <a:rPr lang="sv-FI" sz="800" spc="-20" dirty="0">
                          <a:latin typeface="Arial"/>
                          <a:cs typeface="Arial"/>
                        </a:rPr>
                        <a:t>bentsisotiatsoli</a:t>
                      </a:r>
                      <a:r>
                        <a:rPr sz="800" spc="-20" dirty="0">
                          <a:latin typeface="Arial"/>
                          <a:cs typeface="Arial"/>
                        </a:rPr>
                        <a:t>-3(2H)-</a:t>
                      </a:r>
                      <a:r>
                        <a:rPr sz="800" spc="-25" dirty="0">
                          <a:latin typeface="Arial"/>
                          <a:cs typeface="Arial"/>
                        </a:rPr>
                        <a:t>on</a:t>
                      </a:r>
                      <a:r>
                        <a:rPr lang="sv-SE" sz="800" spc="-25" dirty="0">
                          <a:latin typeface="Arial"/>
                          <a:cs typeface="Arial"/>
                        </a:rPr>
                        <a:t>i</a:t>
                      </a:r>
                      <a:endParaRPr sz="800" dirty="0">
                        <a:latin typeface="Arial"/>
                        <a:cs typeface="Arial"/>
                      </a:endParaRPr>
                    </a:p>
                    <a:p>
                      <a:pPr marL="1395095" marR="0" indent="0" defTabSz="914400" eaLnBrk="1" fontAlgn="auto" latinLnBrk="0" hangingPunct="1">
                        <a:lnSpc>
                          <a:spcPct val="100000"/>
                        </a:lnSpc>
                        <a:spcBef>
                          <a:spcPts val="10"/>
                        </a:spcBef>
                        <a:spcAft>
                          <a:spcPts val="0"/>
                        </a:spcAft>
                        <a:buClrTx/>
                        <a:buSzTx/>
                        <a:buFontTx/>
                        <a:buNone/>
                        <a:tabLst/>
                        <a:defRPr/>
                      </a:pPr>
                      <a:r>
                        <a:rPr lang="sv-FI" sz="800" dirty="0">
                          <a:latin typeface="Arial"/>
                          <a:cs typeface="Arial"/>
                        </a:rPr>
                        <a:t>Voi aiheuttaa allergisen reaktion</a:t>
                      </a:r>
                      <a:r>
                        <a:rPr sz="800" spc="-10" dirty="0">
                          <a:latin typeface="Arial"/>
                          <a:cs typeface="Arial"/>
                        </a:rPr>
                        <a:t>.</a:t>
                      </a:r>
                      <a:endParaRPr sz="800" dirty="0">
                        <a:latin typeface="Arial"/>
                        <a:cs typeface="Arial"/>
                      </a:endParaRPr>
                    </a:p>
                    <a:p>
                      <a:pPr>
                        <a:lnSpc>
                          <a:spcPct val="100000"/>
                        </a:lnSpc>
                      </a:pPr>
                      <a:endParaRPr sz="800" dirty="0">
                        <a:latin typeface="Times New Roman"/>
                        <a:cs typeface="Times New Roman"/>
                      </a:endParaRPr>
                    </a:p>
                    <a:p>
                      <a:pPr>
                        <a:lnSpc>
                          <a:spcPct val="100000"/>
                        </a:lnSpc>
                        <a:spcBef>
                          <a:spcPts val="140"/>
                        </a:spcBef>
                      </a:pPr>
                      <a:endParaRPr sz="800" dirty="0">
                        <a:latin typeface="Times New Roman"/>
                        <a:cs typeface="Times New Roman"/>
                      </a:endParaRPr>
                    </a:p>
                    <a:p>
                      <a:pPr marL="172720" marR="0" indent="0" defTabSz="914400" eaLnBrk="1" fontAlgn="auto" latinLnBrk="0" hangingPunct="1">
                        <a:lnSpc>
                          <a:spcPct val="100000"/>
                        </a:lnSpc>
                        <a:spcBef>
                          <a:spcPts val="5"/>
                        </a:spcBef>
                        <a:spcAft>
                          <a:spcPts val="0"/>
                        </a:spcAft>
                        <a:buClrTx/>
                        <a:buSzTx/>
                        <a:buFontTx/>
                        <a:buNone/>
                        <a:tabLst>
                          <a:tab pos="1760220" algn="l"/>
                        </a:tabLst>
                        <a:defRPr/>
                      </a:pPr>
                      <a:r>
                        <a:rPr lang="sv-FI" sz="800" dirty="0">
                          <a:latin typeface="Arial"/>
                          <a:cs typeface="Arial"/>
                        </a:rPr>
                        <a:t>Ennalta varautumisen lausumat</a:t>
                      </a:r>
                      <a:r>
                        <a:rPr sz="800" spc="-10" dirty="0">
                          <a:latin typeface="Arial"/>
                          <a:cs typeface="Arial"/>
                        </a:rPr>
                        <a:t>:</a:t>
                      </a:r>
                      <a:r>
                        <a:rPr sz="800" dirty="0">
                          <a:latin typeface="Arial"/>
                          <a:cs typeface="Arial"/>
                        </a:rPr>
                        <a:t>	</a:t>
                      </a:r>
                      <a:r>
                        <a:rPr sz="1125" spc="-15" baseline="3703" dirty="0">
                          <a:latin typeface="Arial"/>
                          <a:cs typeface="Arial"/>
                        </a:rPr>
                        <a:t>-</a:t>
                      </a:r>
                      <a:r>
                        <a:rPr sz="1125" spc="-75" baseline="3703" dirty="0">
                          <a:latin typeface="Arial"/>
                          <a:cs typeface="Arial"/>
                        </a:rPr>
                        <a:t>-</a:t>
                      </a:r>
                      <a:endParaRPr sz="1125" baseline="3703" dirty="0">
                        <a:latin typeface="Arial"/>
                        <a:cs typeface="Arial"/>
                      </a:endParaRPr>
                    </a:p>
                    <a:p>
                      <a:pPr>
                        <a:lnSpc>
                          <a:spcPct val="100000"/>
                        </a:lnSpc>
                        <a:spcBef>
                          <a:spcPts val="150"/>
                        </a:spcBef>
                      </a:pPr>
                      <a:endParaRPr sz="800" dirty="0">
                        <a:latin typeface="Times New Roman"/>
                        <a:cs typeface="Times New Roman"/>
                      </a:endParaRPr>
                    </a:p>
                    <a:p>
                      <a:pPr marL="172720">
                        <a:lnSpc>
                          <a:spcPct val="100000"/>
                        </a:lnSpc>
                        <a:spcBef>
                          <a:spcPts val="5"/>
                        </a:spcBef>
                      </a:pPr>
                      <a:r>
                        <a:rPr sz="800" u="none" dirty="0">
                          <a:latin typeface="Arial"/>
                          <a:cs typeface="Arial"/>
                        </a:rPr>
                        <a:t>VOC</a:t>
                      </a:r>
                      <a:r>
                        <a:rPr sz="800" u="none" spc="-45" dirty="0">
                          <a:latin typeface="Arial"/>
                          <a:cs typeface="Arial"/>
                        </a:rPr>
                        <a:t> </a:t>
                      </a:r>
                      <a:r>
                        <a:rPr sz="800" u="none" dirty="0">
                          <a:latin typeface="Arial"/>
                          <a:cs typeface="Arial"/>
                        </a:rPr>
                        <a:t>(Dire</a:t>
                      </a:r>
                      <a:r>
                        <a:rPr lang="sv-SE" sz="800" u="none" dirty="0">
                          <a:latin typeface="Arial"/>
                          <a:cs typeface="Arial"/>
                        </a:rPr>
                        <a:t>k</a:t>
                      </a:r>
                      <a:r>
                        <a:rPr sz="800" u="none" dirty="0" err="1">
                          <a:latin typeface="Arial"/>
                          <a:cs typeface="Arial"/>
                        </a:rPr>
                        <a:t>ti</a:t>
                      </a:r>
                      <a:r>
                        <a:rPr lang="sv-SE" sz="800" u="none" dirty="0">
                          <a:latin typeface="Arial"/>
                          <a:cs typeface="Arial"/>
                        </a:rPr>
                        <a:t>i</a:t>
                      </a:r>
                      <a:r>
                        <a:rPr sz="800" u="none" dirty="0">
                          <a:latin typeface="Arial"/>
                          <a:cs typeface="Arial"/>
                        </a:rPr>
                        <a:t>v</a:t>
                      </a:r>
                      <a:r>
                        <a:rPr lang="sv-SE" sz="800" u="none" dirty="0">
                          <a:latin typeface="Arial"/>
                          <a:cs typeface="Arial"/>
                        </a:rPr>
                        <a:t>i</a:t>
                      </a:r>
                      <a:r>
                        <a:rPr sz="800" u="none" spc="-45" dirty="0">
                          <a:latin typeface="Arial"/>
                          <a:cs typeface="Arial"/>
                        </a:rPr>
                        <a:t> </a:t>
                      </a:r>
                      <a:r>
                        <a:rPr sz="800" u="none" dirty="0">
                          <a:latin typeface="Arial"/>
                          <a:cs typeface="Arial"/>
                        </a:rPr>
                        <a:t>2004/42/EC)</a:t>
                      </a:r>
                      <a:r>
                        <a:rPr sz="800" u="none" spc="-45" dirty="0">
                          <a:latin typeface="Arial"/>
                          <a:cs typeface="Arial"/>
                        </a:rPr>
                        <a:t> </a:t>
                      </a:r>
                      <a:r>
                        <a:rPr sz="800" u="none" spc="-50" dirty="0">
                          <a:latin typeface="Arial"/>
                          <a:cs typeface="Arial"/>
                        </a:rPr>
                        <a:t>:</a:t>
                      </a:r>
                      <a:endParaRPr sz="800" u="none" dirty="0">
                        <a:latin typeface="Arial"/>
                        <a:cs typeface="Arial"/>
                      </a:endParaRPr>
                    </a:p>
                    <a:p>
                      <a:pPr marL="172720">
                        <a:lnSpc>
                          <a:spcPct val="100000"/>
                        </a:lnSpc>
                        <a:spcBef>
                          <a:spcPts val="15"/>
                        </a:spcBef>
                      </a:pPr>
                      <a:endParaRPr lang="sv-SE" sz="800" spc="-10">
                        <a:latin typeface="Arial"/>
                        <a:cs typeface="Arial"/>
                      </a:endParaRPr>
                    </a:p>
                    <a:p>
                      <a:pPr marL="172720">
                        <a:lnSpc>
                          <a:spcPct val="100000"/>
                        </a:lnSpc>
                        <a:spcBef>
                          <a:spcPts val="15"/>
                        </a:spcBef>
                      </a:pPr>
                      <a:r>
                        <a:rPr lang="sv-SE" sz="800" spc="-10">
                          <a:latin typeface="Arial"/>
                          <a:cs typeface="Arial"/>
                        </a:rPr>
                        <a:t>Sideaineet</a:t>
                      </a:r>
                      <a:r>
                        <a:rPr sz="800" spc="-10" dirty="0">
                          <a:latin typeface="Arial"/>
                          <a:cs typeface="Arial"/>
                        </a:rPr>
                        <a:t>.</a:t>
                      </a:r>
                      <a:endParaRPr sz="800" dirty="0">
                        <a:latin typeface="Arial"/>
                        <a:cs typeface="Arial"/>
                      </a:endParaRPr>
                    </a:p>
                    <a:p>
                      <a:pPr marL="172720" marR="0" indent="0" defTabSz="914400" eaLnBrk="1" fontAlgn="auto" latinLnBrk="0" hangingPunct="1">
                        <a:lnSpc>
                          <a:spcPct val="100000"/>
                        </a:lnSpc>
                        <a:spcBef>
                          <a:spcPts val="25"/>
                        </a:spcBef>
                        <a:spcAft>
                          <a:spcPts val="0"/>
                        </a:spcAft>
                        <a:buClrTx/>
                        <a:buSzTx/>
                        <a:buFontTx/>
                        <a:buNone/>
                        <a:tabLst>
                          <a:tab pos="3771265" algn="l"/>
                        </a:tabLst>
                        <a:defRPr/>
                      </a:pPr>
                      <a:r>
                        <a:rPr lang="sv-FI" sz="800" dirty="0">
                          <a:latin typeface="Arial"/>
                          <a:cs typeface="Arial"/>
                        </a:rPr>
                        <a:t>VOC ilmoitettu g/litra valmiiksi käytettävässä tuotteessa</a:t>
                      </a:r>
                      <a:r>
                        <a:rPr sz="800" spc="-50" dirty="0">
                          <a:latin typeface="Arial"/>
                          <a:cs typeface="Arial"/>
                        </a:rPr>
                        <a:t>:</a:t>
                      </a:r>
                      <a:r>
                        <a:rPr sz="800" dirty="0">
                          <a:latin typeface="Arial"/>
                          <a:cs typeface="Arial"/>
                        </a:rPr>
                        <a:t>	</a:t>
                      </a:r>
                      <a:r>
                        <a:rPr sz="800" spc="-10" dirty="0">
                          <a:latin typeface="Arial"/>
                          <a:cs typeface="Arial"/>
                        </a:rPr>
                        <a:t>20,00</a:t>
                      </a:r>
                      <a:endParaRPr sz="800" dirty="0">
                        <a:latin typeface="Arial"/>
                        <a:cs typeface="Arial"/>
                      </a:endParaRPr>
                    </a:p>
                    <a:p>
                      <a:pPr>
                        <a:lnSpc>
                          <a:spcPct val="100000"/>
                        </a:lnSpc>
                        <a:spcBef>
                          <a:spcPts val="509"/>
                        </a:spcBef>
                      </a:pPr>
                      <a:endParaRPr sz="800" dirty="0">
                        <a:latin typeface="Times New Roman"/>
                        <a:cs typeface="Times New Roman"/>
                      </a:endParaRPr>
                    </a:p>
                    <a:p>
                      <a:pPr marR="64769" algn="r">
                        <a:lnSpc>
                          <a:spcPts val="580"/>
                        </a:lnSpc>
                        <a:spcBef>
                          <a:spcPts val="5"/>
                        </a:spcBef>
                      </a:pPr>
                      <a:r>
                        <a:rPr sz="500" spc="-10" dirty="0">
                          <a:latin typeface="Arial"/>
                          <a:cs typeface="Arial"/>
                        </a:rPr>
                        <a:t>EPY</a:t>
                      </a:r>
                      <a:r>
                        <a:rPr sz="500" spc="-15" dirty="0">
                          <a:latin typeface="Arial"/>
                          <a:cs typeface="Arial"/>
                        </a:rPr>
                        <a:t> </a:t>
                      </a:r>
                      <a:r>
                        <a:rPr sz="500" dirty="0">
                          <a:latin typeface="Arial"/>
                          <a:cs typeface="Arial"/>
                        </a:rPr>
                        <a:t>11.1.2</a:t>
                      </a:r>
                      <a:r>
                        <a:rPr sz="500" spc="-10" dirty="0">
                          <a:latin typeface="Arial"/>
                          <a:cs typeface="Arial"/>
                        </a:rPr>
                        <a:t> </a:t>
                      </a:r>
                      <a:r>
                        <a:rPr sz="500" dirty="0">
                          <a:latin typeface="Arial"/>
                          <a:cs typeface="Arial"/>
                        </a:rPr>
                        <a:t>-</a:t>
                      </a:r>
                      <a:r>
                        <a:rPr sz="500" spc="-15" dirty="0">
                          <a:latin typeface="Arial"/>
                          <a:cs typeface="Arial"/>
                        </a:rPr>
                        <a:t> </a:t>
                      </a:r>
                      <a:r>
                        <a:rPr sz="500" dirty="0">
                          <a:latin typeface="Arial"/>
                          <a:cs typeface="Arial"/>
                        </a:rPr>
                        <a:t>SDS</a:t>
                      </a:r>
                      <a:r>
                        <a:rPr sz="500" spc="-10" dirty="0">
                          <a:latin typeface="Arial"/>
                          <a:cs typeface="Arial"/>
                        </a:rPr>
                        <a:t> 1004.14</a:t>
                      </a:r>
                      <a:endParaRPr sz="500" dirty="0">
                        <a:latin typeface="Arial"/>
                        <a:cs typeface="Arial"/>
                      </a:endParaRPr>
                    </a:p>
                  </a:txBody>
                  <a:tcPr marL="0" marR="0" marT="86995" marB="0">
                    <a:lnL w="3175">
                      <a:solidFill>
                        <a:srgbClr val="000000"/>
                      </a:solidFill>
                      <a:prstDash val="solid"/>
                    </a:lnL>
                    <a:lnR w="3175">
                      <a:solidFill>
                        <a:srgbClr val="000000"/>
                      </a:solidFill>
                      <a:prstDash val="solid"/>
                    </a:lnR>
                    <a:lnB w="3175">
                      <a:solidFill>
                        <a:srgbClr val="000000"/>
                      </a:solidFill>
                      <a:prstDash val="solid"/>
                    </a:lnB>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6"/>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extLst>
              <p:ext uri="{D42A27DB-BD31-4B8C-83A1-F6EECF244321}">
                <p14:modId xmlns:p14="http://schemas.microsoft.com/office/powerpoint/2010/main" val="1501426950"/>
              </p:ext>
            </p:extLst>
          </p:nvPr>
        </p:nvGraphicFramePr>
        <p:xfrm>
          <a:off x="307847" y="317499"/>
          <a:ext cx="6860540" cy="10053955"/>
        </p:xfrm>
        <a:graphic>
          <a:graphicData uri="http://schemas.openxmlformats.org/drawingml/2006/table">
            <a:tbl>
              <a:tblPr firstRow="1" bandRow="1">
                <a:tableStyleId>{2D5ABB26-0587-4C30-8999-92F81FD0307C}</a:tableStyleId>
              </a:tblPr>
              <a:tblGrid>
                <a:gridCol w="1407160">
                  <a:extLst>
                    <a:ext uri="{9D8B030D-6E8A-4147-A177-3AD203B41FA5}">
                      <a16:colId xmlns:a16="http://schemas.microsoft.com/office/drawing/2014/main" val="20000"/>
                    </a:ext>
                  </a:extLst>
                </a:gridCol>
                <a:gridCol w="3430270">
                  <a:extLst>
                    <a:ext uri="{9D8B030D-6E8A-4147-A177-3AD203B41FA5}">
                      <a16:colId xmlns:a16="http://schemas.microsoft.com/office/drawing/2014/main" val="20001"/>
                    </a:ext>
                  </a:extLst>
                </a:gridCol>
                <a:gridCol w="2023110">
                  <a:extLst>
                    <a:ext uri="{9D8B030D-6E8A-4147-A177-3AD203B41FA5}">
                      <a16:colId xmlns:a16="http://schemas.microsoft.com/office/drawing/2014/main" val="20002"/>
                    </a:ext>
                  </a:extLst>
                </a:gridCol>
              </a:tblGrid>
              <a:tr h="297815">
                <a:tc rowSpan="2">
                  <a:txBody>
                    <a:bodyPr/>
                    <a:lstStyle/>
                    <a:p>
                      <a:pPr>
                        <a:lnSpc>
                          <a:spcPct val="100000"/>
                        </a:lnSpc>
                      </a:pPr>
                      <a:endParaRPr sz="700">
                        <a:latin typeface="Times New Roman"/>
                        <a:cs typeface="Times New Roman"/>
                      </a:endParaRPr>
                    </a:p>
                  </a:txBody>
                  <a:tcPr marL="0" marR="0" marT="0" marB="0">
                    <a:lnL w="3175">
                      <a:solidFill>
                        <a:srgbClr val="000000"/>
                      </a:solidFill>
                      <a:prstDash val="solid"/>
                    </a:lnL>
                    <a:lnT w="3175">
                      <a:solidFill>
                        <a:srgbClr val="000000"/>
                      </a:solidFill>
                      <a:prstDash val="solid"/>
                    </a:lnT>
                    <a:lnB w="3175">
                      <a:solidFill>
                        <a:srgbClr val="000000"/>
                      </a:solidFill>
                      <a:prstDash val="solid"/>
                    </a:lnB>
                  </a:tcPr>
                </a:tc>
                <a:tc>
                  <a:txBody>
                    <a:bodyPr/>
                    <a:lstStyle/>
                    <a:p>
                      <a:pPr marR="68580" algn="ctr">
                        <a:lnSpc>
                          <a:spcPts val="2014"/>
                        </a:lnSpc>
                      </a:pPr>
                      <a:r>
                        <a:rPr sz="1750" dirty="0">
                          <a:latin typeface="Arial"/>
                          <a:cs typeface="Arial"/>
                        </a:rPr>
                        <a:t>OIKOS</a:t>
                      </a:r>
                      <a:r>
                        <a:rPr sz="1750" spc="-35" dirty="0">
                          <a:latin typeface="Arial"/>
                          <a:cs typeface="Arial"/>
                        </a:rPr>
                        <a:t> </a:t>
                      </a:r>
                      <a:r>
                        <a:rPr sz="1750" dirty="0">
                          <a:latin typeface="Arial"/>
                          <a:cs typeface="Arial"/>
                        </a:rPr>
                        <a:t>S.P.A.</a:t>
                      </a:r>
                      <a:r>
                        <a:rPr sz="1750" spc="-20" dirty="0">
                          <a:latin typeface="Arial"/>
                          <a:cs typeface="Arial"/>
                        </a:rPr>
                        <a:t> </a:t>
                      </a:r>
                      <a:r>
                        <a:rPr sz="1750" dirty="0">
                          <a:latin typeface="Arial"/>
                          <a:cs typeface="Arial"/>
                        </a:rPr>
                        <a:t>A</a:t>
                      </a:r>
                      <a:r>
                        <a:rPr sz="1750" spc="-20" dirty="0">
                          <a:latin typeface="Arial"/>
                          <a:cs typeface="Arial"/>
                        </a:rPr>
                        <a:t> </a:t>
                      </a:r>
                      <a:r>
                        <a:rPr sz="1750" dirty="0">
                          <a:latin typeface="Arial"/>
                          <a:cs typeface="Arial"/>
                        </a:rPr>
                        <a:t>SOCIO</a:t>
                      </a:r>
                      <a:r>
                        <a:rPr sz="1750" spc="-20" dirty="0">
                          <a:latin typeface="Arial"/>
                          <a:cs typeface="Arial"/>
                        </a:rPr>
                        <a:t> </a:t>
                      </a:r>
                      <a:r>
                        <a:rPr sz="1750" spc="-10" dirty="0">
                          <a:latin typeface="Arial"/>
                          <a:cs typeface="Arial"/>
                        </a:rPr>
                        <a:t>UNICO</a:t>
                      </a:r>
                      <a:endParaRPr sz="1750">
                        <a:latin typeface="Arial"/>
                        <a:cs typeface="Arial"/>
                      </a:endParaRPr>
                    </a:p>
                  </a:txBody>
                  <a:tcPr marL="0" marR="0" marT="0" marB="0">
                    <a:lnR w="3175">
                      <a:solidFill>
                        <a:srgbClr val="000000"/>
                      </a:solidFill>
                      <a:prstDash val="solid"/>
                    </a:lnR>
                    <a:lnT w="3175">
                      <a:solidFill>
                        <a:srgbClr val="000000"/>
                      </a:solidFill>
                      <a:prstDash val="solid"/>
                    </a:lnT>
                    <a:lnB w="3175">
                      <a:solidFill>
                        <a:srgbClr val="000000"/>
                      </a:solidFill>
                      <a:prstDash val="solid"/>
                    </a:lnB>
                  </a:tcPr>
                </a:tc>
                <a:tc rowSpan="2">
                  <a:txBody>
                    <a:bodyPr/>
                    <a:lstStyle/>
                    <a:p>
                      <a:pPr marL="153670">
                        <a:lnSpc>
                          <a:spcPts val="760"/>
                        </a:lnSpc>
                        <a:spcBef>
                          <a:spcPts val="360"/>
                        </a:spcBef>
                        <a:tabLst>
                          <a:tab pos="1873250" algn="l"/>
                        </a:tabLst>
                      </a:pPr>
                      <a:r>
                        <a:rPr lang="sv-SE" sz="550" spc="-10" dirty="0" err="1">
                          <a:latin typeface="Arial"/>
                          <a:cs typeface="Arial"/>
                        </a:rPr>
                        <a:t>Tarkistus</a:t>
                      </a:r>
                      <a:r>
                        <a:rPr lang="sv-SE" sz="550" spc="40" dirty="0">
                          <a:latin typeface="Arial"/>
                          <a:cs typeface="Arial"/>
                        </a:rPr>
                        <a:t> </a:t>
                      </a:r>
                      <a:r>
                        <a:rPr lang="sv-SE" sz="550" spc="-10" dirty="0">
                          <a:latin typeface="Arial"/>
                          <a:cs typeface="Arial"/>
                        </a:rPr>
                        <a:t>nro.10</a:t>
                      </a:r>
                      <a:r>
                        <a:rPr lang="sv-SE" sz="550" dirty="0">
                          <a:latin typeface="Arial"/>
                          <a:cs typeface="Arial"/>
                        </a:rPr>
                        <a:t>	</a:t>
                      </a:r>
                      <a:r>
                        <a:rPr lang="sv-SE" sz="975" spc="-37" baseline="8547" dirty="0">
                          <a:latin typeface="Arial"/>
                          <a:cs typeface="Arial"/>
                        </a:rPr>
                        <a:t>FI</a:t>
                      </a:r>
                      <a:endParaRPr lang="sv-SE" sz="975" baseline="8547" dirty="0">
                        <a:latin typeface="Arial"/>
                        <a:cs typeface="Arial"/>
                      </a:endParaRPr>
                    </a:p>
                    <a:p>
                      <a:pPr marL="153670" marR="1173480">
                        <a:lnSpc>
                          <a:spcPts val="640"/>
                        </a:lnSpc>
                        <a:spcBef>
                          <a:spcPts val="15"/>
                        </a:spcBef>
                      </a:pPr>
                      <a:r>
                        <a:rPr lang="sv-SE" sz="550" spc="-15" dirty="0" err="1">
                          <a:latin typeface="Arial"/>
                          <a:cs typeface="Arial"/>
                        </a:rPr>
                        <a:t>Päivätty</a:t>
                      </a:r>
                      <a:r>
                        <a:rPr lang="sv-SE" sz="550" spc="-15" dirty="0">
                          <a:latin typeface="Arial"/>
                          <a:cs typeface="Arial"/>
                        </a:rPr>
                        <a:t> </a:t>
                      </a:r>
                      <a:r>
                        <a:rPr lang="sv-SE" sz="550" spc="-10" dirty="0">
                          <a:latin typeface="Arial"/>
                          <a:cs typeface="Arial"/>
                        </a:rPr>
                        <a:t>16/11/2022</a:t>
                      </a:r>
                      <a:r>
                        <a:rPr lang="sv-SE" sz="550" spc="500" dirty="0">
                          <a:latin typeface="Arial"/>
                          <a:cs typeface="Arial"/>
                        </a:rPr>
                        <a:t> </a:t>
                      </a:r>
                      <a:r>
                        <a:rPr lang="sv-SE" sz="550" dirty="0" err="1">
                          <a:latin typeface="Arial"/>
                          <a:cs typeface="Arial"/>
                        </a:rPr>
                        <a:t>Tulostettu</a:t>
                      </a:r>
                      <a:r>
                        <a:rPr lang="sv-SE" sz="550" spc="-10" dirty="0">
                          <a:latin typeface="Arial"/>
                          <a:cs typeface="Arial"/>
                        </a:rPr>
                        <a:t> 30/11/2022</a:t>
                      </a:r>
                      <a:endParaRPr lang="sv-SE" sz="550" spc="500" dirty="0">
                        <a:latin typeface="Arial"/>
                        <a:cs typeface="Arial"/>
                      </a:endParaRPr>
                    </a:p>
                    <a:p>
                      <a:pPr marL="153670" marR="1173480">
                        <a:lnSpc>
                          <a:spcPts val="640"/>
                        </a:lnSpc>
                        <a:spcBef>
                          <a:spcPts val="15"/>
                        </a:spcBef>
                      </a:pPr>
                      <a:r>
                        <a:rPr lang="sv-SE" sz="550" dirty="0" err="1">
                          <a:latin typeface="Arial"/>
                          <a:cs typeface="Arial"/>
                        </a:rPr>
                        <a:t>Sivu</a:t>
                      </a:r>
                      <a:r>
                        <a:rPr lang="sv-SE" sz="550" spc="-5" dirty="0">
                          <a:latin typeface="Arial"/>
                          <a:cs typeface="Arial"/>
                        </a:rPr>
                        <a:t> </a:t>
                      </a:r>
                      <a:r>
                        <a:rPr lang="sv-SE" sz="550" dirty="0">
                          <a:latin typeface="Arial"/>
                          <a:cs typeface="Arial"/>
                        </a:rPr>
                        <a:t>n.</a:t>
                      </a:r>
                      <a:r>
                        <a:rPr lang="sv-SE" sz="550" spc="145" dirty="0">
                          <a:latin typeface="Arial"/>
                          <a:cs typeface="Arial"/>
                        </a:rPr>
                        <a:t> 10</a:t>
                      </a:r>
                      <a:r>
                        <a:rPr lang="sv-SE" sz="550" spc="-5" dirty="0">
                          <a:latin typeface="Arial"/>
                          <a:cs typeface="Arial"/>
                        </a:rPr>
                        <a:t> </a:t>
                      </a:r>
                      <a:r>
                        <a:rPr lang="sv-SE" sz="550" dirty="0">
                          <a:latin typeface="Arial"/>
                          <a:cs typeface="Arial"/>
                        </a:rPr>
                        <a:t>/</a:t>
                      </a:r>
                      <a:r>
                        <a:rPr lang="sv-SE" sz="550" spc="-5" dirty="0">
                          <a:latin typeface="Arial"/>
                          <a:cs typeface="Arial"/>
                        </a:rPr>
                        <a:t> </a:t>
                      </a:r>
                      <a:r>
                        <a:rPr lang="sv-SE" sz="550" spc="-25" dirty="0">
                          <a:latin typeface="Arial"/>
                          <a:cs typeface="Arial"/>
                        </a:rPr>
                        <a:t>11</a:t>
                      </a:r>
                      <a:endParaRPr lang="sv-SE" sz="550" dirty="0">
                        <a:latin typeface="Arial"/>
                        <a:cs typeface="Arial"/>
                      </a:endParaRPr>
                    </a:p>
                    <a:p>
                      <a:pPr marL="153670">
                        <a:lnSpc>
                          <a:spcPts val="610"/>
                        </a:lnSpc>
                      </a:pPr>
                      <a:r>
                        <a:rPr lang="sv-SE" sz="550" dirty="0" err="1">
                          <a:latin typeface="Arial"/>
                          <a:cs typeface="Arial"/>
                        </a:rPr>
                        <a:t>Korvattu</a:t>
                      </a:r>
                      <a:r>
                        <a:rPr lang="sv-SE" sz="550" dirty="0">
                          <a:latin typeface="Arial"/>
                          <a:cs typeface="Arial"/>
                        </a:rPr>
                        <a:t> </a:t>
                      </a:r>
                      <a:r>
                        <a:rPr lang="sv-SE" sz="550" spc="-10" dirty="0">
                          <a:latin typeface="Arial"/>
                          <a:cs typeface="Arial"/>
                        </a:rPr>
                        <a:t>tarkistus:9</a:t>
                      </a:r>
                      <a:r>
                        <a:rPr lang="sv-SE" sz="550" dirty="0">
                          <a:latin typeface="Arial"/>
                          <a:cs typeface="Arial"/>
                        </a:rPr>
                        <a:t> (</a:t>
                      </a:r>
                      <a:r>
                        <a:rPr lang="sv-SE" sz="550" dirty="0" err="1">
                          <a:latin typeface="Arial"/>
                          <a:cs typeface="Arial"/>
                        </a:rPr>
                        <a:t>Päivätty</a:t>
                      </a:r>
                      <a:r>
                        <a:rPr lang="sv-SE" sz="550" dirty="0">
                          <a:latin typeface="Arial"/>
                          <a:cs typeface="Arial"/>
                        </a:rPr>
                        <a:t> </a:t>
                      </a:r>
                      <a:r>
                        <a:rPr lang="sv-SE" sz="550" spc="-10" dirty="0">
                          <a:latin typeface="Arial"/>
                          <a:cs typeface="Arial"/>
                        </a:rPr>
                        <a:t>27/05/2020)</a:t>
                      </a:r>
                      <a:endParaRPr lang="sv-SE" sz="550" dirty="0">
                        <a:latin typeface="Arial"/>
                        <a:cs typeface="Arial"/>
                      </a:endParaRPr>
                    </a:p>
                  </a:txBody>
                  <a:tcPr marL="0" marR="0" marB="0">
                    <a:lnL w="3175" cap="flat" cmpd="sng" algn="ctr">
                      <a:solidFill>
                        <a:srgbClr val="000000"/>
                      </a:solidFill>
                      <a:prstDash val="solid"/>
                      <a:round/>
                      <a:headEnd type="none" w="med" len="med"/>
                      <a:tailEnd type="none" w="med" len="med"/>
                    </a:lnL>
                    <a:lnR w="3175">
                      <a:solidFill>
                        <a:srgbClr val="000000"/>
                      </a:solidFill>
                      <a:prstDash val="solid"/>
                    </a:lnR>
                    <a:lnT w="3175">
                      <a:solidFill>
                        <a:srgbClr val="000000"/>
                      </a:solidFill>
                      <a:prstDash val="solid"/>
                    </a:lnT>
                    <a:lnB w="3175">
                      <a:solidFill>
                        <a:srgbClr val="000000"/>
                      </a:solidFill>
                      <a:prstDash val="solid"/>
                    </a:lnB>
                  </a:tcPr>
                </a:tc>
                <a:extLst>
                  <a:ext uri="{0D108BD9-81ED-4DB2-BD59-A6C34878D82A}">
                    <a16:rowId xmlns:a16="http://schemas.microsoft.com/office/drawing/2014/main" val="10000"/>
                  </a:ext>
                </a:extLst>
              </a:tr>
              <a:tr h="321310">
                <a:tc vMerge="1">
                  <a:txBody>
                    <a:bodyPr/>
                    <a:lstStyle/>
                    <a:p>
                      <a:endParaRPr/>
                    </a:p>
                  </a:txBody>
                  <a:tcPr marL="0" marR="0" marT="0" marB="0">
                    <a:lnL w="3175">
                      <a:solidFill>
                        <a:srgbClr val="000000"/>
                      </a:solidFill>
                      <a:prstDash val="solid"/>
                    </a:lnL>
                    <a:lnT w="3175">
                      <a:solidFill>
                        <a:srgbClr val="000000"/>
                      </a:solidFill>
                      <a:prstDash val="solid"/>
                    </a:lnT>
                    <a:lnB w="3175">
                      <a:solidFill>
                        <a:srgbClr val="000000"/>
                      </a:solidFill>
                      <a:prstDash val="solid"/>
                    </a:lnB>
                  </a:tcPr>
                </a:tc>
                <a:tc>
                  <a:txBody>
                    <a:bodyPr/>
                    <a:lstStyle/>
                    <a:p>
                      <a:pPr marR="69215" algn="ctr">
                        <a:lnSpc>
                          <a:spcPts val="1750"/>
                        </a:lnSpc>
                      </a:pPr>
                      <a:r>
                        <a:rPr sz="1550" spc="-10" dirty="0">
                          <a:latin typeface="Arial"/>
                          <a:cs typeface="Arial"/>
                        </a:rPr>
                        <a:t>BETONCRYLL</a:t>
                      </a:r>
                      <a:r>
                        <a:rPr sz="1550" spc="-55" dirty="0">
                          <a:latin typeface="Arial"/>
                          <a:cs typeface="Arial"/>
                        </a:rPr>
                        <a:t> </a:t>
                      </a:r>
                      <a:r>
                        <a:rPr sz="1550" spc="-10" dirty="0">
                          <a:latin typeface="Arial"/>
                          <a:cs typeface="Arial"/>
                        </a:rPr>
                        <a:t>IDROREPELLENTE</a:t>
                      </a:r>
                      <a:endParaRPr sz="1550">
                        <a:latin typeface="Arial"/>
                        <a:cs typeface="Arial"/>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vMerge="1">
                  <a:txBody>
                    <a:bodyPr/>
                    <a:lstStyle/>
                    <a:p>
                      <a:endParaRPr/>
                    </a:p>
                  </a:txBody>
                  <a:tcPr marL="0" marR="0" marB="0">
                    <a:lnR w="3175">
                      <a:solidFill>
                        <a:srgbClr val="000000"/>
                      </a:solidFill>
                      <a:prstDash val="solid"/>
                    </a:lnR>
                    <a:lnT w="3175">
                      <a:solidFill>
                        <a:srgbClr val="000000"/>
                      </a:solidFill>
                      <a:prstDash val="solid"/>
                    </a:lnT>
                    <a:lnB w="3175">
                      <a:solidFill>
                        <a:srgbClr val="000000"/>
                      </a:solidFill>
                      <a:prstDash val="solid"/>
                    </a:lnB>
                  </a:tcPr>
                </a:tc>
                <a:extLst>
                  <a:ext uri="{0D108BD9-81ED-4DB2-BD59-A6C34878D82A}">
                    <a16:rowId xmlns:a16="http://schemas.microsoft.com/office/drawing/2014/main" val="10001"/>
                  </a:ext>
                </a:extLst>
              </a:tr>
              <a:tr h="148590">
                <a:tc gridSpan="3">
                  <a:txBody>
                    <a:bodyPr/>
                    <a:lstStyle/>
                    <a:p>
                      <a:pPr marL="38100">
                        <a:lnSpc>
                          <a:spcPts val="980"/>
                        </a:lnSpc>
                        <a:spcBef>
                          <a:spcPts val="90"/>
                        </a:spcBef>
                        <a:tabLst>
                          <a:tab pos="1840864" algn="l"/>
                        </a:tabLst>
                      </a:pPr>
                      <a:r>
                        <a:rPr lang="sv-SE" sz="900" dirty="0">
                          <a:latin typeface="Arial"/>
                          <a:cs typeface="Arial"/>
                        </a:rPr>
                        <a:t>OSA</a:t>
                      </a:r>
                      <a:r>
                        <a:rPr sz="900" spc="-20" dirty="0">
                          <a:latin typeface="Arial"/>
                          <a:cs typeface="Arial"/>
                        </a:rPr>
                        <a:t> </a:t>
                      </a:r>
                      <a:r>
                        <a:rPr sz="900" dirty="0">
                          <a:latin typeface="Arial"/>
                          <a:cs typeface="Arial"/>
                        </a:rPr>
                        <a:t>16.</a:t>
                      </a:r>
                      <a:r>
                        <a:rPr sz="900" spc="-20" dirty="0">
                          <a:latin typeface="Arial"/>
                          <a:cs typeface="Arial"/>
                        </a:rPr>
                        <a:t> </a:t>
                      </a:r>
                      <a:r>
                        <a:rPr lang="sv-SE" sz="900" dirty="0" err="1">
                          <a:latin typeface="Arial"/>
                          <a:cs typeface="Arial"/>
                        </a:rPr>
                        <a:t>Muut</a:t>
                      </a:r>
                      <a:r>
                        <a:rPr lang="sv-SE" sz="900" dirty="0">
                          <a:latin typeface="Arial"/>
                          <a:cs typeface="Arial"/>
                        </a:rPr>
                        <a:t> </a:t>
                      </a:r>
                      <a:r>
                        <a:rPr lang="sv-SE" sz="900" dirty="0" err="1">
                          <a:latin typeface="Arial"/>
                          <a:cs typeface="Arial"/>
                        </a:rPr>
                        <a:t>tiedot</a:t>
                      </a:r>
                      <a:r>
                        <a:rPr sz="900" dirty="0">
                          <a:latin typeface="Arial"/>
                          <a:cs typeface="Arial"/>
                        </a:rPr>
                        <a:t>	</a:t>
                      </a:r>
                      <a:r>
                        <a:rPr sz="1200" baseline="6944" dirty="0">
                          <a:latin typeface="Arial"/>
                          <a:cs typeface="Arial"/>
                        </a:rPr>
                        <a:t>...</a:t>
                      </a:r>
                      <a:r>
                        <a:rPr sz="1200" spc="-30" baseline="6944" dirty="0">
                          <a:latin typeface="Arial"/>
                          <a:cs typeface="Arial"/>
                        </a:rPr>
                        <a:t> </a:t>
                      </a:r>
                      <a:r>
                        <a:rPr sz="1200" baseline="6944" dirty="0">
                          <a:latin typeface="Arial"/>
                          <a:cs typeface="Arial"/>
                        </a:rPr>
                        <a:t>/</a:t>
                      </a:r>
                      <a:r>
                        <a:rPr sz="1200" spc="-30" baseline="6944" dirty="0">
                          <a:latin typeface="Arial"/>
                          <a:cs typeface="Arial"/>
                        </a:rPr>
                        <a:t> </a:t>
                      </a:r>
                      <a:r>
                        <a:rPr sz="1200" spc="-37" baseline="6944" dirty="0">
                          <a:latin typeface="Arial"/>
                          <a:cs typeface="Arial"/>
                        </a:rPr>
                        <a:t>&gt;&gt;</a:t>
                      </a:r>
                      <a:endParaRPr sz="1200" baseline="6944" dirty="0">
                        <a:latin typeface="Arial"/>
                        <a:cs typeface="Arial"/>
                      </a:endParaRPr>
                    </a:p>
                  </a:txBody>
                  <a:tcPr marL="0" marR="0" marT="11430" marB="0">
                    <a:lnL w="3175">
                      <a:solidFill>
                        <a:srgbClr val="000000"/>
                      </a:solidFill>
                      <a:prstDash val="solid"/>
                    </a:lnL>
                    <a:lnR w="3175">
                      <a:solidFill>
                        <a:srgbClr val="000000"/>
                      </a:solidFill>
                      <a:prstDash val="solid"/>
                    </a:lnR>
                    <a:lnT w="3175">
                      <a:solidFill>
                        <a:srgbClr val="000000"/>
                      </a:solidFill>
                      <a:prstDash val="solid"/>
                    </a:lnT>
                    <a:solidFill>
                      <a:srgbClr val="A7FFFF"/>
                    </a:solidFill>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2"/>
                  </a:ext>
                </a:extLst>
              </a:tr>
              <a:tr h="9107805">
                <a:tc gridSpan="3">
                  <a:txBody>
                    <a:bodyPr/>
                    <a:lstStyle/>
                    <a:p>
                      <a:pPr>
                        <a:lnSpc>
                          <a:spcPct val="100000"/>
                        </a:lnSpc>
                        <a:spcBef>
                          <a:spcPts val="380"/>
                        </a:spcBef>
                      </a:pPr>
                      <a:endParaRPr sz="800" dirty="0">
                        <a:latin typeface="Times New Roman"/>
                        <a:cs typeface="Times New Roman"/>
                      </a:endParaRPr>
                    </a:p>
                    <a:p>
                      <a:pPr marL="317500" marR="0" indent="0" defTabSz="914400" eaLnBrk="1" fontAlgn="auto" latinLnBrk="0" hangingPunct="1">
                        <a:lnSpc>
                          <a:spcPct val="100000"/>
                        </a:lnSpc>
                        <a:spcBef>
                          <a:spcPts val="0"/>
                        </a:spcBef>
                        <a:spcAft>
                          <a:spcPts val="0"/>
                        </a:spcAft>
                        <a:buClrTx/>
                        <a:buSzTx/>
                        <a:buFontTx/>
                        <a:buNone/>
                        <a:tabLst>
                          <a:tab pos="1616075" algn="l"/>
                        </a:tabLst>
                        <a:defRPr/>
                      </a:pPr>
                      <a:r>
                        <a:rPr sz="800" spc="-20" dirty="0">
                          <a:latin typeface="Arial"/>
                          <a:cs typeface="Arial"/>
                        </a:rPr>
                        <a:t>H314</a:t>
                      </a:r>
                      <a:r>
                        <a:rPr sz="800" dirty="0">
                          <a:latin typeface="Arial"/>
                          <a:cs typeface="Arial"/>
                        </a:rPr>
                        <a:t>	</a:t>
                      </a:r>
                      <a:r>
                        <a:rPr lang="sv-FI" sz="800" dirty="0">
                          <a:latin typeface="Arial"/>
                          <a:cs typeface="Arial"/>
                        </a:rPr>
                        <a:t>Aiheuttaa vakavia ihovaurioita ja silmävaurioita</a:t>
                      </a:r>
                      <a:r>
                        <a:rPr sz="800" spc="-10" dirty="0">
                          <a:latin typeface="Arial"/>
                          <a:cs typeface="Arial"/>
                        </a:rPr>
                        <a:t>.</a:t>
                      </a:r>
                      <a:endParaRPr sz="800" dirty="0">
                        <a:latin typeface="Arial"/>
                        <a:cs typeface="Arial"/>
                      </a:endParaRPr>
                    </a:p>
                    <a:p>
                      <a:pPr marL="317500" marR="0" indent="0" defTabSz="914400" eaLnBrk="1" fontAlgn="auto" latinLnBrk="0" hangingPunct="1">
                        <a:lnSpc>
                          <a:spcPct val="100000"/>
                        </a:lnSpc>
                        <a:spcBef>
                          <a:spcPts val="25"/>
                        </a:spcBef>
                        <a:spcAft>
                          <a:spcPts val="0"/>
                        </a:spcAft>
                        <a:buClrTx/>
                        <a:buSzTx/>
                        <a:buFontTx/>
                        <a:buNone/>
                        <a:tabLst>
                          <a:tab pos="1616075" algn="l"/>
                        </a:tabLst>
                        <a:defRPr/>
                      </a:pPr>
                      <a:r>
                        <a:rPr sz="800" spc="-20" dirty="0">
                          <a:latin typeface="Arial"/>
                          <a:cs typeface="Arial"/>
                        </a:rPr>
                        <a:t>H318</a:t>
                      </a:r>
                      <a:r>
                        <a:rPr sz="800" dirty="0">
                          <a:latin typeface="Arial"/>
                          <a:cs typeface="Arial"/>
                        </a:rPr>
                        <a:t>	</a:t>
                      </a:r>
                      <a:r>
                        <a:rPr lang="sv-FI" sz="800" dirty="0">
                          <a:latin typeface="Arial"/>
                          <a:cs typeface="Arial"/>
                        </a:rPr>
                        <a:t>Aiheuttaa vakavaa silmävauriota</a:t>
                      </a:r>
                      <a:r>
                        <a:rPr sz="800" spc="-10" dirty="0">
                          <a:latin typeface="Arial"/>
                          <a:cs typeface="Arial"/>
                        </a:rPr>
                        <a:t>.</a:t>
                      </a:r>
                      <a:endParaRPr sz="800" dirty="0">
                        <a:latin typeface="Arial"/>
                        <a:cs typeface="Arial"/>
                      </a:endParaRPr>
                    </a:p>
                    <a:p>
                      <a:pPr marL="317500" marR="0" indent="0" defTabSz="914400" eaLnBrk="1" fontAlgn="auto" latinLnBrk="0" hangingPunct="1">
                        <a:lnSpc>
                          <a:spcPct val="100000"/>
                        </a:lnSpc>
                        <a:spcBef>
                          <a:spcPts val="25"/>
                        </a:spcBef>
                        <a:spcAft>
                          <a:spcPts val="0"/>
                        </a:spcAft>
                        <a:buClrTx/>
                        <a:buSzTx/>
                        <a:buFontTx/>
                        <a:buNone/>
                        <a:tabLst>
                          <a:tab pos="1616075" algn="l"/>
                        </a:tabLst>
                        <a:defRPr/>
                      </a:pPr>
                      <a:r>
                        <a:rPr sz="800" spc="-20" dirty="0">
                          <a:latin typeface="Arial"/>
                          <a:cs typeface="Arial"/>
                        </a:rPr>
                        <a:t>H317</a:t>
                      </a:r>
                      <a:r>
                        <a:rPr sz="800" dirty="0">
                          <a:latin typeface="Arial"/>
                          <a:cs typeface="Arial"/>
                        </a:rPr>
                        <a:t>	</a:t>
                      </a:r>
                      <a:r>
                        <a:rPr lang="sv-SE" sz="800" dirty="0">
                          <a:latin typeface="Arial"/>
                          <a:cs typeface="Arial"/>
                        </a:rPr>
                        <a:t>V</a:t>
                      </a:r>
                      <a:r>
                        <a:rPr lang="sv-FI" sz="800" dirty="0">
                          <a:latin typeface="Arial"/>
                          <a:cs typeface="Arial"/>
                        </a:rPr>
                        <a:t>oi aiheuttaa allergisen ihoreaktion</a:t>
                      </a:r>
                      <a:r>
                        <a:rPr sz="800" spc="-10" dirty="0">
                          <a:latin typeface="Arial"/>
                          <a:cs typeface="Arial"/>
                        </a:rPr>
                        <a:t>.</a:t>
                      </a:r>
                      <a:endParaRPr sz="800" dirty="0">
                        <a:latin typeface="Arial"/>
                        <a:cs typeface="Arial"/>
                      </a:endParaRPr>
                    </a:p>
                    <a:p>
                      <a:pPr marL="317500" marR="0" indent="0" defTabSz="914400" eaLnBrk="1" fontAlgn="auto" latinLnBrk="0" hangingPunct="1">
                        <a:lnSpc>
                          <a:spcPct val="100000"/>
                        </a:lnSpc>
                        <a:spcBef>
                          <a:spcPts val="25"/>
                        </a:spcBef>
                        <a:spcAft>
                          <a:spcPts val="0"/>
                        </a:spcAft>
                        <a:buClrTx/>
                        <a:buSzTx/>
                        <a:buFontTx/>
                        <a:buNone/>
                        <a:tabLst>
                          <a:tab pos="1616075" algn="l"/>
                        </a:tabLst>
                        <a:defRPr/>
                      </a:pPr>
                      <a:r>
                        <a:rPr sz="800" spc="-20" dirty="0">
                          <a:latin typeface="Arial"/>
                          <a:cs typeface="Arial"/>
                        </a:rPr>
                        <a:t>H400</a:t>
                      </a:r>
                      <a:r>
                        <a:rPr sz="800" dirty="0">
                          <a:latin typeface="Arial"/>
                          <a:cs typeface="Arial"/>
                        </a:rPr>
                        <a:t>	</a:t>
                      </a:r>
                      <a:r>
                        <a:rPr lang="sv-FI" sz="800" dirty="0">
                          <a:latin typeface="Arial"/>
                          <a:cs typeface="Arial"/>
                        </a:rPr>
                        <a:t>Erittäin myrkyllinen vesielämälle</a:t>
                      </a:r>
                      <a:r>
                        <a:rPr sz="800" spc="-10" dirty="0">
                          <a:latin typeface="Arial"/>
                          <a:cs typeface="Arial"/>
                        </a:rPr>
                        <a:t>.</a:t>
                      </a:r>
                      <a:endParaRPr sz="800" dirty="0">
                        <a:latin typeface="Arial"/>
                        <a:cs typeface="Arial"/>
                      </a:endParaRPr>
                    </a:p>
                    <a:p>
                      <a:pPr marL="317500" marR="0" indent="0" defTabSz="914400" eaLnBrk="1" fontAlgn="auto" latinLnBrk="0" hangingPunct="1">
                        <a:lnSpc>
                          <a:spcPct val="100000"/>
                        </a:lnSpc>
                        <a:spcBef>
                          <a:spcPts val="25"/>
                        </a:spcBef>
                        <a:spcAft>
                          <a:spcPts val="0"/>
                        </a:spcAft>
                        <a:buClrTx/>
                        <a:buSzTx/>
                        <a:buFontTx/>
                        <a:buNone/>
                        <a:tabLst>
                          <a:tab pos="1616075" algn="l"/>
                        </a:tabLst>
                        <a:defRPr/>
                      </a:pPr>
                      <a:r>
                        <a:rPr sz="800" spc="-20" dirty="0">
                          <a:latin typeface="Arial"/>
                          <a:cs typeface="Arial"/>
                        </a:rPr>
                        <a:t>H410</a:t>
                      </a:r>
                      <a:r>
                        <a:rPr sz="800" dirty="0">
                          <a:latin typeface="Arial"/>
                          <a:cs typeface="Arial"/>
                        </a:rPr>
                        <a:t>	</a:t>
                      </a:r>
                      <a:r>
                        <a:rPr lang="sv-FI" sz="800" dirty="0">
                          <a:latin typeface="Arial"/>
                          <a:cs typeface="Arial"/>
                        </a:rPr>
                        <a:t>Erittäin myrkyllinen vesielämälle, pitkäaikaiset vaikutukset</a:t>
                      </a:r>
                      <a:r>
                        <a:rPr sz="800" spc="-10" dirty="0">
                          <a:latin typeface="Arial"/>
                          <a:cs typeface="Arial"/>
                        </a:rPr>
                        <a:t>.</a:t>
                      </a:r>
                      <a:endParaRPr sz="800" dirty="0">
                        <a:latin typeface="Arial"/>
                        <a:cs typeface="Arial"/>
                      </a:endParaRPr>
                    </a:p>
                    <a:p>
                      <a:pPr marL="317500" marR="0" indent="0" defTabSz="914400" eaLnBrk="1" fontAlgn="auto" latinLnBrk="0" hangingPunct="1">
                        <a:lnSpc>
                          <a:spcPct val="100000"/>
                        </a:lnSpc>
                        <a:spcBef>
                          <a:spcPts val="25"/>
                        </a:spcBef>
                        <a:spcAft>
                          <a:spcPts val="0"/>
                        </a:spcAft>
                        <a:buClrTx/>
                        <a:buSzTx/>
                        <a:buFontTx/>
                        <a:buNone/>
                        <a:tabLst>
                          <a:tab pos="1616075" algn="l"/>
                        </a:tabLst>
                        <a:defRPr/>
                      </a:pPr>
                      <a:r>
                        <a:rPr sz="800" spc="-10" dirty="0">
                          <a:latin typeface="Arial"/>
                          <a:cs typeface="Arial"/>
                        </a:rPr>
                        <a:t>EUH210</a:t>
                      </a:r>
                      <a:r>
                        <a:rPr sz="800" dirty="0">
                          <a:latin typeface="Arial"/>
                          <a:cs typeface="Arial"/>
                        </a:rPr>
                        <a:t>	</a:t>
                      </a:r>
                      <a:r>
                        <a:rPr lang="sv-FI" sz="800" dirty="0">
                          <a:latin typeface="Arial"/>
                          <a:cs typeface="Arial"/>
                        </a:rPr>
                        <a:t>Käyttöturvallisuustiedote saatavilla pyynnöstä</a:t>
                      </a:r>
                      <a:r>
                        <a:rPr sz="800" spc="-10" dirty="0">
                          <a:latin typeface="Arial"/>
                          <a:cs typeface="Arial"/>
                        </a:rPr>
                        <a:t>.</a:t>
                      </a:r>
                      <a:endParaRPr sz="800" dirty="0">
                        <a:latin typeface="Arial"/>
                        <a:cs typeface="Arial"/>
                      </a:endParaRPr>
                    </a:p>
                    <a:p>
                      <a:pPr>
                        <a:lnSpc>
                          <a:spcPct val="100000"/>
                        </a:lnSpc>
                      </a:pPr>
                      <a:endParaRPr sz="800" dirty="0">
                        <a:latin typeface="Times New Roman"/>
                        <a:cs typeface="Times New Roman"/>
                      </a:endParaRPr>
                    </a:p>
                    <a:p>
                      <a:pPr>
                        <a:lnSpc>
                          <a:spcPct val="100000"/>
                        </a:lnSpc>
                        <a:spcBef>
                          <a:spcPts val="160"/>
                        </a:spcBef>
                      </a:pPr>
                      <a:endParaRPr sz="800" dirty="0">
                        <a:latin typeface="Times New Roman"/>
                        <a:cs typeface="Times New Roman"/>
                      </a:endParaRPr>
                    </a:p>
                    <a:p>
                      <a:pPr marL="172720" marR="0" indent="0" defTabSz="914400" eaLnBrk="1" fontAlgn="auto" latinLnBrk="0" hangingPunct="1">
                        <a:lnSpc>
                          <a:spcPct val="100000"/>
                        </a:lnSpc>
                        <a:spcBef>
                          <a:spcPts val="0"/>
                        </a:spcBef>
                        <a:spcAft>
                          <a:spcPts val="0"/>
                        </a:spcAft>
                        <a:buClrTx/>
                        <a:buSzTx/>
                        <a:buFontTx/>
                        <a:buNone/>
                        <a:tabLst/>
                        <a:defRPr/>
                      </a:pPr>
                      <a:r>
                        <a:rPr lang="sv-FI" sz="800" spc="-10" dirty="0">
                          <a:latin typeface="Arial"/>
                          <a:cs typeface="Arial"/>
                        </a:rPr>
                        <a:t>LYHENTEIDEN SELITYKSET</a:t>
                      </a:r>
                      <a:r>
                        <a:rPr sz="800" spc="-10" dirty="0">
                          <a:latin typeface="Arial"/>
                          <a:cs typeface="Arial"/>
                        </a:rPr>
                        <a:t>:</a:t>
                      </a:r>
                      <a:endParaRPr sz="800" dirty="0">
                        <a:latin typeface="Arial"/>
                        <a:cs typeface="Arial"/>
                      </a:endParaRPr>
                    </a:p>
                    <a:p>
                      <a:pPr marL="171450" indent="-171450">
                        <a:buFont typeface="Arial" panose="020B0604020202020204" pitchFamily="34" charset="0"/>
                        <a:buChar char="•"/>
                      </a:pPr>
                      <a:r>
                        <a:rPr lang="sv-FI" sz="800" b="0" i="0" dirty="0">
                          <a:solidFill>
                            <a:schemeClr val="tx1"/>
                          </a:solidFill>
                          <a:effectLst/>
                          <a:latin typeface="+mn-lt"/>
                          <a:ea typeface="+mn-ea"/>
                          <a:cs typeface="+mn-cs"/>
                        </a:rPr>
                        <a:t>ADR: Euroopan sopimus vaarallisten aineiden kansainvälisestä maantiekuljetuksesta</a:t>
                      </a:r>
                    </a:p>
                    <a:p>
                      <a:pPr marL="171450" indent="-171450">
                        <a:buFont typeface="Arial" panose="020B0604020202020204" pitchFamily="34" charset="0"/>
                        <a:buChar char="•"/>
                      </a:pPr>
                      <a:r>
                        <a:rPr lang="sv-FI" sz="800" b="0" i="0" dirty="0">
                          <a:solidFill>
                            <a:schemeClr val="tx1"/>
                          </a:solidFill>
                          <a:effectLst/>
                          <a:latin typeface="+mn-lt"/>
                          <a:ea typeface="+mn-ea"/>
                          <a:cs typeface="+mn-cs"/>
                        </a:rPr>
                        <a:t>ATE: Äkillisen toksisuuden arvio</a:t>
                      </a:r>
                    </a:p>
                    <a:p>
                      <a:pPr marL="171450" indent="-171450">
                        <a:buFont typeface="Arial" panose="020B0604020202020204" pitchFamily="34" charset="0"/>
                        <a:buChar char="•"/>
                      </a:pPr>
                      <a:r>
                        <a:rPr lang="sv-FI" sz="800" b="0" i="0" dirty="0">
                          <a:solidFill>
                            <a:schemeClr val="tx1"/>
                          </a:solidFill>
                          <a:effectLst/>
                          <a:latin typeface="+mn-lt"/>
                          <a:ea typeface="+mn-ea"/>
                          <a:cs typeface="+mn-cs"/>
                        </a:rPr>
                        <a:t>CAS: Chemical Abstract Service -numero</a:t>
                      </a:r>
                    </a:p>
                    <a:p>
                      <a:pPr marL="171450" indent="-171450">
                        <a:buFont typeface="Arial" panose="020B0604020202020204" pitchFamily="34" charset="0"/>
                        <a:buChar char="•"/>
                      </a:pPr>
                      <a:r>
                        <a:rPr lang="sv-FI" sz="800" b="0" i="0" dirty="0">
                          <a:solidFill>
                            <a:schemeClr val="tx1"/>
                          </a:solidFill>
                          <a:effectLst/>
                          <a:latin typeface="+mn-lt"/>
                          <a:ea typeface="+mn-ea"/>
                          <a:cs typeface="+mn-cs"/>
                        </a:rPr>
                        <a:t>CE50: Tehopitoisuus (tarvittava 50 %:n vaikutuksen aikaansaamiseksi)</a:t>
                      </a:r>
                    </a:p>
                    <a:p>
                      <a:pPr marL="171450" indent="-171450">
                        <a:buFont typeface="Arial" panose="020B0604020202020204" pitchFamily="34" charset="0"/>
                        <a:buChar char="•"/>
                      </a:pPr>
                      <a:r>
                        <a:rPr lang="sv-FI" sz="800" b="0" i="0" dirty="0">
                          <a:solidFill>
                            <a:schemeClr val="tx1"/>
                          </a:solidFill>
                          <a:effectLst/>
                          <a:latin typeface="+mn-lt"/>
                          <a:ea typeface="+mn-ea"/>
                          <a:cs typeface="+mn-cs"/>
                        </a:rPr>
                        <a:t>CE: Tunnuksena ESIS:ssä (Eurooppalainen aineistorekisteri)</a:t>
                      </a:r>
                    </a:p>
                    <a:p>
                      <a:pPr marL="171450" indent="-171450">
                        <a:buFont typeface="Arial" panose="020B0604020202020204" pitchFamily="34" charset="0"/>
                        <a:buChar char="•"/>
                      </a:pPr>
                      <a:r>
                        <a:rPr lang="sv-FI" sz="800" b="0" i="0" dirty="0">
                          <a:solidFill>
                            <a:schemeClr val="tx1"/>
                          </a:solidFill>
                          <a:effectLst/>
                          <a:latin typeface="+mn-lt"/>
                          <a:ea typeface="+mn-ea"/>
                          <a:cs typeface="+mn-cs"/>
                        </a:rPr>
                        <a:t>CLP: Asetus (EY) 1272/2008</a:t>
                      </a:r>
                    </a:p>
                    <a:p>
                      <a:pPr marL="171450" indent="-171450">
                        <a:buFont typeface="Arial" panose="020B0604020202020204" pitchFamily="34" charset="0"/>
                        <a:buChar char="•"/>
                      </a:pPr>
                      <a:r>
                        <a:rPr lang="sv-FI" sz="800" b="0" i="0" dirty="0">
                          <a:solidFill>
                            <a:schemeClr val="tx1"/>
                          </a:solidFill>
                          <a:effectLst/>
                          <a:latin typeface="+mn-lt"/>
                          <a:ea typeface="+mn-ea"/>
                          <a:cs typeface="+mn-cs"/>
                        </a:rPr>
                        <a:t>DNEL: Johdettu vaikutukseton taso</a:t>
                      </a:r>
                    </a:p>
                    <a:p>
                      <a:pPr marL="171450" indent="-171450">
                        <a:buFont typeface="Arial" panose="020B0604020202020204" pitchFamily="34" charset="0"/>
                        <a:buChar char="•"/>
                      </a:pPr>
                      <a:r>
                        <a:rPr lang="sv-FI" sz="800" b="0" i="0" dirty="0">
                          <a:solidFill>
                            <a:schemeClr val="tx1"/>
                          </a:solidFill>
                          <a:effectLst/>
                          <a:latin typeface="+mn-lt"/>
                          <a:ea typeface="+mn-ea"/>
                          <a:cs typeface="+mn-cs"/>
                        </a:rPr>
                        <a:t>EmS: Hätätilanteiden aikataulu</a:t>
                      </a:r>
                    </a:p>
                    <a:p>
                      <a:pPr marL="171450" indent="-171450">
                        <a:buFont typeface="Arial" panose="020B0604020202020204" pitchFamily="34" charset="0"/>
                        <a:buChar char="•"/>
                      </a:pPr>
                      <a:r>
                        <a:rPr lang="sv-FI" sz="800" b="0" i="0" dirty="0">
                          <a:solidFill>
                            <a:schemeClr val="tx1"/>
                          </a:solidFill>
                          <a:effectLst/>
                          <a:latin typeface="+mn-lt"/>
                          <a:ea typeface="+mn-ea"/>
                          <a:cs typeface="+mn-cs"/>
                        </a:rPr>
                        <a:t>GHS: Globaalisti yhdenmukaistettu järjestelmä kemikaalien luokitukseen ja merkintään</a:t>
                      </a:r>
                    </a:p>
                    <a:p>
                      <a:pPr marL="171450" indent="-171450">
                        <a:buFont typeface="Arial" panose="020B0604020202020204" pitchFamily="34" charset="0"/>
                        <a:buChar char="•"/>
                      </a:pPr>
                      <a:r>
                        <a:rPr lang="sv-FI" sz="800" b="0" i="0" dirty="0">
                          <a:solidFill>
                            <a:schemeClr val="tx1"/>
                          </a:solidFill>
                          <a:effectLst/>
                          <a:latin typeface="+mn-lt"/>
                          <a:ea typeface="+mn-ea"/>
                          <a:cs typeface="+mn-cs"/>
                        </a:rPr>
                        <a:t>IATA DGR: Kansainvälisen ilmakuljetusliiton vaarallisten aineiden määräykset</a:t>
                      </a:r>
                    </a:p>
                    <a:p>
                      <a:pPr marL="171450" indent="-171450">
                        <a:buFont typeface="Arial" panose="020B0604020202020204" pitchFamily="34" charset="0"/>
                        <a:buChar char="•"/>
                      </a:pPr>
                      <a:r>
                        <a:rPr lang="sv-FI" sz="800" b="0" i="0" dirty="0">
                          <a:solidFill>
                            <a:schemeClr val="tx1"/>
                          </a:solidFill>
                          <a:effectLst/>
                          <a:latin typeface="+mn-lt"/>
                          <a:ea typeface="+mn-ea"/>
                          <a:cs typeface="+mn-cs"/>
                        </a:rPr>
                        <a:t>IC50: Pysäyttämiskeskittymä 50 %</a:t>
                      </a:r>
                    </a:p>
                    <a:p>
                      <a:pPr marL="171450" indent="-171450">
                        <a:buFont typeface="Arial" panose="020B0604020202020204" pitchFamily="34" charset="0"/>
                        <a:buChar char="•"/>
                      </a:pPr>
                      <a:r>
                        <a:rPr lang="sv-FI" sz="800" b="0" i="0" dirty="0">
                          <a:solidFill>
                            <a:schemeClr val="tx1"/>
                          </a:solidFill>
                          <a:effectLst/>
                          <a:latin typeface="+mn-lt"/>
                          <a:ea typeface="+mn-ea"/>
                          <a:cs typeface="+mn-cs"/>
                        </a:rPr>
                        <a:t>IMDG: Kansainvälinen merenkulkukoodi vaarallisille aineille</a:t>
                      </a:r>
                    </a:p>
                    <a:p>
                      <a:pPr marL="171450" indent="-171450">
                        <a:buFont typeface="Arial" panose="020B0604020202020204" pitchFamily="34" charset="0"/>
                        <a:buChar char="•"/>
                      </a:pPr>
                      <a:r>
                        <a:rPr lang="sv-FI" sz="800" b="0" i="0" dirty="0">
                          <a:solidFill>
                            <a:schemeClr val="tx1"/>
                          </a:solidFill>
                          <a:effectLst/>
                          <a:latin typeface="+mn-lt"/>
                          <a:ea typeface="+mn-ea"/>
                          <a:cs typeface="+mn-cs"/>
                        </a:rPr>
                        <a:t>IMO: Kansainvälinen merenkulkujärjestö</a:t>
                      </a:r>
                    </a:p>
                    <a:p>
                      <a:pPr marL="171450" indent="-171450">
                        <a:buFont typeface="Arial" panose="020B0604020202020204" pitchFamily="34" charset="0"/>
                        <a:buChar char="•"/>
                      </a:pPr>
                      <a:r>
                        <a:rPr lang="sv-FI" sz="800" b="0" i="0" dirty="0">
                          <a:solidFill>
                            <a:schemeClr val="tx1"/>
                          </a:solidFill>
                          <a:effectLst/>
                          <a:latin typeface="+mn-lt"/>
                          <a:ea typeface="+mn-ea"/>
                          <a:cs typeface="+mn-cs"/>
                        </a:rPr>
                        <a:t>INDEX: Tunnuksena CLP:n liitteessä VI</a:t>
                      </a:r>
                    </a:p>
                    <a:p>
                      <a:pPr marL="171450" indent="-171450">
                        <a:buFont typeface="Arial" panose="020B0604020202020204" pitchFamily="34" charset="0"/>
                        <a:buChar char="•"/>
                      </a:pPr>
                      <a:r>
                        <a:rPr lang="sv-FI" sz="800" b="0" i="0" dirty="0">
                          <a:solidFill>
                            <a:schemeClr val="tx1"/>
                          </a:solidFill>
                          <a:effectLst/>
                          <a:latin typeface="+mn-lt"/>
                          <a:ea typeface="+mn-ea"/>
                          <a:cs typeface="+mn-cs"/>
                        </a:rPr>
                        <a:t>LC50: Kuolemaan johtava keskittymä 50 %</a:t>
                      </a:r>
                    </a:p>
                    <a:p>
                      <a:pPr marL="171450" indent="-171450">
                        <a:buFont typeface="Arial" panose="020B0604020202020204" pitchFamily="34" charset="0"/>
                        <a:buChar char="•"/>
                      </a:pPr>
                      <a:r>
                        <a:rPr lang="sv-FI" sz="800" b="0" i="0" dirty="0">
                          <a:solidFill>
                            <a:schemeClr val="tx1"/>
                          </a:solidFill>
                          <a:effectLst/>
                          <a:latin typeface="+mn-lt"/>
                          <a:ea typeface="+mn-ea"/>
                          <a:cs typeface="+mn-cs"/>
                        </a:rPr>
                        <a:t>LD50: Kuolemaan johtava annos 50 %</a:t>
                      </a:r>
                    </a:p>
                    <a:p>
                      <a:pPr marL="171450" indent="-171450">
                        <a:buFont typeface="Arial" panose="020B0604020202020204" pitchFamily="34" charset="0"/>
                        <a:buChar char="•"/>
                      </a:pPr>
                      <a:r>
                        <a:rPr lang="sv-FI" sz="800" b="0" i="0" dirty="0">
                          <a:solidFill>
                            <a:schemeClr val="tx1"/>
                          </a:solidFill>
                          <a:effectLst/>
                          <a:latin typeface="+mn-lt"/>
                          <a:ea typeface="+mn-ea"/>
                          <a:cs typeface="+mn-cs"/>
                        </a:rPr>
                        <a:t>OEL: Työperäinen altistumistaso</a:t>
                      </a:r>
                    </a:p>
                    <a:p>
                      <a:pPr marL="171450" indent="-171450">
                        <a:buFont typeface="Arial" panose="020B0604020202020204" pitchFamily="34" charset="0"/>
                        <a:buChar char="•"/>
                      </a:pPr>
                      <a:r>
                        <a:rPr lang="sv-FI" sz="800" b="0" i="0" dirty="0">
                          <a:solidFill>
                            <a:schemeClr val="tx1"/>
                          </a:solidFill>
                          <a:effectLst/>
                          <a:latin typeface="+mn-lt"/>
                          <a:ea typeface="+mn-ea"/>
                          <a:cs typeface="+mn-cs"/>
                        </a:rPr>
                        <a:t>PBT: Pitkäkestoisesti bioakkumuloituva ja myrkyllinen REACH-asetuksen mukaan</a:t>
                      </a:r>
                    </a:p>
                    <a:p>
                      <a:pPr marL="171450" indent="-171450">
                        <a:buFont typeface="Arial" panose="020B0604020202020204" pitchFamily="34" charset="0"/>
                        <a:buChar char="•"/>
                      </a:pPr>
                      <a:r>
                        <a:rPr lang="sv-FI" sz="800" b="0" i="0" dirty="0">
                          <a:solidFill>
                            <a:schemeClr val="tx1"/>
                          </a:solidFill>
                          <a:effectLst/>
                          <a:latin typeface="+mn-lt"/>
                          <a:ea typeface="+mn-ea"/>
                          <a:cs typeface="+mn-cs"/>
                        </a:rPr>
                        <a:t>PEC: Ennustettu ympäristöpitoisuus</a:t>
                      </a:r>
                    </a:p>
                    <a:p>
                      <a:pPr marL="171450" indent="-171450">
                        <a:buFont typeface="Arial" panose="020B0604020202020204" pitchFamily="34" charset="0"/>
                        <a:buChar char="•"/>
                      </a:pPr>
                      <a:r>
                        <a:rPr lang="sv-FI" sz="800" b="0" i="0" dirty="0">
                          <a:solidFill>
                            <a:schemeClr val="tx1"/>
                          </a:solidFill>
                          <a:effectLst/>
                          <a:latin typeface="+mn-lt"/>
                          <a:ea typeface="+mn-ea"/>
                          <a:cs typeface="+mn-cs"/>
                        </a:rPr>
                        <a:t>PEL: Ennustettu altistumistaso</a:t>
                      </a:r>
                    </a:p>
                    <a:p>
                      <a:pPr marL="171450" indent="-171450">
                        <a:buFont typeface="Arial" panose="020B0604020202020204" pitchFamily="34" charset="0"/>
                        <a:buChar char="•"/>
                      </a:pPr>
                      <a:r>
                        <a:rPr lang="sv-FI" sz="800" b="0" i="0" dirty="0">
                          <a:solidFill>
                            <a:schemeClr val="tx1"/>
                          </a:solidFill>
                          <a:effectLst/>
                          <a:latin typeface="+mn-lt"/>
                          <a:ea typeface="+mn-ea"/>
                          <a:cs typeface="+mn-cs"/>
                        </a:rPr>
                        <a:t>PNEC: Ennustettu vaikutukseton pitoisuus</a:t>
                      </a:r>
                    </a:p>
                    <a:p>
                      <a:pPr marL="171450" indent="-171450">
                        <a:buFont typeface="Arial" panose="020B0604020202020204" pitchFamily="34" charset="0"/>
                        <a:buChar char="•"/>
                      </a:pPr>
                      <a:r>
                        <a:rPr lang="sv-FI" sz="800" b="0" i="0" dirty="0">
                          <a:solidFill>
                            <a:schemeClr val="tx1"/>
                          </a:solidFill>
                          <a:effectLst/>
                          <a:latin typeface="+mn-lt"/>
                          <a:ea typeface="+mn-ea"/>
                          <a:cs typeface="+mn-cs"/>
                        </a:rPr>
                        <a:t>REACH: Asetus (EY) 1907/2006</a:t>
                      </a:r>
                    </a:p>
                    <a:p>
                      <a:pPr marL="171450" indent="-171450">
                        <a:buFont typeface="Arial" panose="020B0604020202020204" pitchFamily="34" charset="0"/>
                        <a:buChar char="•"/>
                      </a:pPr>
                      <a:r>
                        <a:rPr lang="sv-FI" sz="800" b="0" i="0" dirty="0">
                          <a:solidFill>
                            <a:schemeClr val="tx1"/>
                          </a:solidFill>
                          <a:effectLst/>
                          <a:latin typeface="+mn-lt"/>
                          <a:ea typeface="+mn-ea"/>
                          <a:cs typeface="+mn-cs"/>
                        </a:rPr>
                        <a:t>RID: Asetus vaarallisten aineiden kansainvälisestä rautatiekuljetuksesta</a:t>
                      </a:r>
                    </a:p>
                    <a:p>
                      <a:pPr marL="171450" indent="-171450">
                        <a:buFont typeface="Arial" panose="020B0604020202020204" pitchFamily="34" charset="0"/>
                        <a:buChar char="•"/>
                      </a:pPr>
                      <a:r>
                        <a:rPr lang="sv-FI" sz="800" b="0" i="0" dirty="0">
                          <a:solidFill>
                            <a:schemeClr val="tx1"/>
                          </a:solidFill>
                          <a:effectLst/>
                          <a:latin typeface="+mn-lt"/>
                          <a:ea typeface="+mn-ea"/>
                          <a:cs typeface="+mn-cs"/>
                        </a:rPr>
                        <a:t>TLV: Kynnysraja-arvo</a:t>
                      </a:r>
                    </a:p>
                    <a:p>
                      <a:pPr marL="171450" indent="-171450">
                        <a:buFont typeface="Arial" panose="020B0604020202020204" pitchFamily="34" charset="0"/>
                        <a:buChar char="•"/>
                      </a:pPr>
                      <a:r>
                        <a:rPr lang="sv-FI" sz="800" b="0" i="0" dirty="0">
                          <a:solidFill>
                            <a:schemeClr val="tx1"/>
                          </a:solidFill>
                          <a:effectLst/>
                          <a:latin typeface="+mn-lt"/>
                          <a:ea typeface="+mn-ea"/>
                          <a:cs typeface="+mn-cs"/>
                        </a:rPr>
                        <a:t>TLV CEILING: Pitoisuus, jota ei saa ylittää missään työperäisessä altistuksessa.</a:t>
                      </a:r>
                    </a:p>
                    <a:p>
                      <a:pPr marL="171450" indent="-171450">
                        <a:buFont typeface="Arial" panose="020B0604020202020204" pitchFamily="34" charset="0"/>
                        <a:buChar char="•"/>
                      </a:pPr>
                      <a:r>
                        <a:rPr lang="sv-FI" sz="800" b="0" i="0" dirty="0">
                          <a:solidFill>
                            <a:schemeClr val="tx1"/>
                          </a:solidFill>
                          <a:effectLst/>
                          <a:latin typeface="+mn-lt"/>
                          <a:ea typeface="+mn-ea"/>
                          <a:cs typeface="+mn-cs"/>
                        </a:rPr>
                        <a:t>TWA: Ajan suhteutettu keskimääräinen altistumisraja</a:t>
                      </a:r>
                    </a:p>
                    <a:p>
                      <a:pPr marL="171450" indent="-171450">
                        <a:buFont typeface="Arial" panose="020B0604020202020204" pitchFamily="34" charset="0"/>
                        <a:buChar char="•"/>
                      </a:pPr>
                      <a:r>
                        <a:rPr lang="sv-FI" sz="800" b="0" i="0" dirty="0">
                          <a:solidFill>
                            <a:schemeClr val="tx1"/>
                          </a:solidFill>
                          <a:effectLst/>
                          <a:latin typeface="+mn-lt"/>
                          <a:ea typeface="+mn-ea"/>
                          <a:cs typeface="+mn-cs"/>
                        </a:rPr>
                        <a:t>TWA STEL: Lyhytaikainen altistumisraja</a:t>
                      </a:r>
                    </a:p>
                    <a:p>
                      <a:pPr marL="171450" indent="-171450">
                        <a:buFont typeface="Arial" panose="020B0604020202020204" pitchFamily="34" charset="0"/>
                        <a:buChar char="•"/>
                      </a:pPr>
                      <a:r>
                        <a:rPr lang="sv-FI" sz="800" b="0" i="0" dirty="0">
                          <a:solidFill>
                            <a:schemeClr val="tx1"/>
                          </a:solidFill>
                          <a:effectLst/>
                          <a:latin typeface="+mn-lt"/>
                          <a:ea typeface="+mn-ea"/>
                          <a:cs typeface="+mn-cs"/>
                        </a:rPr>
                        <a:t>VOC: Haihtuvat orgaaniset yhdisteet</a:t>
                      </a:r>
                    </a:p>
                    <a:p>
                      <a:pPr marL="171450" indent="-171450">
                        <a:buFont typeface="Arial" panose="020B0604020202020204" pitchFamily="34" charset="0"/>
                        <a:buChar char="•"/>
                      </a:pPr>
                      <a:r>
                        <a:rPr lang="sv-FI" sz="800" b="0" i="0" dirty="0">
                          <a:solidFill>
                            <a:schemeClr val="tx1"/>
                          </a:solidFill>
                          <a:effectLst/>
                          <a:latin typeface="+mn-lt"/>
                          <a:ea typeface="+mn-ea"/>
                          <a:cs typeface="+mn-cs"/>
                        </a:rPr>
                        <a:t>vPvB: Erittäin pysyvä ja erittäin bioakkumuloituva REACH-asetuksen mukaan</a:t>
                      </a:r>
                    </a:p>
                    <a:p>
                      <a:pPr marL="171450" indent="-171450">
                        <a:buFont typeface="Arial" panose="020B0604020202020204" pitchFamily="34" charset="0"/>
                        <a:buChar char="•"/>
                      </a:pPr>
                      <a:r>
                        <a:rPr lang="sv-FI" sz="800" b="0" i="0" dirty="0">
                          <a:solidFill>
                            <a:schemeClr val="tx1"/>
                          </a:solidFill>
                          <a:effectLst/>
                          <a:latin typeface="+mn-lt"/>
                          <a:ea typeface="+mn-ea"/>
                          <a:cs typeface="+mn-cs"/>
                        </a:rPr>
                        <a:t>WGK: Vesivaaraluokat (Saksalainen). </a:t>
                      </a:r>
                    </a:p>
                    <a:p>
                      <a:br>
                        <a:rPr lang="sv-FI" sz="800" dirty="0"/>
                      </a:br>
                      <a:endParaRPr sz="800" dirty="0">
                        <a:latin typeface="Times New Roman"/>
                        <a:cs typeface="Times New Roman"/>
                      </a:endParaRPr>
                    </a:p>
                    <a:p>
                      <a:pPr marL="172720" marR="0" indent="0" defTabSz="914400" eaLnBrk="1" fontAlgn="auto" latinLnBrk="0" hangingPunct="1">
                        <a:lnSpc>
                          <a:spcPct val="100000"/>
                        </a:lnSpc>
                        <a:spcBef>
                          <a:spcPts val="0"/>
                        </a:spcBef>
                        <a:spcAft>
                          <a:spcPts val="0"/>
                        </a:spcAft>
                        <a:buClrTx/>
                        <a:buSzTx/>
                        <a:buFontTx/>
                        <a:buNone/>
                        <a:tabLst/>
                        <a:defRPr/>
                      </a:pPr>
                      <a:r>
                        <a:rPr lang="sv-FI" sz="800" b="0" i="0" dirty="0">
                          <a:solidFill>
                            <a:schemeClr val="tx1"/>
                          </a:solidFill>
                          <a:effectLst/>
                          <a:latin typeface="Arial" panose="020B0604020202020204" pitchFamily="34" charset="0"/>
                          <a:ea typeface="+mn-ea"/>
                          <a:cs typeface="Arial" panose="020B0604020202020204" pitchFamily="34" charset="0"/>
                        </a:rPr>
                        <a:t>YLEINEN KIRJALLISUUS</a:t>
                      </a:r>
                    </a:p>
                    <a:p>
                      <a:br>
                        <a:rPr lang="sv-FI" sz="800" b="0" i="0" dirty="0">
                          <a:solidFill>
                            <a:schemeClr val="tx1"/>
                          </a:solidFill>
                          <a:effectLst/>
                          <a:latin typeface="+mn-lt"/>
                          <a:ea typeface="+mn-ea"/>
                          <a:cs typeface="+mn-cs"/>
                        </a:rPr>
                      </a:br>
                      <a:endParaRPr lang="sv-FI" sz="800" b="0" i="0" dirty="0">
                        <a:solidFill>
                          <a:schemeClr val="tx1"/>
                        </a:solidFill>
                        <a:effectLst/>
                        <a:latin typeface="+mn-lt"/>
                        <a:ea typeface="+mn-ea"/>
                        <a:cs typeface="+mn-cs"/>
                      </a:endParaRPr>
                    </a:p>
                    <a:p>
                      <a:pPr marL="283845" indent="-111125">
                        <a:lnSpc>
                          <a:spcPct val="100000"/>
                        </a:lnSpc>
                        <a:spcBef>
                          <a:spcPts val="25"/>
                        </a:spcBef>
                        <a:buAutoNum type="arabicPeriod"/>
                        <a:tabLst>
                          <a:tab pos="283845" algn="l"/>
                        </a:tabLst>
                      </a:pPr>
                      <a:r>
                        <a:rPr lang="sv-FI" sz="800" spc="-10" dirty="0">
                          <a:latin typeface="Arial"/>
                          <a:cs typeface="Arial"/>
                        </a:rPr>
                        <a:t>Asetus (EY) 1907/2006 (REACH) Euroopan parlamentti</a:t>
                      </a:r>
                    </a:p>
                    <a:p>
                      <a:pPr marL="283845" indent="-111125">
                        <a:lnSpc>
                          <a:spcPct val="100000"/>
                        </a:lnSpc>
                        <a:spcBef>
                          <a:spcPts val="25"/>
                        </a:spcBef>
                        <a:buAutoNum type="arabicPeriod"/>
                        <a:tabLst>
                          <a:tab pos="283845" algn="l"/>
                        </a:tabLst>
                      </a:pPr>
                      <a:r>
                        <a:rPr lang="sv-FI" sz="800" spc="-10" dirty="0">
                          <a:latin typeface="Arial"/>
                          <a:cs typeface="Arial"/>
                        </a:rPr>
                        <a:t>Asetus (EY) 1272/2008 (CLP) Euroopan parlamentti</a:t>
                      </a:r>
                    </a:p>
                    <a:p>
                      <a:pPr marL="283845" indent="-111125">
                        <a:lnSpc>
                          <a:spcPct val="100000"/>
                        </a:lnSpc>
                        <a:spcBef>
                          <a:spcPts val="25"/>
                        </a:spcBef>
                        <a:buAutoNum type="arabicPeriod"/>
                        <a:tabLst>
                          <a:tab pos="283845" algn="l"/>
                        </a:tabLst>
                      </a:pPr>
                      <a:r>
                        <a:rPr lang="sv-FI" sz="800" spc="-10" dirty="0">
                          <a:latin typeface="Arial"/>
                          <a:cs typeface="Arial"/>
                        </a:rPr>
                        <a:t>Asetus (EU) 2020/878 (II liite REACH-asetukseen)</a:t>
                      </a:r>
                    </a:p>
                    <a:p>
                      <a:pPr marL="283845" indent="-111125">
                        <a:lnSpc>
                          <a:spcPct val="100000"/>
                        </a:lnSpc>
                        <a:spcBef>
                          <a:spcPts val="25"/>
                        </a:spcBef>
                        <a:buAutoNum type="arabicPeriod"/>
                        <a:tabLst>
                          <a:tab pos="283845" algn="l"/>
                        </a:tabLst>
                      </a:pPr>
                      <a:r>
                        <a:rPr lang="sv-FI" sz="800" spc="-10" dirty="0">
                          <a:latin typeface="Arial"/>
                          <a:cs typeface="Arial"/>
                        </a:rPr>
                        <a:t>Asetus (EY) 790/2009 (I Atp. CLP) Euroopan parlamentti</a:t>
                      </a:r>
                    </a:p>
                    <a:p>
                      <a:pPr marL="283845" indent="-111125">
                        <a:lnSpc>
                          <a:spcPct val="100000"/>
                        </a:lnSpc>
                        <a:spcBef>
                          <a:spcPts val="25"/>
                        </a:spcBef>
                        <a:buAutoNum type="arabicPeriod"/>
                        <a:tabLst>
                          <a:tab pos="283845" algn="l"/>
                        </a:tabLst>
                      </a:pPr>
                      <a:r>
                        <a:rPr lang="sv-FI" sz="800" spc="-10" dirty="0">
                          <a:latin typeface="Arial"/>
                          <a:cs typeface="Arial"/>
                        </a:rPr>
                        <a:t>Asetus (EU) 286/2011 (II Atp. CLP) Euroopan parlamentti</a:t>
                      </a:r>
                    </a:p>
                    <a:p>
                      <a:pPr marL="283845" indent="-111125">
                        <a:lnSpc>
                          <a:spcPct val="100000"/>
                        </a:lnSpc>
                        <a:spcBef>
                          <a:spcPts val="25"/>
                        </a:spcBef>
                        <a:buAutoNum type="arabicPeriod"/>
                        <a:tabLst>
                          <a:tab pos="283845" algn="l"/>
                        </a:tabLst>
                      </a:pPr>
                      <a:r>
                        <a:rPr lang="sv-FI" sz="800" spc="-10" dirty="0">
                          <a:latin typeface="Arial"/>
                          <a:cs typeface="Arial"/>
                        </a:rPr>
                        <a:t>Asetus (EU) 618/2012 (III Atp. CLP) Euroopan parlamentti</a:t>
                      </a:r>
                    </a:p>
                    <a:p>
                      <a:pPr marL="283845" indent="-111125">
                        <a:lnSpc>
                          <a:spcPct val="100000"/>
                        </a:lnSpc>
                        <a:spcBef>
                          <a:spcPts val="25"/>
                        </a:spcBef>
                        <a:buAutoNum type="arabicPeriod"/>
                        <a:tabLst>
                          <a:tab pos="283845" algn="l"/>
                        </a:tabLst>
                      </a:pPr>
                      <a:r>
                        <a:rPr lang="sv-FI" sz="800" spc="-10" dirty="0">
                          <a:latin typeface="Arial"/>
                          <a:cs typeface="Arial"/>
                        </a:rPr>
                        <a:t>Asetus (EU) 487/2013 (IV Atp. CLP) Euroopan parlamentti</a:t>
                      </a:r>
                    </a:p>
                    <a:p>
                      <a:pPr marL="283845" indent="-111125">
                        <a:lnSpc>
                          <a:spcPct val="100000"/>
                        </a:lnSpc>
                        <a:spcBef>
                          <a:spcPts val="25"/>
                        </a:spcBef>
                        <a:buAutoNum type="arabicPeriod"/>
                        <a:tabLst>
                          <a:tab pos="283845" algn="l"/>
                        </a:tabLst>
                      </a:pPr>
                      <a:r>
                        <a:rPr lang="sv-FI" sz="800" spc="-10" dirty="0">
                          <a:latin typeface="Arial"/>
                          <a:cs typeface="Arial"/>
                        </a:rPr>
                        <a:t>Asetus (EU) 944/2013 (V Atp. CLP) Euroopan parlamentti</a:t>
                      </a:r>
                    </a:p>
                    <a:p>
                      <a:pPr marL="283845" indent="-111125">
                        <a:lnSpc>
                          <a:spcPct val="100000"/>
                        </a:lnSpc>
                        <a:spcBef>
                          <a:spcPts val="25"/>
                        </a:spcBef>
                        <a:buAutoNum type="arabicPeriod"/>
                        <a:tabLst>
                          <a:tab pos="283845" algn="l"/>
                        </a:tabLst>
                      </a:pPr>
                      <a:r>
                        <a:rPr lang="sv-FI" sz="800" spc="-10" dirty="0">
                          <a:latin typeface="Arial"/>
                          <a:cs typeface="Arial"/>
                        </a:rPr>
                        <a:t>Asetus (EU) 605/2014 (VI Atp. CLP) Euroopan parlamentti</a:t>
                      </a:r>
                    </a:p>
                    <a:p>
                      <a:pPr marL="283845" indent="-111125">
                        <a:lnSpc>
                          <a:spcPct val="100000"/>
                        </a:lnSpc>
                        <a:spcBef>
                          <a:spcPts val="25"/>
                        </a:spcBef>
                        <a:buAutoNum type="arabicPeriod"/>
                        <a:tabLst>
                          <a:tab pos="283845" algn="l"/>
                        </a:tabLst>
                      </a:pPr>
                      <a:r>
                        <a:rPr lang="sv-FI" sz="800" spc="-10" dirty="0">
                          <a:latin typeface="Arial"/>
                          <a:cs typeface="Arial"/>
                        </a:rPr>
                        <a:t>Asetus (EU) 2015/1221 (VII Atp. CLP) Euroopan parlamentti</a:t>
                      </a:r>
                    </a:p>
                    <a:p>
                      <a:pPr marL="283845" indent="-111125">
                        <a:lnSpc>
                          <a:spcPct val="100000"/>
                        </a:lnSpc>
                        <a:spcBef>
                          <a:spcPts val="25"/>
                        </a:spcBef>
                        <a:buAutoNum type="arabicPeriod"/>
                        <a:tabLst>
                          <a:tab pos="283845" algn="l"/>
                        </a:tabLst>
                      </a:pPr>
                      <a:r>
                        <a:rPr lang="sv-FI" sz="800" spc="-10" dirty="0">
                          <a:latin typeface="Arial"/>
                          <a:cs typeface="Arial"/>
                        </a:rPr>
                        <a:t>Asetus (EU) 2016/918 (VIII Atp. CLP) Euroopan parlamentti</a:t>
                      </a:r>
                    </a:p>
                    <a:p>
                      <a:pPr marL="283845" indent="-111125">
                        <a:lnSpc>
                          <a:spcPct val="100000"/>
                        </a:lnSpc>
                        <a:spcBef>
                          <a:spcPts val="25"/>
                        </a:spcBef>
                        <a:buAutoNum type="arabicPeriod"/>
                        <a:tabLst>
                          <a:tab pos="283845" algn="l"/>
                        </a:tabLst>
                      </a:pPr>
                      <a:r>
                        <a:rPr lang="sv-FI" sz="800" spc="-10" dirty="0">
                          <a:latin typeface="Arial"/>
                          <a:cs typeface="Arial"/>
                        </a:rPr>
                        <a:t>Asetus (EU) 2016/1179 (IX Atp. CLP)</a:t>
                      </a:r>
                    </a:p>
                    <a:p>
                      <a:pPr marL="283845" indent="-111125">
                        <a:lnSpc>
                          <a:spcPct val="100000"/>
                        </a:lnSpc>
                        <a:spcBef>
                          <a:spcPts val="25"/>
                        </a:spcBef>
                        <a:buAutoNum type="arabicPeriod"/>
                        <a:tabLst>
                          <a:tab pos="283845" algn="l"/>
                        </a:tabLst>
                      </a:pPr>
                      <a:r>
                        <a:rPr lang="sv-FI" sz="800" spc="-10" dirty="0">
                          <a:latin typeface="Arial"/>
                          <a:cs typeface="Arial"/>
                        </a:rPr>
                        <a:t>Asetus (EU) 2017/776 (X Atp. CLP)</a:t>
                      </a:r>
                    </a:p>
                    <a:p>
                      <a:pPr marL="283845" indent="-111125">
                        <a:lnSpc>
                          <a:spcPct val="100000"/>
                        </a:lnSpc>
                        <a:spcBef>
                          <a:spcPts val="25"/>
                        </a:spcBef>
                        <a:buAutoNum type="arabicPeriod"/>
                        <a:tabLst>
                          <a:tab pos="283845" algn="l"/>
                        </a:tabLst>
                      </a:pPr>
                      <a:r>
                        <a:rPr lang="sv-FI" sz="800" spc="-10" dirty="0">
                          <a:latin typeface="Arial"/>
                          <a:cs typeface="Arial"/>
                        </a:rPr>
                        <a:t>Asetus (EU) 2018/669 (XI Atp. CLP)</a:t>
                      </a:r>
                    </a:p>
                    <a:p>
                      <a:pPr marL="283845" indent="-111125">
                        <a:lnSpc>
                          <a:spcPct val="100000"/>
                        </a:lnSpc>
                        <a:spcBef>
                          <a:spcPts val="25"/>
                        </a:spcBef>
                        <a:buAutoNum type="arabicPeriod"/>
                        <a:tabLst>
                          <a:tab pos="283845" algn="l"/>
                        </a:tabLst>
                      </a:pPr>
                      <a:r>
                        <a:rPr lang="sv-FI" sz="800" spc="-10" dirty="0">
                          <a:latin typeface="Arial"/>
                          <a:cs typeface="Arial"/>
                        </a:rPr>
                        <a:t>Asetus (EU) 2019/521 (XII Atp. CLP)</a:t>
                      </a:r>
                    </a:p>
                    <a:p>
                      <a:pPr marL="283845" indent="-111125">
                        <a:lnSpc>
                          <a:spcPct val="100000"/>
                        </a:lnSpc>
                        <a:spcBef>
                          <a:spcPts val="25"/>
                        </a:spcBef>
                        <a:buAutoNum type="arabicPeriod"/>
                        <a:tabLst>
                          <a:tab pos="283845" algn="l"/>
                        </a:tabLst>
                      </a:pPr>
                      <a:r>
                        <a:rPr lang="sv-FI" sz="800" spc="-10" dirty="0">
                          <a:latin typeface="Arial"/>
                          <a:cs typeface="Arial"/>
                        </a:rPr>
                        <a:t>Delegoitu asetus (UE) 2018/1480 (XIII Atp. CLP)</a:t>
                      </a:r>
                    </a:p>
                    <a:p>
                      <a:pPr marL="283845" indent="-111125">
                        <a:lnSpc>
                          <a:spcPct val="100000"/>
                        </a:lnSpc>
                        <a:spcBef>
                          <a:spcPts val="25"/>
                        </a:spcBef>
                        <a:buAutoNum type="arabicPeriod"/>
                        <a:tabLst>
                          <a:tab pos="283845" algn="l"/>
                        </a:tabLst>
                      </a:pPr>
                      <a:r>
                        <a:rPr lang="sv-FI" sz="800" spc="-10" dirty="0">
                          <a:latin typeface="Arial"/>
                          <a:cs typeface="Arial"/>
                        </a:rPr>
                        <a:t>Asetus (EU) 2019/1148</a:t>
                      </a:r>
                    </a:p>
                    <a:p>
                      <a:pPr marL="283845" indent="-111125">
                        <a:lnSpc>
                          <a:spcPct val="100000"/>
                        </a:lnSpc>
                        <a:spcBef>
                          <a:spcPts val="25"/>
                        </a:spcBef>
                        <a:buAutoNum type="arabicPeriod"/>
                        <a:tabLst>
                          <a:tab pos="283845" algn="l"/>
                        </a:tabLst>
                      </a:pPr>
                      <a:r>
                        <a:rPr lang="sv-FI" sz="800" spc="-10" dirty="0">
                          <a:latin typeface="Arial"/>
                          <a:cs typeface="Arial"/>
                        </a:rPr>
                        <a:t>Delegoitu asetus (UE) 2020/217 (XIV Atp. CLP)</a:t>
                      </a:r>
                    </a:p>
                    <a:p>
                      <a:pPr marL="283845" indent="-111125">
                        <a:lnSpc>
                          <a:spcPct val="100000"/>
                        </a:lnSpc>
                        <a:spcBef>
                          <a:spcPts val="25"/>
                        </a:spcBef>
                        <a:buAutoNum type="arabicPeriod"/>
                        <a:tabLst>
                          <a:tab pos="283845" algn="l"/>
                        </a:tabLst>
                      </a:pPr>
                      <a:r>
                        <a:rPr lang="sv-FI" sz="800" spc="-10" dirty="0">
                          <a:latin typeface="Arial"/>
                          <a:cs typeface="Arial"/>
                        </a:rPr>
                        <a:t>Delegoitu asetus (UE) 2020/1182 (XV Atp. CLP)</a:t>
                      </a:r>
                    </a:p>
                    <a:p>
                      <a:pPr marL="283845" indent="-111125">
                        <a:lnSpc>
                          <a:spcPct val="100000"/>
                        </a:lnSpc>
                        <a:spcBef>
                          <a:spcPts val="25"/>
                        </a:spcBef>
                        <a:buAutoNum type="arabicPeriod"/>
                        <a:tabLst>
                          <a:tab pos="283845" algn="l"/>
                        </a:tabLst>
                      </a:pPr>
                      <a:r>
                        <a:rPr lang="sv-FI" sz="800" spc="-10" dirty="0">
                          <a:latin typeface="Arial"/>
                          <a:cs typeface="Arial"/>
                        </a:rPr>
                        <a:t>Delegoitu asetus (UE) 2021/643 (XVI Atp. CLP)</a:t>
                      </a:r>
                    </a:p>
                    <a:p>
                      <a:pPr marL="283845" indent="-111125">
                        <a:lnSpc>
                          <a:spcPct val="100000"/>
                        </a:lnSpc>
                        <a:spcBef>
                          <a:spcPts val="25"/>
                        </a:spcBef>
                        <a:buAutoNum type="arabicPeriod"/>
                        <a:tabLst>
                          <a:tab pos="283845" algn="l"/>
                        </a:tabLst>
                      </a:pPr>
                      <a:r>
                        <a:rPr lang="sv-FI" sz="800" spc="-10" dirty="0">
                          <a:latin typeface="Arial"/>
                          <a:cs typeface="Arial"/>
                        </a:rPr>
                        <a:t>Delegoitu asetus (UE) 2021/849 (XVII Atp. CLP)</a:t>
                      </a:r>
                    </a:p>
                    <a:p>
                      <a:pPr marL="283845" indent="-111125">
                        <a:lnSpc>
                          <a:spcPct val="100000"/>
                        </a:lnSpc>
                        <a:spcBef>
                          <a:spcPts val="25"/>
                        </a:spcBef>
                        <a:buAutoNum type="arabicPeriod"/>
                        <a:tabLst>
                          <a:tab pos="283845" algn="l"/>
                        </a:tabLst>
                      </a:pPr>
                      <a:endParaRPr lang="sv-FI" sz="800" spc="-10" dirty="0">
                        <a:latin typeface="Arial"/>
                        <a:cs typeface="Arial"/>
                      </a:endParaRPr>
                    </a:p>
                    <a:p>
                      <a:pPr marL="344170" indent="-171450">
                        <a:lnSpc>
                          <a:spcPct val="100000"/>
                        </a:lnSpc>
                        <a:spcBef>
                          <a:spcPts val="25"/>
                        </a:spcBef>
                        <a:buFont typeface="Arial" panose="020B0604020202020204" pitchFamily="34" charset="0"/>
                        <a:buChar char="•"/>
                        <a:tabLst>
                          <a:tab pos="283845" algn="l"/>
                        </a:tabLst>
                      </a:pPr>
                      <a:r>
                        <a:rPr lang="sv-FI" sz="800" spc="-10" dirty="0">
                          <a:latin typeface="Arial"/>
                          <a:cs typeface="Arial"/>
                        </a:rPr>
                        <a:t>The Merck Index. - 10. painos</a:t>
                      </a:r>
                    </a:p>
                    <a:p>
                      <a:pPr marL="344170" indent="-171450">
                        <a:lnSpc>
                          <a:spcPct val="100000"/>
                        </a:lnSpc>
                        <a:spcBef>
                          <a:spcPts val="25"/>
                        </a:spcBef>
                        <a:buFont typeface="Arial" panose="020B0604020202020204" pitchFamily="34" charset="0"/>
                        <a:buChar char="•"/>
                        <a:tabLst>
                          <a:tab pos="283845" algn="l"/>
                        </a:tabLst>
                      </a:pPr>
                      <a:r>
                        <a:rPr lang="sv-FI" sz="800" spc="-10" dirty="0">
                          <a:latin typeface="Arial"/>
                          <a:cs typeface="Arial"/>
                        </a:rPr>
                        <a:t>Käsittele kemikaaliturvallisuutta</a:t>
                      </a:r>
                    </a:p>
                    <a:p>
                      <a:pPr marL="344170" indent="-171450">
                        <a:lnSpc>
                          <a:spcPct val="100000"/>
                        </a:lnSpc>
                        <a:spcBef>
                          <a:spcPts val="25"/>
                        </a:spcBef>
                        <a:buFont typeface="Arial" panose="020B0604020202020204" pitchFamily="34" charset="0"/>
                        <a:buChar char="•"/>
                        <a:tabLst>
                          <a:tab pos="283845" algn="l"/>
                        </a:tabLst>
                      </a:pPr>
                      <a:r>
                        <a:rPr lang="sv-FI" sz="800" spc="-10" dirty="0">
                          <a:latin typeface="Arial"/>
                          <a:cs typeface="Arial"/>
                        </a:rPr>
                        <a:t>INRS - Fiche Toxicologique (toksikologinen arkkia)</a:t>
                      </a:r>
                    </a:p>
                    <a:p>
                      <a:pPr marL="344170" indent="-171450">
                        <a:lnSpc>
                          <a:spcPct val="100000"/>
                        </a:lnSpc>
                        <a:spcBef>
                          <a:spcPts val="25"/>
                        </a:spcBef>
                        <a:buFont typeface="Arial" panose="020B0604020202020204" pitchFamily="34" charset="0"/>
                        <a:buChar char="•"/>
                        <a:tabLst>
                          <a:tab pos="283845" algn="l"/>
                        </a:tabLst>
                      </a:pPr>
                      <a:r>
                        <a:rPr lang="sv-FI" sz="800" spc="-10" dirty="0">
                          <a:latin typeface="Arial"/>
                          <a:cs typeface="Arial"/>
                        </a:rPr>
                        <a:t>Patty - Teollinen hygienia ja toksikologia</a:t>
                      </a:r>
                    </a:p>
                    <a:p>
                      <a:pPr marL="344170" indent="-171450">
                        <a:lnSpc>
                          <a:spcPct val="100000"/>
                        </a:lnSpc>
                        <a:spcBef>
                          <a:spcPts val="25"/>
                        </a:spcBef>
                        <a:buFont typeface="Arial" panose="020B0604020202020204" pitchFamily="34" charset="0"/>
                        <a:buChar char="•"/>
                        <a:tabLst>
                          <a:tab pos="283845" algn="l"/>
                        </a:tabLst>
                      </a:pPr>
                      <a:r>
                        <a:rPr lang="sv-FI" sz="800" spc="-10" dirty="0">
                          <a:latin typeface="Arial"/>
                          <a:cs typeface="Arial"/>
                        </a:rPr>
                        <a:t>N.I. Sax - Vaarallisten aineiden ominaisuudet-7, 1989 painos</a:t>
                      </a:r>
                    </a:p>
                    <a:p>
                      <a:pPr marL="344170" indent="-171450">
                        <a:lnSpc>
                          <a:spcPct val="100000"/>
                        </a:lnSpc>
                        <a:spcBef>
                          <a:spcPts val="25"/>
                        </a:spcBef>
                        <a:buFont typeface="Arial" panose="020B0604020202020204" pitchFamily="34" charset="0"/>
                        <a:buChar char="•"/>
                        <a:tabLst>
                          <a:tab pos="283845" algn="l"/>
                        </a:tabLst>
                      </a:pPr>
                      <a:r>
                        <a:rPr lang="sv-FI" sz="800" spc="-10" dirty="0">
                          <a:latin typeface="Arial"/>
                          <a:cs typeface="Arial"/>
                        </a:rPr>
                        <a:t>IFA GESTIS -sivusto</a:t>
                      </a:r>
                    </a:p>
                    <a:p>
                      <a:pPr>
                        <a:lnSpc>
                          <a:spcPct val="100000"/>
                        </a:lnSpc>
                        <a:spcBef>
                          <a:spcPts val="869"/>
                        </a:spcBef>
                      </a:pPr>
                      <a:endParaRPr sz="800" dirty="0">
                        <a:latin typeface="Times New Roman"/>
                        <a:cs typeface="Times New Roman"/>
                      </a:endParaRPr>
                    </a:p>
                    <a:p>
                      <a:pPr marR="64769" algn="r">
                        <a:lnSpc>
                          <a:spcPts val="580"/>
                        </a:lnSpc>
                        <a:spcBef>
                          <a:spcPts val="5"/>
                        </a:spcBef>
                      </a:pPr>
                      <a:r>
                        <a:rPr sz="500" spc="-10" dirty="0">
                          <a:latin typeface="Arial"/>
                          <a:cs typeface="Arial"/>
                        </a:rPr>
                        <a:t>EPY</a:t>
                      </a:r>
                      <a:r>
                        <a:rPr sz="500" spc="-15" dirty="0">
                          <a:latin typeface="Arial"/>
                          <a:cs typeface="Arial"/>
                        </a:rPr>
                        <a:t> </a:t>
                      </a:r>
                      <a:r>
                        <a:rPr sz="500" dirty="0">
                          <a:latin typeface="Arial"/>
                          <a:cs typeface="Arial"/>
                        </a:rPr>
                        <a:t>11.1.2</a:t>
                      </a:r>
                      <a:r>
                        <a:rPr sz="500" spc="-10" dirty="0">
                          <a:latin typeface="Arial"/>
                          <a:cs typeface="Arial"/>
                        </a:rPr>
                        <a:t> </a:t>
                      </a:r>
                      <a:r>
                        <a:rPr sz="500" dirty="0">
                          <a:latin typeface="Arial"/>
                          <a:cs typeface="Arial"/>
                        </a:rPr>
                        <a:t>-</a:t>
                      </a:r>
                      <a:r>
                        <a:rPr sz="500" spc="-15" dirty="0">
                          <a:latin typeface="Arial"/>
                          <a:cs typeface="Arial"/>
                        </a:rPr>
                        <a:t> </a:t>
                      </a:r>
                      <a:r>
                        <a:rPr sz="500" dirty="0">
                          <a:latin typeface="Arial"/>
                          <a:cs typeface="Arial"/>
                        </a:rPr>
                        <a:t>SDS</a:t>
                      </a:r>
                      <a:r>
                        <a:rPr sz="500" spc="-10" dirty="0">
                          <a:latin typeface="Arial"/>
                          <a:cs typeface="Arial"/>
                        </a:rPr>
                        <a:t> 1004.14</a:t>
                      </a:r>
                      <a:endParaRPr sz="500" dirty="0">
                        <a:latin typeface="Arial"/>
                        <a:cs typeface="Arial"/>
                      </a:endParaRPr>
                    </a:p>
                  </a:txBody>
                  <a:tcPr marL="0" marR="0" marT="48260" marB="0">
                    <a:lnL w="3175">
                      <a:solidFill>
                        <a:srgbClr val="000000"/>
                      </a:solidFill>
                      <a:prstDash val="solid"/>
                    </a:lnL>
                    <a:lnR w="3175">
                      <a:solidFill>
                        <a:srgbClr val="000000"/>
                      </a:solidFill>
                      <a:prstDash val="solid"/>
                    </a:lnR>
                    <a:lnB w="3175">
                      <a:solidFill>
                        <a:srgbClr val="000000"/>
                      </a:solidFill>
                      <a:prstDash val="solid"/>
                    </a:lnB>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3"/>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extLst>
              <p:ext uri="{D42A27DB-BD31-4B8C-83A1-F6EECF244321}">
                <p14:modId xmlns:p14="http://schemas.microsoft.com/office/powerpoint/2010/main" val="122987016"/>
              </p:ext>
            </p:extLst>
          </p:nvPr>
        </p:nvGraphicFramePr>
        <p:xfrm>
          <a:off x="307847" y="317499"/>
          <a:ext cx="6860540" cy="9927590"/>
        </p:xfrm>
        <a:graphic>
          <a:graphicData uri="http://schemas.openxmlformats.org/drawingml/2006/table">
            <a:tbl>
              <a:tblPr firstRow="1" bandRow="1">
                <a:tableStyleId>{2D5ABB26-0587-4C30-8999-92F81FD0307C}</a:tableStyleId>
              </a:tblPr>
              <a:tblGrid>
                <a:gridCol w="1407160">
                  <a:extLst>
                    <a:ext uri="{9D8B030D-6E8A-4147-A177-3AD203B41FA5}">
                      <a16:colId xmlns:a16="http://schemas.microsoft.com/office/drawing/2014/main" val="20000"/>
                    </a:ext>
                  </a:extLst>
                </a:gridCol>
                <a:gridCol w="3430270">
                  <a:extLst>
                    <a:ext uri="{9D8B030D-6E8A-4147-A177-3AD203B41FA5}">
                      <a16:colId xmlns:a16="http://schemas.microsoft.com/office/drawing/2014/main" val="20001"/>
                    </a:ext>
                  </a:extLst>
                </a:gridCol>
                <a:gridCol w="2023110">
                  <a:extLst>
                    <a:ext uri="{9D8B030D-6E8A-4147-A177-3AD203B41FA5}">
                      <a16:colId xmlns:a16="http://schemas.microsoft.com/office/drawing/2014/main" val="20002"/>
                    </a:ext>
                  </a:extLst>
                </a:gridCol>
              </a:tblGrid>
              <a:tr h="297815">
                <a:tc rowSpan="2">
                  <a:txBody>
                    <a:bodyPr/>
                    <a:lstStyle/>
                    <a:p>
                      <a:pPr>
                        <a:lnSpc>
                          <a:spcPct val="100000"/>
                        </a:lnSpc>
                      </a:pPr>
                      <a:endParaRPr sz="800">
                        <a:latin typeface="Times New Roman"/>
                        <a:cs typeface="Times New Roman"/>
                      </a:endParaRPr>
                    </a:p>
                  </a:txBody>
                  <a:tcPr marL="0" marR="0" marT="0" marB="0">
                    <a:lnL w="3175">
                      <a:solidFill>
                        <a:srgbClr val="000000"/>
                      </a:solidFill>
                      <a:prstDash val="solid"/>
                    </a:lnL>
                    <a:lnT w="3175">
                      <a:solidFill>
                        <a:srgbClr val="000000"/>
                      </a:solidFill>
                      <a:prstDash val="solid"/>
                    </a:lnT>
                    <a:lnB w="3175">
                      <a:solidFill>
                        <a:srgbClr val="000000"/>
                      </a:solidFill>
                      <a:prstDash val="solid"/>
                    </a:lnB>
                  </a:tcPr>
                </a:tc>
                <a:tc>
                  <a:txBody>
                    <a:bodyPr/>
                    <a:lstStyle/>
                    <a:p>
                      <a:pPr marR="68580" algn="ctr">
                        <a:lnSpc>
                          <a:spcPts val="2014"/>
                        </a:lnSpc>
                      </a:pPr>
                      <a:r>
                        <a:rPr sz="1750" dirty="0">
                          <a:latin typeface="Arial"/>
                          <a:cs typeface="Arial"/>
                        </a:rPr>
                        <a:t>OIKOS</a:t>
                      </a:r>
                      <a:r>
                        <a:rPr sz="1750" spc="-35" dirty="0">
                          <a:latin typeface="Arial"/>
                          <a:cs typeface="Arial"/>
                        </a:rPr>
                        <a:t> </a:t>
                      </a:r>
                      <a:r>
                        <a:rPr sz="1750" dirty="0">
                          <a:latin typeface="Arial"/>
                          <a:cs typeface="Arial"/>
                        </a:rPr>
                        <a:t>S.P.A.</a:t>
                      </a:r>
                      <a:r>
                        <a:rPr sz="1750" spc="-20" dirty="0">
                          <a:latin typeface="Arial"/>
                          <a:cs typeface="Arial"/>
                        </a:rPr>
                        <a:t> </a:t>
                      </a:r>
                      <a:r>
                        <a:rPr sz="1750" dirty="0">
                          <a:latin typeface="Arial"/>
                          <a:cs typeface="Arial"/>
                        </a:rPr>
                        <a:t>A</a:t>
                      </a:r>
                      <a:r>
                        <a:rPr sz="1750" spc="-20" dirty="0">
                          <a:latin typeface="Arial"/>
                          <a:cs typeface="Arial"/>
                        </a:rPr>
                        <a:t> </a:t>
                      </a:r>
                      <a:r>
                        <a:rPr sz="1750" dirty="0">
                          <a:latin typeface="Arial"/>
                          <a:cs typeface="Arial"/>
                        </a:rPr>
                        <a:t>SOCIO</a:t>
                      </a:r>
                      <a:r>
                        <a:rPr sz="1750" spc="-20" dirty="0">
                          <a:latin typeface="Arial"/>
                          <a:cs typeface="Arial"/>
                        </a:rPr>
                        <a:t> </a:t>
                      </a:r>
                      <a:r>
                        <a:rPr sz="1750" spc="-10" dirty="0">
                          <a:latin typeface="Arial"/>
                          <a:cs typeface="Arial"/>
                        </a:rPr>
                        <a:t>UNICO</a:t>
                      </a:r>
                      <a:endParaRPr sz="1750">
                        <a:latin typeface="Arial"/>
                        <a:cs typeface="Arial"/>
                      </a:endParaRPr>
                    </a:p>
                  </a:txBody>
                  <a:tcPr marL="0" marR="0" marT="0" marB="0">
                    <a:lnR w="3175">
                      <a:solidFill>
                        <a:srgbClr val="000000"/>
                      </a:solidFill>
                      <a:prstDash val="solid"/>
                    </a:lnR>
                    <a:lnT w="3175">
                      <a:solidFill>
                        <a:srgbClr val="000000"/>
                      </a:solidFill>
                      <a:prstDash val="solid"/>
                    </a:lnT>
                    <a:lnB w="3175">
                      <a:solidFill>
                        <a:srgbClr val="000000"/>
                      </a:solidFill>
                      <a:prstDash val="solid"/>
                    </a:lnB>
                  </a:tcPr>
                </a:tc>
                <a:tc rowSpan="2">
                  <a:txBody>
                    <a:bodyPr/>
                    <a:lstStyle/>
                    <a:p>
                      <a:pPr marL="153670">
                        <a:lnSpc>
                          <a:spcPts val="760"/>
                        </a:lnSpc>
                        <a:spcBef>
                          <a:spcPts val="360"/>
                        </a:spcBef>
                        <a:tabLst>
                          <a:tab pos="1873250" algn="l"/>
                        </a:tabLst>
                      </a:pPr>
                      <a:r>
                        <a:rPr lang="sv-SE" sz="550" spc="-10" dirty="0" err="1">
                          <a:latin typeface="Arial"/>
                          <a:cs typeface="Arial"/>
                        </a:rPr>
                        <a:t>Tarkistus</a:t>
                      </a:r>
                      <a:r>
                        <a:rPr lang="sv-SE" sz="550" spc="40" dirty="0">
                          <a:latin typeface="Arial"/>
                          <a:cs typeface="Arial"/>
                        </a:rPr>
                        <a:t> </a:t>
                      </a:r>
                      <a:r>
                        <a:rPr lang="sv-SE" sz="550" spc="-10" dirty="0">
                          <a:latin typeface="Arial"/>
                          <a:cs typeface="Arial"/>
                        </a:rPr>
                        <a:t>nro.10</a:t>
                      </a:r>
                      <a:r>
                        <a:rPr lang="sv-SE" sz="550" dirty="0">
                          <a:latin typeface="Arial"/>
                          <a:cs typeface="Arial"/>
                        </a:rPr>
                        <a:t>	</a:t>
                      </a:r>
                      <a:r>
                        <a:rPr lang="sv-SE" sz="975" spc="-37" baseline="8547" dirty="0">
                          <a:latin typeface="Arial"/>
                          <a:cs typeface="Arial"/>
                        </a:rPr>
                        <a:t>FI</a:t>
                      </a:r>
                      <a:endParaRPr lang="sv-SE" sz="975" baseline="8547" dirty="0">
                        <a:latin typeface="Arial"/>
                        <a:cs typeface="Arial"/>
                      </a:endParaRPr>
                    </a:p>
                    <a:p>
                      <a:pPr marL="153670" marR="1173480">
                        <a:lnSpc>
                          <a:spcPts val="640"/>
                        </a:lnSpc>
                        <a:spcBef>
                          <a:spcPts val="15"/>
                        </a:spcBef>
                      </a:pPr>
                      <a:r>
                        <a:rPr lang="sv-SE" sz="550" spc="-15" dirty="0" err="1">
                          <a:latin typeface="Arial"/>
                          <a:cs typeface="Arial"/>
                        </a:rPr>
                        <a:t>Päivätty</a:t>
                      </a:r>
                      <a:r>
                        <a:rPr lang="sv-SE" sz="550" spc="-15" dirty="0">
                          <a:latin typeface="Arial"/>
                          <a:cs typeface="Arial"/>
                        </a:rPr>
                        <a:t> </a:t>
                      </a:r>
                      <a:r>
                        <a:rPr lang="sv-SE" sz="550" spc="-10" dirty="0">
                          <a:latin typeface="Arial"/>
                          <a:cs typeface="Arial"/>
                        </a:rPr>
                        <a:t>16/11/2022</a:t>
                      </a:r>
                      <a:r>
                        <a:rPr lang="sv-SE" sz="550" spc="500" dirty="0">
                          <a:latin typeface="Arial"/>
                          <a:cs typeface="Arial"/>
                        </a:rPr>
                        <a:t> </a:t>
                      </a:r>
                      <a:r>
                        <a:rPr lang="sv-SE" sz="550" dirty="0" err="1">
                          <a:latin typeface="Arial"/>
                          <a:cs typeface="Arial"/>
                        </a:rPr>
                        <a:t>Tulostettu</a:t>
                      </a:r>
                      <a:r>
                        <a:rPr lang="sv-SE" sz="550" spc="-10" dirty="0">
                          <a:latin typeface="Arial"/>
                          <a:cs typeface="Arial"/>
                        </a:rPr>
                        <a:t> 30/11/2022</a:t>
                      </a:r>
                      <a:endParaRPr lang="sv-SE" sz="550" spc="500" dirty="0">
                        <a:latin typeface="Arial"/>
                        <a:cs typeface="Arial"/>
                      </a:endParaRPr>
                    </a:p>
                    <a:p>
                      <a:pPr marL="153670" marR="1173480">
                        <a:lnSpc>
                          <a:spcPts val="640"/>
                        </a:lnSpc>
                        <a:spcBef>
                          <a:spcPts val="15"/>
                        </a:spcBef>
                      </a:pPr>
                      <a:r>
                        <a:rPr lang="sv-SE" sz="550" dirty="0" err="1">
                          <a:latin typeface="Arial"/>
                          <a:cs typeface="Arial"/>
                        </a:rPr>
                        <a:t>Sivu</a:t>
                      </a:r>
                      <a:r>
                        <a:rPr lang="sv-SE" sz="550" spc="-5" dirty="0">
                          <a:latin typeface="Arial"/>
                          <a:cs typeface="Arial"/>
                        </a:rPr>
                        <a:t> </a:t>
                      </a:r>
                      <a:r>
                        <a:rPr lang="sv-SE" sz="550" dirty="0">
                          <a:latin typeface="Arial"/>
                          <a:cs typeface="Arial"/>
                        </a:rPr>
                        <a:t>n.</a:t>
                      </a:r>
                      <a:r>
                        <a:rPr lang="sv-SE" sz="550" spc="145" dirty="0">
                          <a:latin typeface="Arial"/>
                          <a:cs typeface="Arial"/>
                        </a:rPr>
                        <a:t> </a:t>
                      </a:r>
                      <a:r>
                        <a:rPr lang="sv-SE" sz="550" dirty="0">
                          <a:latin typeface="Arial"/>
                          <a:cs typeface="Arial"/>
                        </a:rPr>
                        <a:t>11</a:t>
                      </a:r>
                      <a:r>
                        <a:rPr lang="sv-SE" sz="550" spc="-5" dirty="0">
                          <a:latin typeface="Arial"/>
                          <a:cs typeface="Arial"/>
                        </a:rPr>
                        <a:t> </a:t>
                      </a:r>
                      <a:r>
                        <a:rPr lang="sv-SE" sz="550" dirty="0">
                          <a:latin typeface="Arial"/>
                          <a:cs typeface="Arial"/>
                        </a:rPr>
                        <a:t>/</a:t>
                      </a:r>
                      <a:r>
                        <a:rPr lang="sv-SE" sz="550" spc="-5" dirty="0">
                          <a:latin typeface="Arial"/>
                          <a:cs typeface="Arial"/>
                        </a:rPr>
                        <a:t> </a:t>
                      </a:r>
                      <a:r>
                        <a:rPr lang="sv-SE" sz="550" spc="-25" dirty="0">
                          <a:latin typeface="Arial"/>
                          <a:cs typeface="Arial"/>
                        </a:rPr>
                        <a:t>11</a:t>
                      </a:r>
                      <a:endParaRPr lang="sv-SE" sz="550" dirty="0">
                        <a:latin typeface="Arial"/>
                        <a:cs typeface="Arial"/>
                      </a:endParaRPr>
                    </a:p>
                    <a:p>
                      <a:pPr marL="153670">
                        <a:lnSpc>
                          <a:spcPts val="610"/>
                        </a:lnSpc>
                      </a:pPr>
                      <a:r>
                        <a:rPr lang="sv-SE" sz="550" dirty="0" err="1">
                          <a:latin typeface="Arial"/>
                          <a:cs typeface="Arial"/>
                        </a:rPr>
                        <a:t>Korvattu</a:t>
                      </a:r>
                      <a:r>
                        <a:rPr lang="sv-SE" sz="550" dirty="0">
                          <a:latin typeface="Arial"/>
                          <a:cs typeface="Arial"/>
                        </a:rPr>
                        <a:t> </a:t>
                      </a:r>
                      <a:r>
                        <a:rPr lang="sv-SE" sz="550" spc="-10" dirty="0">
                          <a:latin typeface="Arial"/>
                          <a:cs typeface="Arial"/>
                        </a:rPr>
                        <a:t>tarkistus:9</a:t>
                      </a:r>
                      <a:r>
                        <a:rPr lang="sv-SE" sz="550" dirty="0">
                          <a:latin typeface="Arial"/>
                          <a:cs typeface="Arial"/>
                        </a:rPr>
                        <a:t> (</a:t>
                      </a:r>
                      <a:r>
                        <a:rPr lang="sv-SE" sz="550" dirty="0" err="1">
                          <a:latin typeface="Arial"/>
                          <a:cs typeface="Arial"/>
                        </a:rPr>
                        <a:t>Päivätty</a:t>
                      </a:r>
                      <a:r>
                        <a:rPr lang="sv-SE" sz="550" dirty="0">
                          <a:latin typeface="Arial"/>
                          <a:cs typeface="Arial"/>
                        </a:rPr>
                        <a:t> </a:t>
                      </a:r>
                      <a:r>
                        <a:rPr lang="sv-SE" sz="550" spc="-10" dirty="0">
                          <a:latin typeface="Arial"/>
                          <a:cs typeface="Arial"/>
                        </a:rPr>
                        <a:t>27/05/2020)</a:t>
                      </a:r>
                      <a:endParaRPr lang="sv-SE" sz="550" dirty="0">
                        <a:latin typeface="Arial"/>
                        <a:cs typeface="Arial"/>
                      </a:endParaRPr>
                    </a:p>
                  </a:txBody>
                  <a:tcPr marL="0" marR="0" marB="0">
                    <a:lnL w="3175" cap="flat" cmpd="sng" algn="ctr">
                      <a:solidFill>
                        <a:srgbClr val="000000"/>
                      </a:solidFill>
                      <a:prstDash val="solid"/>
                      <a:round/>
                      <a:headEnd type="none" w="med" len="med"/>
                      <a:tailEnd type="none" w="med" len="med"/>
                    </a:lnL>
                    <a:lnR w="3175">
                      <a:solidFill>
                        <a:srgbClr val="000000"/>
                      </a:solidFill>
                      <a:prstDash val="solid"/>
                    </a:lnR>
                    <a:lnT w="3175">
                      <a:solidFill>
                        <a:srgbClr val="000000"/>
                      </a:solidFill>
                      <a:prstDash val="solid"/>
                    </a:lnT>
                    <a:lnB w="3175">
                      <a:solidFill>
                        <a:srgbClr val="000000"/>
                      </a:solidFill>
                      <a:prstDash val="solid"/>
                    </a:lnB>
                  </a:tcPr>
                </a:tc>
                <a:extLst>
                  <a:ext uri="{0D108BD9-81ED-4DB2-BD59-A6C34878D82A}">
                    <a16:rowId xmlns:a16="http://schemas.microsoft.com/office/drawing/2014/main" val="10000"/>
                  </a:ext>
                </a:extLst>
              </a:tr>
              <a:tr h="321310">
                <a:tc vMerge="1">
                  <a:txBody>
                    <a:bodyPr/>
                    <a:lstStyle/>
                    <a:p>
                      <a:endParaRPr/>
                    </a:p>
                  </a:txBody>
                  <a:tcPr marL="0" marR="0" marT="0" marB="0">
                    <a:lnL w="3175">
                      <a:solidFill>
                        <a:srgbClr val="000000"/>
                      </a:solidFill>
                      <a:prstDash val="solid"/>
                    </a:lnL>
                    <a:lnT w="3175">
                      <a:solidFill>
                        <a:srgbClr val="000000"/>
                      </a:solidFill>
                      <a:prstDash val="solid"/>
                    </a:lnT>
                    <a:lnB w="3175">
                      <a:solidFill>
                        <a:srgbClr val="000000"/>
                      </a:solidFill>
                      <a:prstDash val="solid"/>
                    </a:lnB>
                  </a:tcPr>
                </a:tc>
                <a:tc>
                  <a:txBody>
                    <a:bodyPr/>
                    <a:lstStyle/>
                    <a:p>
                      <a:pPr marR="69215" algn="ctr">
                        <a:lnSpc>
                          <a:spcPts val="1750"/>
                        </a:lnSpc>
                      </a:pPr>
                      <a:r>
                        <a:rPr sz="1550" spc="-10" dirty="0">
                          <a:latin typeface="Arial"/>
                          <a:cs typeface="Arial"/>
                        </a:rPr>
                        <a:t>BETONCRYLL</a:t>
                      </a:r>
                      <a:r>
                        <a:rPr sz="1550" spc="-55" dirty="0">
                          <a:latin typeface="Arial"/>
                          <a:cs typeface="Arial"/>
                        </a:rPr>
                        <a:t> </a:t>
                      </a:r>
                      <a:r>
                        <a:rPr sz="1550" spc="-10" dirty="0">
                          <a:latin typeface="Arial"/>
                          <a:cs typeface="Arial"/>
                        </a:rPr>
                        <a:t>IDROREPELLENTE</a:t>
                      </a:r>
                      <a:endParaRPr sz="1550">
                        <a:latin typeface="Arial"/>
                        <a:cs typeface="Arial"/>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vMerge="1">
                  <a:txBody>
                    <a:bodyPr/>
                    <a:lstStyle/>
                    <a:p>
                      <a:endParaRPr/>
                    </a:p>
                  </a:txBody>
                  <a:tcPr marL="0" marR="0" marB="0">
                    <a:lnR w="3175">
                      <a:solidFill>
                        <a:srgbClr val="000000"/>
                      </a:solidFill>
                      <a:prstDash val="solid"/>
                    </a:lnR>
                    <a:lnT w="3175">
                      <a:solidFill>
                        <a:srgbClr val="000000"/>
                      </a:solidFill>
                      <a:prstDash val="solid"/>
                    </a:lnT>
                    <a:lnB w="3175">
                      <a:solidFill>
                        <a:srgbClr val="000000"/>
                      </a:solidFill>
                      <a:prstDash val="solid"/>
                    </a:lnB>
                  </a:tcPr>
                </a:tc>
                <a:extLst>
                  <a:ext uri="{0D108BD9-81ED-4DB2-BD59-A6C34878D82A}">
                    <a16:rowId xmlns:a16="http://schemas.microsoft.com/office/drawing/2014/main" val="10001"/>
                  </a:ext>
                </a:extLst>
              </a:tr>
              <a:tr h="148590">
                <a:tc gridSpan="3">
                  <a:txBody>
                    <a:bodyPr/>
                    <a:lstStyle/>
                    <a:p>
                      <a:pPr marL="38100" marR="0" indent="0" defTabSz="914400" eaLnBrk="1" fontAlgn="auto" latinLnBrk="0" hangingPunct="1">
                        <a:lnSpc>
                          <a:spcPts val="980"/>
                        </a:lnSpc>
                        <a:spcBef>
                          <a:spcPts val="90"/>
                        </a:spcBef>
                        <a:spcAft>
                          <a:spcPts val="0"/>
                        </a:spcAft>
                        <a:buClrTx/>
                        <a:buSzTx/>
                        <a:buFontTx/>
                        <a:buNone/>
                        <a:tabLst>
                          <a:tab pos="1840864" algn="l"/>
                        </a:tabLst>
                        <a:defRPr/>
                      </a:pPr>
                      <a:r>
                        <a:rPr lang="sv-SE" sz="900" dirty="0">
                          <a:latin typeface="Arial"/>
                          <a:cs typeface="Arial"/>
                        </a:rPr>
                        <a:t>OSA</a:t>
                      </a:r>
                      <a:r>
                        <a:rPr sz="900" spc="-20" dirty="0">
                          <a:latin typeface="Arial"/>
                          <a:cs typeface="Arial"/>
                        </a:rPr>
                        <a:t> </a:t>
                      </a:r>
                      <a:r>
                        <a:rPr sz="900" dirty="0">
                          <a:latin typeface="Arial"/>
                          <a:cs typeface="Arial"/>
                        </a:rPr>
                        <a:t>16.</a:t>
                      </a:r>
                      <a:r>
                        <a:rPr sz="900" spc="-20" dirty="0">
                          <a:latin typeface="Arial"/>
                          <a:cs typeface="Arial"/>
                        </a:rPr>
                        <a:t> </a:t>
                      </a:r>
                      <a:r>
                        <a:rPr lang="sv-FI" sz="900" spc="-20" dirty="0">
                          <a:latin typeface="Arial"/>
                          <a:cs typeface="Arial"/>
                        </a:rPr>
                        <a:t>Muut tiedot </a:t>
                      </a:r>
                      <a:r>
                        <a:rPr sz="900" dirty="0">
                          <a:latin typeface="Arial"/>
                          <a:cs typeface="Arial"/>
                        </a:rPr>
                        <a:t>	</a:t>
                      </a:r>
                      <a:r>
                        <a:rPr sz="1200" baseline="6944" dirty="0">
                          <a:latin typeface="Arial"/>
                          <a:cs typeface="Arial"/>
                        </a:rPr>
                        <a:t>...</a:t>
                      </a:r>
                      <a:r>
                        <a:rPr sz="1200" spc="-30" baseline="6944" dirty="0">
                          <a:latin typeface="Arial"/>
                          <a:cs typeface="Arial"/>
                        </a:rPr>
                        <a:t> </a:t>
                      </a:r>
                      <a:r>
                        <a:rPr sz="1200" baseline="6944" dirty="0">
                          <a:latin typeface="Arial"/>
                          <a:cs typeface="Arial"/>
                        </a:rPr>
                        <a:t>/</a:t>
                      </a:r>
                      <a:r>
                        <a:rPr sz="1200" spc="-30" baseline="6944" dirty="0">
                          <a:latin typeface="Arial"/>
                          <a:cs typeface="Arial"/>
                        </a:rPr>
                        <a:t> </a:t>
                      </a:r>
                      <a:r>
                        <a:rPr sz="1200" spc="-37" baseline="6944" dirty="0">
                          <a:latin typeface="Arial"/>
                          <a:cs typeface="Arial"/>
                        </a:rPr>
                        <a:t>&gt;&gt;</a:t>
                      </a:r>
                      <a:endParaRPr sz="1200" baseline="6944" dirty="0">
                        <a:latin typeface="Arial"/>
                        <a:cs typeface="Arial"/>
                      </a:endParaRPr>
                    </a:p>
                  </a:txBody>
                  <a:tcPr marL="0" marR="0" marT="11430" marB="0">
                    <a:lnL w="3175">
                      <a:solidFill>
                        <a:srgbClr val="000000"/>
                      </a:solidFill>
                      <a:prstDash val="solid"/>
                    </a:lnL>
                    <a:lnR w="3175">
                      <a:solidFill>
                        <a:srgbClr val="000000"/>
                      </a:solidFill>
                      <a:prstDash val="solid"/>
                    </a:lnR>
                    <a:lnT w="3175">
                      <a:solidFill>
                        <a:srgbClr val="000000"/>
                      </a:solidFill>
                      <a:prstDash val="solid"/>
                    </a:lnT>
                    <a:solidFill>
                      <a:srgbClr val="A7FFFF"/>
                    </a:solidFill>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2"/>
                  </a:ext>
                </a:extLst>
              </a:tr>
              <a:tr h="9107805">
                <a:tc gridSpan="3">
                  <a:txBody>
                    <a:bodyPr/>
                    <a:lstStyle/>
                    <a:p>
                      <a:pPr>
                        <a:lnSpc>
                          <a:spcPct val="100000"/>
                        </a:lnSpc>
                        <a:spcBef>
                          <a:spcPts val="385"/>
                        </a:spcBef>
                      </a:pPr>
                      <a:endParaRPr sz="800" dirty="0">
                        <a:latin typeface="Times New Roman"/>
                        <a:cs typeface="Times New Roman"/>
                      </a:endParaRPr>
                    </a:p>
                    <a:p>
                      <a:pPr marL="233679" indent="-60960">
                        <a:lnSpc>
                          <a:spcPct val="100000"/>
                        </a:lnSpc>
                        <a:spcBef>
                          <a:spcPts val="5"/>
                        </a:spcBef>
                        <a:buChar char="-"/>
                        <a:tabLst>
                          <a:tab pos="233679" algn="l"/>
                        </a:tabLst>
                      </a:pPr>
                      <a:r>
                        <a:rPr lang="sv-FI" sz="800" spc="-10" dirty="0">
                          <a:latin typeface="Arial"/>
                          <a:cs typeface="Arial"/>
                        </a:rPr>
                        <a:t>ECHA:n verkkosivusto</a:t>
                      </a:r>
                    </a:p>
                    <a:p>
                      <a:pPr marL="233679" indent="-60960">
                        <a:lnSpc>
                          <a:spcPct val="100000"/>
                        </a:lnSpc>
                        <a:spcBef>
                          <a:spcPts val="5"/>
                        </a:spcBef>
                        <a:buChar char="-"/>
                        <a:tabLst>
                          <a:tab pos="233679" algn="l"/>
                        </a:tabLst>
                      </a:pPr>
                      <a:r>
                        <a:rPr lang="sv-FI" sz="800" spc="-10" dirty="0">
                          <a:latin typeface="Arial"/>
                          <a:cs typeface="Arial"/>
                        </a:rPr>
                        <a:t>SDS-mallien tietokanta kemikaaleille - Terveysministeriö ja ISS (Istituto Superiore di Sanità) - Italia </a:t>
                      </a:r>
                    </a:p>
                    <a:p>
                      <a:pPr marL="233679" indent="-60960">
                        <a:lnSpc>
                          <a:spcPct val="100000"/>
                        </a:lnSpc>
                        <a:spcBef>
                          <a:spcPts val="5"/>
                        </a:spcBef>
                        <a:buChar char="-"/>
                        <a:tabLst>
                          <a:tab pos="233679" algn="l"/>
                        </a:tabLst>
                      </a:pPr>
                      <a:endParaRPr lang="sv-FI" sz="800" spc="-10" dirty="0">
                        <a:latin typeface="Arial"/>
                        <a:cs typeface="Arial"/>
                      </a:endParaRPr>
                    </a:p>
                    <a:p>
                      <a:pPr marL="233679" indent="-60960">
                        <a:lnSpc>
                          <a:spcPct val="100000"/>
                        </a:lnSpc>
                        <a:spcBef>
                          <a:spcPts val="5"/>
                        </a:spcBef>
                        <a:buChar char="-"/>
                        <a:tabLst>
                          <a:tab pos="233679" algn="l"/>
                        </a:tabLst>
                      </a:pPr>
                      <a:endParaRPr lang="sv-FI" sz="800" spc="-10" dirty="0">
                        <a:latin typeface="Arial"/>
                        <a:cs typeface="Arial"/>
                      </a:endParaRPr>
                    </a:p>
                    <a:p>
                      <a:pPr marL="172719" indent="0">
                        <a:lnSpc>
                          <a:spcPct val="100000"/>
                        </a:lnSpc>
                        <a:spcBef>
                          <a:spcPts val="5"/>
                        </a:spcBef>
                        <a:buNone/>
                        <a:tabLst>
                          <a:tab pos="233679" algn="l"/>
                        </a:tabLst>
                      </a:pPr>
                      <a:r>
                        <a:rPr lang="sv-FI" sz="800" spc="-10" dirty="0">
                          <a:latin typeface="Arial"/>
                          <a:cs typeface="Arial"/>
                        </a:rPr>
                        <a:t>Käyttäjille huomautus: </a:t>
                      </a:r>
                    </a:p>
                    <a:p>
                      <a:pPr marL="172719" indent="0">
                        <a:lnSpc>
                          <a:spcPct val="100000"/>
                        </a:lnSpc>
                        <a:spcBef>
                          <a:spcPts val="5"/>
                        </a:spcBef>
                        <a:buNone/>
                        <a:tabLst>
                          <a:tab pos="233679" algn="l"/>
                        </a:tabLst>
                      </a:pPr>
                      <a:r>
                        <a:rPr lang="sv-FI" sz="800" spc="-10" dirty="0">
                          <a:latin typeface="Arial"/>
                          <a:cs typeface="Arial"/>
                        </a:rPr>
                        <a:t>Tässä asiakirjassa esitetyt tiedot perustuvat meidän tietoomme viimeisimmän version päivämääränä. Käyttäjien on varmistettava tuotetietojen soveltuvuus ja kattavuus kunkin tuotteen erityiskäyttöön nähden. </a:t>
                      </a:r>
                    </a:p>
                    <a:p>
                      <a:pPr marL="172719" indent="0">
                        <a:lnSpc>
                          <a:spcPct val="100000"/>
                        </a:lnSpc>
                        <a:spcBef>
                          <a:spcPts val="5"/>
                        </a:spcBef>
                        <a:buNone/>
                        <a:tabLst>
                          <a:tab pos="233679" algn="l"/>
                        </a:tabLst>
                      </a:pPr>
                      <a:r>
                        <a:rPr lang="sv-FI" sz="800" spc="-10" dirty="0">
                          <a:latin typeface="Arial"/>
                          <a:cs typeface="Arial"/>
                        </a:rPr>
                        <a:t>Tätä asiakirjaa ei tule pitää minään tietyn tuoteominaisuuden takuuna. </a:t>
                      </a:r>
                    </a:p>
                    <a:p>
                      <a:pPr marL="172719" indent="0">
                        <a:lnSpc>
                          <a:spcPct val="100000"/>
                        </a:lnSpc>
                        <a:spcBef>
                          <a:spcPts val="5"/>
                        </a:spcBef>
                        <a:buNone/>
                        <a:tabLst>
                          <a:tab pos="233679" algn="l"/>
                        </a:tabLst>
                      </a:pPr>
                      <a:r>
                        <a:rPr lang="sv-FI" sz="800" spc="-10" dirty="0">
                          <a:latin typeface="Arial"/>
                          <a:cs typeface="Arial"/>
                        </a:rPr>
                        <a:t>Tämän tuotteen käyttö ei ole suorassa valvonnassamme; siksi käyttäjien on omalla vastuullaan noudatettava voimassa olevia terveys- ja turvallisuuslakeja ja -määräyksiä. Valmistaja vapautetaan kaikista väärinkäytösten aiheuttamista vastuista. </a:t>
                      </a:r>
                    </a:p>
                    <a:p>
                      <a:pPr marL="172719" indent="0">
                        <a:lnSpc>
                          <a:spcPct val="100000"/>
                        </a:lnSpc>
                        <a:spcBef>
                          <a:spcPts val="5"/>
                        </a:spcBef>
                        <a:buNone/>
                        <a:tabLst>
                          <a:tab pos="233679" algn="l"/>
                        </a:tabLst>
                      </a:pPr>
                      <a:r>
                        <a:rPr lang="sv-FI" sz="800" spc="-10" dirty="0">
                          <a:latin typeface="Arial"/>
                          <a:cs typeface="Arial"/>
                        </a:rPr>
                        <a:t>Tarjoa nimetylle henkilöstölle asianmukaista koulutusta kemikaalituotteiden käytöstä. </a:t>
                      </a:r>
                    </a:p>
                    <a:p>
                      <a:pPr marL="172719" indent="0">
                        <a:lnSpc>
                          <a:spcPct val="100000"/>
                        </a:lnSpc>
                        <a:spcBef>
                          <a:spcPts val="5"/>
                        </a:spcBef>
                        <a:buNone/>
                        <a:tabLst>
                          <a:tab pos="233679" algn="l"/>
                        </a:tabLst>
                      </a:pPr>
                      <a:endParaRPr lang="sv-FI" sz="800" spc="-10" dirty="0">
                        <a:latin typeface="Arial"/>
                        <a:cs typeface="Arial"/>
                      </a:endParaRPr>
                    </a:p>
                    <a:p>
                      <a:pPr marL="172719" indent="0">
                        <a:lnSpc>
                          <a:spcPct val="100000"/>
                        </a:lnSpc>
                        <a:spcBef>
                          <a:spcPts val="5"/>
                        </a:spcBef>
                        <a:buNone/>
                        <a:tabLst>
                          <a:tab pos="233679" algn="l"/>
                        </a:tabLst>
                      </a:pPr>
                      <a:r>
                        <a:rPr lang="sv-FI" sz="800" spc="-10" dirty="0">
                          <a:latin typeface="Arial"/>
                          <a:cs typeface="Arial"/>
                        </a:rPr>
                        <a:t>LUOKITTELUN LASKENTAMENETELMÄT </a:t>
                      </a:r>
                    </a:p>
                    <a:p>
                      <a:pPr marL="172719" indent="0">
                        <a:lnSpc>
                          <a:spcPct val="100000"/>
                        </a:lnSpc>
                        <a:spcBef>
                          <a:spcPts val="5"/>
                        </a:spcBef>
                        <a:buNone/>
                        <a:tabLst>
                          <a:tab pos="233679" algn="l"/>
                        </a:tabLst>
                      </a:pPr>
                      <a:r>
                        <a:rPr lang="sv-FI" sz="800" spc="-10" dirty="0">
                          <a:latin typeface="Arial"/>
                          <a:cs typeface="Arial"/>
                        </a:rPr>
                        <a:t>Kemialliset ja fysikaaliset vaarat: Tuoteluokitus johdetaan CLP-asetuksen, liitteen I, osa 2, määrittämistä kriteereistä. Kemiallis-fysikaalisten ominaisuuksien arviointiin liittyvät tiedot on raportoitu kohdassa 9. </a:t>
                      </a:r>
                    </a:p>
                    <a:p>
                      <a:pPr marL="172719" indent="0">
                        <a:lnSpc>
                          <a:spcPct val="100000"/>
                        </a:lnSpc>
                        <a:spcBef>
                          <a:spcPts val="5"/>
                        </a:spcBef>
                        <a:buNone/>
                        <a:tabLst>
                          <a:tab pos="233679" algn="l"/>
                        </a:tabLst>
                      </a:pPr>
                      <a:endParaRPr lang="sv-FI" sz="800" spc="-10" dirty="0">
                        <a:latin typeface="Arial"/>
                        <a:cs typeface="Arial"/>
                      </a:endParaRPr>
                    </a:p>
                    <a:p>
                      <a:pPr marL="172719" indent="0">
                        <a:lnSpc>
                          <a:spcPct val="100000"/>
                        </a:lnSpc>
                        <a:spcBef>
                          <a:spcPts val="5"/>
                        </a:spcBef>
                        <a:buNone/>
                        <a:tabLst>
                          <a:tab pos="233679" algn="l"/>
                        </a:tabLst>
                      </a:pPr>
                      <a:r>
                        <a:rPr lang="sv-FI" sz="800" spc="-10" dirty="0">
                          <a:latin typeface="Arial"/>
                          <a:cs typeface="Arial"/>
                        </a:rPr>
                        <a:t>Terveyshaitat: Tuoteluokitus perustuu laskentamenetelmiin CLP-asetuksen liitteen I, osa 3 mukaisesti, ellei kohdassa 11 toisin määrätä. Ympäristövaarat: Tuoteluokitus perustuu laskentamenetelmiin CLP-asetuksen liitteen I, osa 4 mukaisesti, ellei kohdassa 12 toisin määrätä. </a:t>
                      </a:r>
                    </a:p>
                    <a:p>
                      <a:pPr marL="172719" indent="0">
                        <a:lnSpc>
                          <a:spcPct val="100000"/>
                        </a:lnSpc>
                        <a:spcBef>
                          <a:spcPts val="5"/>
                        </a:spcBef>
                        <a:buNone/>
                        <a:tabLst>
                          <a:tab pos="233679" algn="l"/>
                        </a:tabLst>
                      </a:pPr>
                      <a:endParaRPr lang="sv-FI" sz="800" spc="-10" dirty="0">
                        <a:latin typeface="Arial"/>
                        <a:cs typeface="Arial"/>
                      </a:endParaRPr>
                    </a:p>
                    <a:p>
                      <a:pPr marL="172719" indent="0">
                        <a:lnSpc>
                          <a:spcPct val="100000"/>
                        </a:lnSpc>
                        <a:spcBef>
                          <a:spcPts val="5"/>
                        </a:spcBef>
                        <a:buNone/>
                        <a:tabLst>
                          <a:tab pos="233679" algn="l"/>
                        </a:tabLst>
                      </a:pPr>
                      <a:r>
                        <a:rPr lang="sv-FI" sz="800" spc="-10" dirty="0">
                          <a:latin typeface="Arial"/>
                          <a:cs typeface="Arial"/>
                        </a:rPr>
                        <a:t>Muutokset edelliseen tarkistukseen: </a:t>
                      </a:r>
                    </a:p>
                    <a:p>
                      <a:pPr marL="172719" indent="0">
                        <a:lnSpc>
                          <a:spcPct val="100000"/>
                        </a:lnSpc>
                        <a:spcBef>
                          <a:spcPts val="5"/>
                        </a:spcBef>
                        <a:buNone/>
                        <a:tabLst>
                          <a:tab pos="233679" algn="l"/>
                        </a:tabLst>
                      </a:pPr>
                      <a:r>
                        <a:rPr lang="sv-FI" sz="800" spc="-10" dirty="0">
                          <a:latin typeface="Arial"/>
                          <a:cs typeface="Arial"/>
                        </a:rPr>
                        <a:t>Seuraavat osiot on muutettu: </a:t>
                      </a:r>
                    </a:p>
                    <a:p>
                      <a:pPr marL="172719" indent="0">
                        <a:lnSpc>
                          <a:spcPct val="100000"/>
                        </a:lnSpc>
                        <a:spcBef>
                          <a:spcPts val="5"/>
                        </a:spcBef>
                        <a:buNone/>
                        <a:tabLst>
                          <a:tab pos="233679" algn="l"/>
                        </a:tabLst>
                      </a:pPr>
                      <a:r>
                        <a:rPr lang="sv-FI" sz="800" spc="-10" dirty="0">
                          <a:latin typeface="Arial"/>
                          <a:cs typeface="Arial"/>
                        </a:rPr>
                        <a:t>02 / 03 / 09 / 11 / 12 / 15 / 16.</a:t>
                      </a:r>
                      <a:br>
                        <a:rPr lang="sv-FI" sz="800" spc="-10" dirty="0">
                          <a:latin typeface="Arial"/>
                          <a:cs typeface="Arial"/>
                        </a:rPr>
                      </a:br>
                      <a:endParaRPr lang="sv-FI" sz="800" spc="-10" dirty="0">
                        <a:latin typeface="Arial"/>
                        <a:cs typeface="Arial"/>
                      </a:endParaRPr>
                    </a:p>
                    <a:p>
                      <a:pPr>
                        <a:lnSpc>
                          <a:spcPct val="100000"/>
                        </a:lnSpc>
                      </a:pPr>
                      <a:endParaRPr sz="800" dirty="0">
                        <a:latin typeface="Times New Roman"/>
                        <a:cs typeface="Times New Roman"/>
                      </a:endParaRPr>
                    </a:p>
                    <a:p>
                      <a:pPr>
                        <a:lnSpc>
                          <a:spcPct val="100000"/>
                        </a:lnSpc>
                      </a:pPr>
                      <a:endParaRPr sz="800" dirty="0">
                        <a:latin typeface="Times New Roman"/>
                        <a:cs typeface="Times New Roman"/>
                      </a:endParaRPr>
                    </a:p>
                    <a:p>
                      <a:pPr>
                        <a:lnSpc>
                          <a:spcPct val="100000"/>
                        </a:lnSpc>
                      </a:pPr>
                      <a:endParaRPr sz="800" dirty="0">
                        <a:latin typeface="Times New Roman"/>
                        <a:cs typeface="Times New Roman"/>
                      </a:endParaRPr>
                    </a:p>
                    <a:p>
                      <a:pPr>
                        <a:lnSpc>
                          <a:spcPct val="100000"/>
                        </a:lnSpc>
                      </a:pPr>
                      <a:endParaRPr sz="800" dirty="0">
                        <a:latin typeface="Times New Roman"/>
                        <a:cs typeface="Times New Roman"/>
                      </a:endParaRPr>
                    </a:p>
                    <a:p>
                      <a:pPr>
                        <a:lnSpc>
                          <a:spcPct val="100000"/>
                        </a:lnSpc>
                      </a:pPr>
                      <a:endParaRPr sz="800" dirty="0">
                        <a:latin typeface="Times New Roman"/>
                        <a:cs typeface="Times New Roman"/>
                      </a:endParaRPr>
                    </a:p>
                    <a:p>
                      <a:pPr>
                        <a:lnSpc>
                          <a:spcPct val="100000"/>
                        </a:lnSpc>
                      </a:pPr>
                      <a:endParaRPr sz="800" dirty="0">
                        <a:latin typeface="Times New Roman"/>
                        <a:cs typeface="Times New Roman"/>
                      </a:endParaRPr>
                    </a:p>
                    <a:p>
                      <a:pPr>
                        <a:lnSpc>
                          <a:spcPct val="100000"/>
                        </a:lnSpc>
                      </a:pPr>
                      <a:endParaRPr sz="800" dirty="0">
                        <a:latin typeface="Times New Roman"/>
                        <a:cs typeface="Times New Roman"/>
                      </a:endParaRPr>
                    </a:p>
                    <a:p>
                      <a:pPr>
                        <a:lnSpc>
                          <a:spcPct val="100000"/>
                        </a:lnSpc>
                      </a:pPr>
                      <a:endParaRPr sz="800" dirty="0">
                        <a:latin typeface="Times New Roman"/>
                        <a:cs typeface="Times New Roman"/>
                      </a:endParaRPr>
                    </a:p>
                    <a:p>
                      <a:pPr>
                        <a:lnSpc>
                          <a:spcPct val="100000"/>
                        </a:lnSpc>
                      </a:pPr>
                      <a:endParaRPr sz="800" dirty="0">
                        <a:latin typeface="Times New Roman"/>
                        <a:cs typeface="Times New Roman"/>
                      </a:endParaRPr>
                    </a:p>
                    <a:p>
                      <a:pPr>
                        <a:lnSpc>
                          <a:spcPct val="100000"/>
                        </a:lnSpc>
                      </a:pPr>
                      <a:endParaRPr sz="800" dirty="0">
                        <a:latin typeface="Times New Roman"/>
                        <a:cs typeface="Times New Roman"/>
                      </a:endParaRPr>
                    </a:p>
                    <a:p>
                      <a:pPr>
                        <a:lnSpc>
                          <a:spcPct val="100000"/>
                        </a:lnSpc>
                      </a:pPr>
                      <a:endParaRPr sz="800" dirty="0">
                        <a:latin typeface="Times New Roman"/>
                        <a:cs typeface="Times New Roman"/>
                      </a:endParaRPr>
                    </a:p>
                    <a:p>
                      <a:pPr>
                        <a:lnSpc>
                          <a:spcPct val="100000"/>
                        </a:lnSpc>
                      </a:pPr>
                      <a:endParaRPr sz="800" dirty="0">
                        <a:latin typeface="Times New Roman"/>
                        <a:cs typeface="Times New Roman"/>
                      </a:endParaRPr>
                    </a:p>
                    <a:p>
                      <a:pPr>
                        <a:lnSpc>
                          <a:spcPct val="100000"/>
                        </a:lnSpc>
                      </a:pPr>
                      <a:endParaRPr sz="800" dirty="0">
                        <a:latin typeface="Times New Roman"/>
                        <a:cs typeface="Times New Roman"/>
                      </a:endParaRPr>
                    </a:p>
                    <a:p>
                      <a:pPr>
                        <a:lnSpc>
                          <a:spcPct val="100000"/>
                        </a:lnSpc>
                      </a:pPr>
                      <a:endParaRPr sz="800" dirty="0">
                        <a:latin typeface="Times New Roman"/>
                        <a:cs typeface="Times New Roman"/>
                      </a:endParaRPr>
                    </a:p>
                    <a:p>
                      <a:pPr>
                        <a:lnSpc>
                          <a:spcPct val="100000"/>
                        </a:lnSpc>
                      </a:pPr>
                      <a:endParaRPr sz="800" dirty="0">
                        <a:latin typeface="Times New Roman"/>
                        <a:cs typeface="Times New Roman"/>
                      </a:endParaRPr>
                    </a:p>
                    <a:p>
                      <a:pPr>
                        <a:lnSpc>
                          <a:spcPct val="100000"/>
                        </a:lnSpc>
                      </a:pPr>
                      <a:endParaRPr sz="800" dirty="0">
                        <a:latin typeface="Times New Roman"/>
                        <a:cs typeface="Times New Roman"/>
                      </a:endParaRPr>
                    </a:p>
                    <a:p>
                      <a:pPr>
                        <a:lnSpc>
                          <a:spcPct val="100000"/>
                        </a:lnSpc>
                      </a:pPr>
                      <a:endParaRPr sz="800" dirty="0">
                        <a:latin typeface="Times New Roman"/>
                        <a:cs typeface="Times New Roman"/>
                      </a:endParaRPr>
                    </a:p>
                    <a:p>
                      <a:pPr>
                        <a:lnSpc>
                          <a:spcPct val="100000"/>
                        </a:lnSpc>
                      </a:pPr>
                      <a:endParaRPr sz="800" dirty="0">
                        <a:latin typeface="Times New Roman"/>
                        <a:cs typeface="Times New Roman"/>
                      </a:endParaRPr>
                    </a:p>
                    <a:p>
                      <a:pPr>
                        <a:lnSpc>
                          <a:spcPct val="100000"/>
                        </a:lnSpc>
                      </a:pPr>
                      <a:endParaRPr sz="800" dirty="0">
                        <a:latin typeface="Times New Roman"/>
                        <a:cs typeface="Times New Roman"/>
                      </a:endParaRPr>
                    </a:p>
                    <a:p>
                      <a:pPr>
                        <a:lnSpc>
                          <a:spcPct val="100000"/>
                        </a:lnSpc>
                      </a:pPr>
                      <a:endParaRPr sz="800" dirty="0">
                        <a:latin typeface="Times New Roman"/>
                        <a:cs typeface="Times New Roman"/>
                      </a:endParaRPr>
                    </a:p>
                    <a:p>
                      <a:pPr>
                        <a:lnSpc>
                          <a:spcPct val="100000"/>
                        </a:lnSpc>
                      </a:pPr>
                      <a:endParaRPr sz="800" dirty="0">
                        <a:latin typeface="Times New Roman"/>
                        <a:cs typeface="Times New Roman"/>
                      </a:endParaRPr>
                    </a:p>
                    <a:p>
                      <a:pPr>
                        <a:lnSpc>
                          <a:spcPct val="100000"/>
                        </a:lnSpc>
                      </a:pPr>
                      <a:endParaRPr sz="800" dirty="0">
                        <a:latin typeface="Times New Roman"/>
                        <a:cs typeface="Times New Roman"/>
                      </a:endParaRPr>
                    </a:p>
                    <a:p>
                      <a:pPr>
                        <a:lnSpc>
                          <a:spcPct val="100000"/>
                        </a:lnSpc>
                      </a:pPr>
                      <a:endParaRPr sz="800" dirty="0">
                        <a:latin typeface="Times New Roman"/>
                        <a:cs typeface="Times New Roman"/>
                      </a:endParaRPr>
                    </a:p>
                    <a:p>
                      <a:pPr>
                        <a:lnSpc>
                          <a:spcPct val="100000"/>
                        </a:lnSpc>
                      </a:pPr>
                      <a:endParaRPr sz="800" dirty="0">
                        <a:latin typeface="Times New Roman"/>
                        <a:cs typeface="Times New Roman"/>
                      </a:endParaRPr>
                    </a:p>
                    <a:p>
                      <a:pPr>
                        <a:lnSpc>
                          <a:spcPct val="100000"/>
                        </a:lnSpc>
                      </a:pPr>
                      <a:endParaRPr sz="800" dirty="0">
                        <a:latin typeface="Times New Roman"/>
                        <a:cs typeface="Times New Roman"/>
                      </a:endParaRPr>
                    </a:p>
                    <a:p>
                      <a:pPr>
                        <a:lnSpc>
                          <a:spcPct val="100000"/>
                        </a:lnSpc>
                      </a:pPr>
                      <a:endParaRPr sz="800" dirty="0">
                        <a:latin typeface="Times New Roman"/>
                        <a:cs typeface="Times New Roman"/>
                      </a:endParaRPr>
                    </a:p>
                    <a:p>
                      <a:pPr>
                        <a:lnSpc>
                          <a:spcPct val="100000"/>
                        </a:lnSpc>
                      </a:pPr>
                      <a:endParaRPr sz="800" dirty="0">
                        <a:latin typeface="Times New Roman"/>
                        <a:cs typeface="Times New Roman"/>
                      </a:endParaRPr>
                    </a:p>
                    <a:p>
                      <a:pPr>
                        <a:lnSpc>
                          <a:spcPct val="100000"/>
                        </a:lnSpc>
                      </a:pPr>
                      <a:endParaRPr sz="800" dirty="0">
                        <a:latin typeface="Times New Roman"/>
                        <a:cs typeface="Times New Roman"/>
                      </a:endParaRPr>
                    </a:p>
                    <a:p>
                      <a:pPr>
                        <a:lnSpc>
                          <a:spcPct val="100000"/>
                        </a:lnSpc>
                      </a:pPr>
                      <a:endParaRPr sz="800" dirty="0">
                        <a:latin typeface="Times New Roman"/>
                        <a:cs typeface="Times New Roman"/>
                      </a:endParaRPr>
                    </a:p>
                    <a:p>
                      <a:pPr>
                        <a:lnSpc>
                          <a:spcPct val="100000"/>
                        </a:lnSpc>
                      </a:pPr>
                      <a:endParaRPr sz="800" dirty="0">
                        <a:latin typeface="Times New Roman"/>
                        <a:cs typeface="Times New Roman"/>
                      </a:endParaRPr>
                    </a:p>
                    <a:p>
                      <a:pPr>
                        <a:lnSpc>
                          <a:spcPct val="100000"/>
                        </a:lnSpc>
                      </a:pPr>
                      <a:endParaRPr sz="800" dirty="0">
                        <a:latin typeface="Times New Roman"/>
                        <a:cs typeface="Times New Roman"/>
                      </a:endParaRPr>
                    </a:p>
                    <a:p>
                      <a:pPr>
                        <a:lnSpc>
                          <a:spcPct val="100000"/>
                        </a:lnSpc>
                      </a:pPr>
                      <a:endParaRPr sz="800" dirty="0">
                        <a:latin typeface="Times New Roman"/>
                        <a:cs typeface="Times New Roman"/>
                      </a:endParaRPr>
                    </a:p>
                    <a:p>
                      <a:pPr>
                        <a:lnSpc>
                          <a:spcPct val="100000"/>
                        </a:lnSpc>
                      </a:pPr>
                      <a:endParaRPr sz="800" dirty="0">
                        <a:latin typeface="Times New Roman"/>
                        <a:cs typeface="Times New Roman"/>
                      </a:endParaRPr>
                    </a:p>
                    <a:p>
                      <a:pPr>
                        <a:lnSpc>
                          <a:spcPct val="100000"/>
                        </a:lnSpc>
                      </a:pPr>
                      <a:endParaRPr sz="800" dirty="0">
                        <a:latin typeface="Times New Roman"/>
                        <a:cs typeface="Times New Roman"/>
                      </a:endParaRPr>
                    </a:p>
                    <a:p>
                      <a:pPr>
                        <a:lnSpc>
                          <a:spcPct val="100000"/>
                        </a:lnSpc>
                      </a:pPr>
                      <a:endParaRPr sz="800" dirty="0">
                        <a:latin typeface="Times New Roman"/>
                        <a:cs typeface="Times New Roman"/>
                      </a:endParaRPr>
                    </a:p>
                    <a:p>
                      <a:pPr>
                        <a:lnSpc>
                          <a:spcPct val="100000"/>
                        </a:lnSpc>
                      </a:pPr>
                      <a:endParaRPr sz="800" dirty="0">
                        <a:latin typeface="Times New Roman"/>
                        <a:cs typeface="Times New Roman"/>
                      </a:endParaRPr>
                    </a:p>
                    <a:p>
                      <a:pPr>
                        <a:lnSpc>
                          <a:spcPct val="100000"/>
                        </a:lnSpc>
                      </a:pPr>
                      <a:endParaRPr sz="800" dirty="0">
                        <a:latin typeface="Times New Roman"/>
                        <a:cs typeface="Times New Roman"/>
                      </a:endParaRPr>
                    </a:p>
                    <a:p>
                      <a:pPr>
                        <a:lnSpc>
                          <a:spcPct val="100000"/>
                        </a:lnSpc>
                      </a:pPr>
                      <a:endParaRPr sz="800" dirty="0">
                        <a:latin typeface="Times New Roman"/>
                        <a:cs typeface="Times New Roman"/>
                      </a:endParaRPr>
                    </a:p>
                    <a:p>
                      <a:pPr>
                        <a:lnSpc>
                          <a:spcPct val="100000"/>
                        </a:lnSpc>
                      </a:pPr>
                      <a:endParaRPr sz="800" dirty="0">
                        <a:latin typeface="Times New Roman"/>
                        <a:cs typeface="Times New Roman"/>
                      </a:endParaRPr>
                    </a:p>
                    <a:p>
                      <a:pPr>
                        <a:lnSpc>
                          <a:spcPct val="100000"/>
                        </a:lnSpc>
                      </a:pPr>
                      <a:endParaRPr sz="800" dirty="0">
                        <a:latin typeface="Times New Roman"/>
                        <a:cs typeface="Times New Roman"/>
                      </a:endParaRPr>
                    </a:p>
                    <a:p>
                      <a:pPr>
                        <a:lnSpc>
                          <a:spcPct val="100000"/>
                        </a:lnSpc>
                      </a:pPr>
                      <a:endParaRPr sz="800" dirty="0">
                        <a:latin typeface="Times New Roman"/>
                        <a:cs typeface="Times New Roman"/>
                      </a:endParaRPr>
                    </a:p>
                    <a:p>
                      <a:pPr>
                        <a:lnSpc>
                          <a:spcPct val="100000"/>
                        </a:lnSpc>
                      </a:pPr>
                      <a:endParaRPr sz="800" dirty="0">
                        <a:latin typeface="Times New Roman"/>
                        <a:cs typeface="Times New Roman"/>
                      </a:endParaRPr>
                    </a:p>
                    <a:p>
                      <a:pPr>
                        <a:lnSpc>
                          <a:spcPct val="100000"/>
                        </a:lnSpc>
                      </a:pPr>
                      <a:endParaRPr sz="800" dirty="0">
                        <a:latin typeface="Times New Roman"/>
                        <a:cs typeface="Times New Roman"/>
                      </a:endParaRPr>
                    </a:p>
                    <a:p>
                      <a:pPr>
                        <a:lnSpc>
                          <a:spcPct val="100000"/>
                        </a:lnSpc>
                      </a:pPr>
                      <a:endParaRPr sz="800" dirty="0">
                        <a:latin typeface="Times New Roman"/>
                        <a:cs typeface="Times New Roman"/>
                      </a:endParaRPr>
                    </a:p>
                    <a:p>
                      <a:pPr>
                        <a:lnSpc>
                          <a:spcPct val="100000"/>
                        </a:lnSpc>
                      </a:pPr>
                      <a:endParaRPr sz="800" dirty="0">
                        <a:latin typeface="Times New Roman"/>
                        <a:cs typeface="Times New Roman"/>
                      </a:endParaRPr>
                    </a:p>
                    <a:p>
                      <a:pPr>
                        <a:lnSpc>
                          <a:spcPct val="100000"/>
                        </a:lnSpc>
                      </a:pPr>
                      <a:endParaRPr sz="800" dirty="0">
                        <a:latin typeface="Times New Roman"/>
                        <a:cs typeface="Times New Roman"/>
                      </a:endParaRPr>
                    </a:p>
                    <a:p>
                      <a:pPr>
                        <a:lnSpc>
                          <a:spcPct val="100000"/>
                        </a:lnSpc>
                      </a:pPr>
                      <a:endParaRPr sz="800" dirty="0">
                        <a:latin typeface="Times New Roman"/>
                        <a:cs typeface="Times New Roman"/>
                      </a:endParaRPr>
                    </a:p>
                    <a:p>
                      <a:pPr>
                        <a:lnSpc>
                          <a:spcPct val="100000"/>
                        </a:lnSpc>
                      </a:pPr>
                      <a:endParaRPr sz="800" dirty="0">
                        <a:latin typeface="Times New Roman"/>
                        <a:cs typeface="Times New Roman"/>
                      </a:endParaRPr>
                    </a:p>
                    <a:p>
                      <a:pPr>
                        <a:lnSpc>
                          <a:spcPct val="100000"/>
                        </a:lnSpc>
                      </a:pPr>
                      <a:endParaRPr sz="800" dirty="0">
                        <a:latin typeface="Times New Roman"/>
                        <a:cs typeface="Times New Roman"/>
                      </a:endParaRPr>
                    </a:p>
                    <a:p>
                      <a:pPr>
                        <a:lnSpc>
                          <a:spcPct val="100000"/>
                        </a:lnSpc>
                        <a:spcBef>
                          <a:spcPts val="130"/>
                        </a:spcBef>
                      </a:pPr>
                      <a:endParaRPr sz="800" dirty="0">
                        <a:latin typeface="Times New Roman"/>
                        <a:cs typeface="Times New Roman"/>
                      </a:endParaRPr>
                    </a:p>
                    <a:p>
                      <a:pPr marR="64769" algn="r">
                        <a:lnSpc>
                          <a:spcPts val="580"/>
                        </a:lnSpc>
                      </a:pPr>
                      <a:r>
                        <a:rPr sz="500" spc="-10" dirty="0">
                          <a:latin typeface="Arial"/>
                          <a:cs typeface="Arial"/>
                        </a:rPr>
                        <a:t>EPY</a:t>
                      </a:r>
                      <a:r>
                        <a:rPr sz="500" spc="-15" dirty="0">
                          <a:latin typeface="Arial"/>
                          <a:cs typeface="Arial"/>
                        </a:rPr>
                        <a:t> </a:t>
                      </a:r>
                      <a:r>
                        <a:rPr sz="500" dirty="0">
                          <a:latin typeface="Arial"/>
                          <a:cs typeface="Arial"/>
                        </a:rPr>
                        <a:t>11.1.2</a:t>
                      </a:r>
                      <a:r>
                        <a:rPr sz="500" spc="-10" dirty="0">
                          <a:latin typeface="Arial"/>
                          <a:cs typeface="Arial"/>
                        </a:rPr>
                        <a:t> </a:t>
                      </a:r>
                      <a:r>
                        <a:rPr sz="500" dirty="0">
                          <a:latin typeface="Arial"/>
                          <a:cs typeface="Arial"/>
                        </a:rPr>
                        <a:t>-</a:t>
                      </a:r>
                      <a:r>
                        <a:rPr sz="500" spc="-15" dirty="0">
                          <a:latin typeface="Arial"/>
                          <a:cs typeface="Arial"/>
                        </a:rPr>
                        <a:t> </a:t>
                      </a:r>
                      <a:r>
                        <a:rPr sz="500" dirty="0">
                          <a:latin typeface="Arial"/>
                          <a:cs typeface="Arial"/>
                        </a:rPr>
                        <a:t>SDS</a:t>
                      </a:r>
                      <a:r>
                        <a:rPr sz="500" spc="-10" dirty="0">
                          <a:latin typeface="Arial"/>
                          <a:cs typeface="Arial"/>
                        </a:rPr>
                        <a:t> 1004.14</a:t>
                      </a:r>
                      <a:endParaRPr sz="500" dirty="0">
                        <a:latin typeface="Arial"/>
                        <a:cs typeface="Arial"/>
                      </a:endParaRPr>
                    </a:p>
                  </a:txBody>
                  <a:tcPr marL="0" marR="0" marT="48895" marB="0">
                    <a:lnL w="3175">
                      <a:solidFill>
                        <a:srgbClr val="000000"/>
                      </a:solidFill>
                      <a:prstDash val="solid"/>
                    </a:lnL>
                    <a:lnR w="3175">
                      <a:solidFill>
                        <a:srgbClr val="000000"/>
                      </a:solidFill>
                      <a:prstDash val="solid"/>
                    </a:lnR>
                    <a:lnB w="3175">
                      <a:solidFill>
                        <a:srgbClr val="000000"/>
                      </a:solidFill>
                      <a:prstDash val="solid"/>
                    </a:lnB>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3"/>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extLst>
              <p:ext uri="{D42A27DB-BD31-4B8C-83A1-F6EECF244321}">
                <p14:modId xmlns:p14="http://schemas.microsoft.com/office/powerpoint/2010/main" val="3497527488"/>
              </p:ext>
            </p:extLst>
          </p:nvPr>
        </p:nvGraphicFramePr>
        <p:xfrm>
          <a:off x="307847" y="317499"/>
          <a:ext cx="6860540" cy="9878694"/>
        </p:xfrm>
        <a:graphic>
          <a:graphicData uri="http://schemas.openxmlformats.org/drawingml/2006/table">
            <a:tbl>
              <a:tblPr firstRow="1" bandRow="1">
                <a:tableStyleId>{2D5ABB26-0587-4C30-8999-92F81FD0307C}</a:tableStyleId>
              </a:tblPr>
              <a:tblGrid>
                <a:gridCol w="1407160">
                  <a:extLst>
                    <a:ext uri="{9D8B030D-6E8A-4147-A177-3AD203B41FA5}">
                      <a16:colId xmlns:a16="http://schemas.microsoft.com/office/drawing/2014/main" val="20000"/>
                    </a:ext>
                  </a:extLst>
                </a:gridCol>
                <a:gridCol w="3430270">
                  <a:extLst>
                    <a:ext uri="{9D8B030D-6E8A-4147-A177-3AD203B41FA5}">
                      <a16:colId xmlns:a16="http://schemas.microsoft.com/office/drawing/2014/main" val="20001"/>
                    </a:ext>
                  </a:extLst>
                </a:gridCol>
                <a:gridCol w="2023110">
                  <a:extLst>
                    <a:ext uri="{9D8B030D-6E8A-4147-A177-3AD203B41FA5}">
                      <a16:colId xmlns:a16="http://schemas.microsoft.com/office/drawing/2014/main" val="20002"/>
                    </a:ext>
                  </a:extLst>
                </a:gridCol>
              </a:tblGrid>
              <a:tr h="297815">
                <a:tc rowSpan="2">
                  <a:txBody>
                    <a:bodyPr/>
                    <a:lstStyle/>
                    <a:p>
                      <a:pPr>
                        <a:lnSpc>
                          <a:spcPct val="100000"/>
                        </a:lnSpc>
                      </a:pPr>
                      <a:endParaRPr sz="800">
                        <a:latin typeface="Times New Roman"/>
                        <a:cs typeface="Times New Roman"/>
                      </a:endParaRPr>
                    </a:p>
                  </a:txBody>
                  <a:tcPr marL="0" marR="0" marT="0" marB="0">
                    <a:lnL w="3175">
                      <a:solidFill>
                        <a:srgbClr val="000000"/>
                      </a:solidFill>
                      <a:prstDash val="solid"/>
                    </a:lnL>
                    <a:lnT w="3175">
                      <a:solidFill>
                        <a:srgbClr val="000000"/>
                      </a:solidFill>
                      <a:prstDash val="solid"/>
                    </a:lnT>
                    <a:lnB w="3175">
                      <a:solidFill>
                        <a:srgbClr val="000000"/>
                      </a:solidFill>
                      <a:prstDash val="solid"/>
                    </a:lnB>
                  </a:tcPr>
                </a:tc>
                <a:tc>
                  <a:txBody>
                    <a:bodyPr/>
                    <a:lstStyle/>
                    <a:p>
                      <a:pPr marR="68580" algn="ctr">
                        <a:lnSpc>
                          <a:spcPts val="2014"/>
                        </a:lnSpc>
                      </a:pPr>
                      <a:r>
                        <a:rPr sz="1750" dirty="0">
                          <a:latin typeface="Arial"/>
                          <a:cs typeface="Arial"/>
                        </a:rPr>
                        <a:t>OIKOS</a:t>
                      </a:r>
                      <a:r>
                        <a:rPr sz="1750" spc="-35" dirty="0">
                          <a:latin typeface="Arial"/>
                          <a:cs typeface="Arial"/>
                        </a:rPr>
                        <a:t> </a:t>
                      </a:r>
                      <a:r>
                        <a:rPr sz="1750" dirty="0">
                          <a:latin typeface="Arial"/>
                          <a:cs typeface="Arial"/>
                        </a:rPr>
                        <a:t>S.P.A.</a:t>
                      </a:r>
                      <a:r>
                        <a:rPr sz="1750" spc="-20" dirty="0">
                          <a:latin typeface="Arial"/>
                          <a:cs typeface="Arial"/>
                        </a:rPr>
                        <a:t> </a:t>
                      </a:r>
                      <a:r>
                        <a:rPr sz="1750" dirty="0">
                          <a:latin typeface="Arial"/>
                          <a:cs typeface="Arial"/>
                        </a:rPr>
                        <a:t>A</a:t>
                      </a:r>
                      <a:r>
                        <a:rPr sz="1750" spc="-20" dirty="0">
                          <a:latin typeface="Arial"/>
                          <a:cs typeface="Arial"/>
                        </a:rPr>
                        <a:t> </a:t>
                      </a:r>
                      <a:r>
                        <a:rPr sz="1750" dirty="0">
                          <a:latin typeface="Arial"/>
                          <a:cs typeface="Arial"/>
                        </a:rPr>
                        <a:t>SOCIO</a:t>
                      </a:r>
                      <a:r>
                        <a:rPr sz="1750" spc="-20" dirty="0">
                          <a:latin typeface="Arial"/>
                          <a:cs typeface="Arial"/>
                        </a:rPr>
                        <a:t> </a:t>
                      </a:r>
                      <a:r>
                        <a:rPr sz="1750" spc="-10" dirty="0">
                          <a:latin typeface="Arial"/>
                          <a:cs typeface="Arial"/>
                        </a:rPr>
                        <a:t>UNICO</a:t>
                      </a:r>
                      <a:endParaRPr sz="1750">
                        <a:latin typeface="Arial"/>
                        <a:cs typeface="Arial"/>
                      </a:endParaRPr>
                    </a:p>
                  </a:txBody>
                  <a:tcPr marL="0" marR="0" marT="0" marB="0">
                    <a:lnR w="3175">
                      <a:solidFill>
                        <a:srgbClr val="000000"/>
                      </a:solidFill>
                      <a:prstDash val="solid"/>
                    </a:lnR>
                    <a:lnT w="3175">
                      <a:solidFill>
                        <a:srgbClr val="000000"/>
                      </a:solidFill>
                      <a:prstDash val="solid"/>
                    </a:lnT>
                    <a:lnB w="3175">
                      <a:solidFill>
                        <a:srgbClr val="000000"/>
                      </a:solidFill>
                      <a:prstDash val="solid"/>
                    </a:lnB>
                  </a:tcPr>
                </a:tc>
                <a:tc rowSpan="2">
                  <a:txBody>
                    <a:bodyPr/>
                    <a:lstStyle/>
                    <a:p>
                      <a:pPr marL="153670">
                        <a:lnSpc>
                          <a:spcPts val="760"/>
                        </a:lnSpc>
                        <a:spcBef>
                          <a:spcPts val="360"/>
                        </a:spcBef>
                        <a:tabLst>
                          <a:tab pos="1873250" algn="l"/>
                        </a:tabLst>
                      </a:pPr>
                      <a:r>
                        <a:rPr lang="sv-SE" sz="550" spc="-10" dirty="0" err="1">
                          <a:latin typeface="Arial"/>
                          <a:cs typeface="Arial"/>
                        </a:rPr>
                        <a:t>Tarkistus</a:t>
                      </a:r>
                      <a:r>
                        <a:rPr lang="sv-SE" sz="550" spc="40" dirty="0">
                          <a:latin typeface="Arial"/>
                          <a:cs typeface="Arial"/>
                        </a:rPr>
                        <a:t> </a:t>
                      </a:r>
                      <a:r>
                        <a:rPr lang="sv-SE" sz="550" spc="-10" dirty="0">
                          <a:latin typeface="Arial"/>
                          <a:cs typeface="Arial"/>
                        </a:rPr>
                        <a:t>nro.10</a:t>
                      </a:r>
                      <a:r>
                        <a:rPr lang="sv-SE" sz="550" dirty="0">
                          <a:latin typeface="Arial"/>
                          <a:cs typeface="Arial"/>
                        </a:rPr>
                        <a:t>	</a:t>
                      </a:r>
                      <a:r>
                        <a:rPr lang="sv-SE" sz="975" spc="-37" baseline="8547" dirty="0">
                          <a:latin typeface="Arial"/>
                          <a:cs typeface="Arial"/>
                        </a:rPr>
                        <a:t>FI</a:t>
                      </a:r>
                      <a:endParaRPr lang="sv-SE" sz="975" baseline="8547" dirty="0">
                        <a:latin typeface="Arial"/>
                        <a:cs typeface="Arial"/>
                      </a:endParaRPr>
                    </a:p>
                    <a:p>
                      <a:pPr marL="153670" marR="1173480">
                        <a:lnSpc>
                          <a:spcPts val="640"/>
                        </a:lnSpc>
                        <a:spcBef>
                          <a:spcPts val="15"/>
                        </a:spcBef>
                      </a:pPr>
                      <a:r>
                        <a:rPr lang="sv-SE" sz="550" spc="-15" dirty="0" err="1">
                          <a:latin typeface="Arial"/>
                          <a:cs typeface="Arial"/>
                        </a:rPr>
                        <a:t>Päivätty</a:t>
                      </a:r>
                      <a:r>
                        <a:rPr lang="sv-SE" sz="550" spc="-15" dirty="0">
                          <a:latin typeface="Arial"/>
                          <a:cs typeface="Arial"/>
                        </a:rPr>
                        <a:t> </a:t>
                      </a:r>
                      <a:r>
                        <a:rPr lang="sv-SE" sz="550" spc="-10" dirty="0">
                          <a:latin typeface="Arial"/>
                          <a:cs typeface="Arial"/>
                        </a:rPr>
                        <a:t>16/11/2022</a:t>
                      </a:r>
                      <a:r>
                        <a:rPr lang="sv-SE" sz="550" spc="500" dirty="0">
                          <a:latin typeface="Arial"/>
                          <a:cs typeface="Arial"/>
                        </a:rPr>
                        <a:t> </a:t>
                      </a:r>
                      <a:r>
                        <a:rPr lang="sv-SE" sz="550" dirty="0" err="1">
                          <a:latin typeface="Arial"/>
                          <a:cs typeface="Arial"/>
                        </a:rPr>
                        <a:t>Tulostettu</a:t>
                      </a:r>
                      <a:r>
                        <a:rPr lang="sv-SE" sz="550" spc="-10" dirty="0">
                          <a:latin typeface="Arial"/>
                          <a:cs typeface="Arial"/>
                        </a:rPr>
                        <a:t> 30/11/2022</a:t>
                      </a:r>
                      <a:endParaRPr lang="sv-SE" sz="550" spc="500" dirty="0">
                        <a:latin typeface="Arial"/>
                        <a:cs typeface="Arial"/>
                      </a:endParaRPr>
                    </a:p>
                    <a:p>
                      <a:pPr marL="153670" marR="1173480">
                        <a:lnSpc>
                          <a:spcPts val="640"/>
                        </a:lnSpc>
                        <a:spcBef>
                          <a:spcPts val="15"/>
                        </a:spcBef>
                      </a:pPr>
                      <a:r>
                        <a:rPr lang="sv-SE" sz="550" dirty="0" err="1">
                          <a:latin typeface="Arial"/>
                          <a:cs typeface="Arial"/>
                        </a:rPr>
                        <a:t>Sivu</a:t>
                      </a:r>
                      <a:r>
                        <a:rPr lang="sv-SE" sz="550" spc="-5" dirty="0">
                          <a:latin typeface="Arial"/>
                          <a:cs typeface="Arial"/>
                        </a:rPr>
                        <a:t> </a:t>
                      </a:r>
                      <a:r>
                        <a:rPr lang="sv-SE" sz="550" dirty="0">
                          <a:latin typeface="Arial"/>
                          <a:cs typeface="Arial"/>
                        </a:rPr>
                        <a:t>n.</a:t>
                      </a:r>
                      <a:r>
                        <a:rPr lang="sv-SE" sz="550" spc="145" dirty="0">
                          <a:latin typeface="Arial"/>
                          <a:cs typeface="Arial"/>
                        </a:rPr>
                        <a:t> 2</a:t>
                      </a:r>
                      <a:r>
                        <a:rPr lang="sv-SE" sz="550" spc="-5" dirty="0">
                          <a:latin typeface="Arial"/>
                          <a:cs typeface="Arial"/>
                        </a:rPr>
                        <a:t> </a:t>
                      </a:r>
                      <a:r>
                        <a:rPr lang="sv-SE" sz="550" dirty="0">
                          <a:latin typeface="Arial"/>
                          <a:cs typeface="Arial"/>
                        </a:rPr>
                        <a:t>/</a:t>
                      </a:r>
                      <a:r>
                        <a:rPr lang="sv-SE" sz="550" spc="-5" dirty="0">
                          <a:latin typeface="Arial"/>
                          <a:cs typeface="Arial"/>
                        </a:rPr>
                        <a:t> </a:t>
                      </a:r>
                      <a:r>
                        <a:rPr lang="sv-SE" sz="550" spc="-25" dirty="0">
                          <a:latin typeface="Arial"/>
                          <a:cs typeface="Arial"/>
                        </a:rPr>
                        <a:t>11</a:t>
                      </a:r>
                      <a:endParaRPr lang="sv-SE" sz="550" dirty="0">
                        <a:latin typeface="Arial"/>
                        <a:cs typeface="Arial"/>
                      </a:endParaRPr>
                    </a:p>
                    <a:p>
                      <a:pPr marL="153670">
                        <a:lnSpc>
                          <a:spcPts val="610"/>
                        </a:lnSpc>
                      </a:pPr>
                      <a:r>
                        <a:rPr lang="sv-SE" sz="550" dirty="0" err="1">
                          <a:latin typeface="Arial"/>
                          <a:cs typeface="Arial"/>
                        </a:rPr>
                        <a:t>Korvattu</a:t>
                      </a:r>
                      <a:r>
                        <a:rPr lang="sv-SE" sz="550" dirty="0">
                          <a:latin typeface="Arial"/>
                          <a:cs typeface="Arial"/>
                        </a:rPr>
                        <a:t> </a:t>
                      </a:r>
                      <a:r>
                        <a:rPr lang="sv-SE" sz="550" spc="-10" dirty="0">
                          <a:latin typeface="Arial"/>
                          <a:cs typeface="Arial"/>
                        </a:rPr>
                        <a:t>tarkistus:9</a:t>
                      </a:r>
                      <a:r>
                        <a:rPr lang="sv-SE" sz="550" dirty="0">
                          <a:latin typeface="Arial"/>
                          <a:cs typeface="Arial"/>
                        </a:rPr>
                        <a:t> (</a:t>
                      </a:r>
                      <a:r>
                        <a:rPr lang="sv-SE" sz="550" dirty="0" err="1">
                          <a:latin typeface="Arial"/>
                          <a:cs typeface="Arial"/>
                        </a:rPr>
                        <a:t>Päivätty</a:t>
                      </a:r>
                      <a:r>
                        <a:rPr lang="sv-SE" sz="550" dirty="0">
                          <a:latin typeface="Arial"/>
                          <a:cs typeface="Arial"/>
                        </a:rPr>
                        <a:t> </a:t>
                      </a:r>
                      <a:r>
                        <a:rPr lang="sv-SE" sz="550" spc="-10" dirty="0">
                          <a:latin typeface="Arial"/>
                          <a:cs typeface="Arial"/>
                        </a:rPr>
                        <a:t>27/05/2020)</a:t>
                      </a:r>
                      <a:endParaRPr lang="sv-SE" sz="550" dirty="0">
                        <a:latin typeface="Arial"/>
                        <a:cs typeface="Arial"/>
                      </a:endParaRPr>
                    </a:p>
                  </a:txBody>
                  <a:tcPr marL="0" marR="0" marB="0">
                    <a:lnL w="3175" cap="flat" cmpd="sng" algn="ctr">
                      <a:solidFill>
                        <a:srgbClr val="000000"/>
                      </a:solidFill>
                      <a:prstDash val="solid"/>
                      <a:round/>
                      <a:headEnd type="none" w="med" len="med"/>
                      <a:tailEnd type="none" w="med" len="med"/>
                    </a:lnL>
                    <a:lnR w="3175">
                      <a:solidFill>
                        <a:srgbClr val="000000"/>
                      </a:solidFill>
                      <a:prstDash val="solid"/>
                    </a:lnR>
                    <a:lnT w="3175">
                      <a:solidFill>
                        <a:srgbClr val="000000"/>
                      </a:solidFill>
                      <a:prstDash val="solid"/>
                    </a:lnT>
                    <a:lnB w="3175">
                      <a:solidFill>
                        <a:srgbClr val="000000"/>
                      </a:solidFill>
                      <a:prstDash val="solid"/>
                    </a:lnB>
                  </a:tcPr>
                </a:tc>
                <a:extLst>
                  <a:ext uri="{0D108BD9-81ED-4DB2-BD59-A6C34878D82A}">
                    <a16:rowId xmlns:a16="http://schemas.microsoft.com/office/drawing/2014/main" val="10000"/>
                  </a:ext>
                </a:extLst>
              </a:tr>
              <a:tr h="321310">
                <a:tc vMerge="1">
                  <a:txBody>
                    <a:bodyPr/>
                    <a:lstStyle/>
                    <a:p>
                      <a:endParaRPr/>
                    </a:p>
                  </a:txBody>
                  <a:tcPr marL="0" marR="0" marT="0" marB="0">
                    <a:lnL w="3175">
                      <a:solidFill>
                        <a:srgbClr val="000000"/>
                      </a:solidFill>
                      <a:prstDash val="solid"/>
                    </a:lnL>
                    <a:lnT w="3175">
                      <a:solidFill>
                        <a:srgbClr val="000000"/>
                      </a:solidFill>
                      <a:prstDash val="solid"/>
                    </a:lnT>
                    <a:lnB w="3175">
                      <a:solidFill>
                        <a:srgbClr val="000000"/>
                      </a:solidFill>
                      <a:prstDash val="solid"/>
                    </a:lnB>
                  </a:tcPr>
                </a:tc>
                <a:tc>
                  <a:txBody>
                    <a:bodyPr/>
                    <a:lstStyle/>
                    <a:p>
                      <a:pPr marR="69215" algn="ctr">
                        <a:lnSpc>
                          <a:spcPts val="1750"/>
                        </a:lnSpc>
                      </a:pPr>
                      <a:r>
                        <a:rPr sz="1550" spc="-10" dirty="0">
                          <a:latin typeface="Arial"/>
                          <a:cs typeface="Arial"/>
                        </a:rPr>
                        <a:t>BETONCRYLL</a:t>
                      </a:r>
                      <a:r>
                        <a:rPr sz="1550" spc="-55" dirty="0">
                          <a:latin typeface="Arial"/>
                          <a:cs typeface="Arial"/>
                        </a:rPr>
                        <a:t> </a:t>
                      </a:r>
                      <a:r>
                        <a:rPr sz="1550" spc="-10" dirty="0">
                          <a:latin typeface="Arial"/>
                          <a:cs typeface="Arial"/>
                        </a:rPr>
                        <a:t>IDROREPELLENTE</a:t>
                      </a:r>
                      <a:endParaRPr sz="1550">
                        <a:latin typeface="Arial"/>
                        <a:cs typeface="Arial"/>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vMerge="1">
                  <a:txBody>
                    <a:bodyPr/>
                    <a:lstStyle/>
                    <a:p>
                      <a:endParaRPr/>
                    </a:p>
                  </a:txBody>
                  <a:tcPr marL="0" marR="0" marB="0">
                    <a:lnR w="3175">
                      <a:solidFill>
                        <a:srgbClr val="000000"/>
                      </a:solidFill>
                      <a:prstDash val="solid"/>
                    </a:lnR>
                    <a:lnT w="3175">
                      <a:solidFill>
                        <a:srgbClr val="000000"/>
                      </a:solidFill>
                      <a:prstDash val="solid"/>
                    </a:lnT>
                    <a:lnB w="3175">
                      <a:solidFill>
                        <a:srgbClr val="000000"/>
                      </a:solidFill>
                      <a:prstDash val="solid"/>
                    </a:lnB>
                  </a:tcPr>
                </a:tc>
                <a:extLst>
                  <a:ext uri="{0D108BD9-81ED-4DB2-BD59-A6C34878D82A}">
                    <a16:rowId xmlns:a16="http://schemas.microsoft.com/office/drawing/2014/main" val="10001"/>
                  </a:ext>
                </a:extLst>
              </a:tr>
              <a:tr h="148590">
                <a:tc gridSpan="3">
                  <a:txBody>
                    <a:bodyPr/>
                    <a:lstStyle/>
                    <a:p>
                      <a:pPr marL="38100">
                        <a:lnSpc>
                          <a:spcPts val="980"/>
                        </a:lnSpc>
                        <a:spcBef>
                          <a:spcPts val="90"/>
                        </a:spcBef>
                        <a:tabLst>
                          <a:tab pos="2005964" algn="l"/>
                        </a:tabLst>
                      </a:pPr>
                      <a:r>
                        <a:rPr lang="sv-SE" sz="1100" dirty="0">
                          <a:latin typeface="Arial"/>
                          <a:cs typeface="Arial"/>
                        </a:rPr>
                        <a:t>OSA</a:t>
                      </a:r>
                      <a:r>
                        <a:rPr sz="1100" spc="-20" dirty="0">
                          <a:latin typeface="Arial"/>
                          <a:cs typeface="Arial"/>
                        </a:rPr>
                        <a:t> </a:t>
                      </a:r>
                      <a:r>
                        <a:rPr sz="1100" dirty="0">
                          <a:latin typeface="Arial"/>
                          <a:cs typeface="Arial"/>
                        </a:rPr>
                        <a:t>2.</a:t>
                      </a:r>
                      <a:r>
                        <a:rPr sz="1100" spc="-15" dirty="0">
                          <a:latin typeface="Arial"/>
                          <a:cs typeface="Arial"/>
                        </a:rPr>
                        <a:t> </a:t>
                      </a:r>
                      <a:r>
                        <a:rPr lang="sv-SE" sz="1100" dirty="0" err="1">
                          <a:latin typeface="Arial"/>
                          <a:cs typeface="Arial"/>
                        </a:rPr>
                        <a:t>Varojen</a:t>
                      </a:r>
                      <a:r>
                        <a:rPr lang="sv-SE" sz="1100" dirty="0">
                          <a:latin typeface="Arial"/>
                          <a:cs typeface="Arial"/>
                        </a:rPr>
                        <a:t> </a:t>
                      </a:r>
                      <a:r>
                        <a:rPr lang="sv-SE" sz="1100" dirty="0" err="1">
                          <a:latin typeface="Arial"/>
                          <a:cs typeface="Arial"/>
                        </a:rPr>
                        <a:t>tunnistaminen</a:t>
                      </a:r>
                      <a:r>
                        <a:rPr sz="1100" dirty="0">
                          <a:latin typeface="Arial"/>
                          <a:cs typeface="Arial"/>
                        </a:rPr>
                        <a:t>	</a:t>
                      </a:r>
                      <a:r>
                        <a:rPr lang="sv-SE" sz="1100" dirty="0">
                          <a:latin typeface="Arial"/>
                          <a:cs typeface="Arial"/>
                        </a:rPr>
                        <a:t>  </a:t>
                      </a:r>
                      <a:r>
                        <a:rPr sz="1100" baseline="6944" dirty="0">
                          <a:latin typeface="Arial"/>
                          <a:cs typeface="Arial"/>
                        </a:rPr>
                        <a:t>...</a:t>
                      </a:r>
                      <a:r>
                        <a:rPr sz="1100" spc="-30" baseline="6944" dirty="0">
                          <a:latin typeface="Arial"/>
                          <a:cs typeface="Arial"/>
                        </a:rPr>
                        <a:t> </a:t>
                      </a:r>
                      <a:r>
                        <a:rPr sz="1100" baseline="6944" dirty="0">
                          <a:latin typeface="Arial"/>
                          <a:cs typeface="Arial"/>
                        </a:rPr>
                        <a:t>/</a:t>
                      </a:r>
                      <a:r>
                        <a:rPr sz="1100" spc="-30" baseline="6944" dirty="0">
                          <a:latin typeface="Arial"/>
                          <a:cs typeface="Arial"/>
                        </a:rPr>
                        <a:t> </a:t>
                      </a:r>
                      <a:r>
                        <a:rPr sz="1100" spc="-37" baseline="6944" dirty="0">
                          <a:latin typeface="Arial"/>
                          <a:cs typeface="Arial"/>
                        </a:rPr>
                        <a:t>&gt;&gt;</a:t>
                      </a:r>
                      <a:endParaRPr sz="1100" baseline="6944" dirty="0">
                        <a:latin typeface="Arial"/>
                        <a:cs typeface="Arial"/>
                      </a:endParaRPr>
                    </a:p>
                  </a:txBody>
                  <a:tcPr marL="0" marR="0" marT="11430" marB="0">
                    <a:lnL w="3175">
                      <a:solidFill>
                        <a:srgbClr val="000000"/>
                      </a:solidFill>
                      <a:prstDash val="solid"/>
                    </a:lnL>
                    <a:lnR w="3175">
                      <a:solidFill>
                        <a:srgbClr val="000000"/>
                      </a:solidFill>
                      <a:prstDash val="solid"/>
                    </a:lnR>
                    <a:lnT w="3175">
                      <a:solidFill>
                        <a:srgbClr val="000000"/>
                      </a:solidFill>
                      <a:prstDash val="solid"/>
                    </a:lnT>
                    <a:solidFill>
                      <a:srgbClr val="A7FFFF"/>
                    </a:solidFill>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2"/>
                  </a:ext>
                </a:extLst>
              </a:tr>
              <a:tr h="1330325">
                <a:tc gridSpan="3">
                  <a:txBody>
                    <a:bodyPr/>
                    <a:lstStyle/>
                    <a:p>
                      <a:pPr>
                        <a:lnSpc>
                          <a:spcPct val="100000"/>
                        </a:lnSpc>
                        <a:spcBef>
                          <a:spcPts val="380"/>
                        </a:spcBef>
                      </a:pPr>
                      <a:endParaRPr lang="sv-FI" sz="800" dirty="0">
                        <a:latin typeface="Times New Roman"/>
                        <a:cs typeface="Times New Roman"/>
                      </a:endParaRPr>
                    </a:p>
                    <a:p>
                      <a:pPr marL="172720">
                        <a:lnSpc>
                          <a:spcPct val="100000"/>
                        </a:lnSpc>
                        <a:tabLst>
                          <a:tab pos="3771265" algn="l"/>
                        </a:tabLst>
                      </a:pPr>
                      <a:r>
                        <a:rPr lang="sv-FI" sz="800" spc="-10" dirty="0">
                          <a:latin typeface="Arial"/>
                          <a:cs typeface="Arial"/>
                        </a:rPr>
                        <a:t>Raja-arvo</a:t>
                      </a:r>
                      <a:r>
                        <a:rPr sz="800" spc="-10" dirty="0">
                          <a:latin typeface="Arial"/>
                          <a:cs typeface="Arial"/>
                        </a:rPr>
                        <a:t>:</a:t>
                      </a:r>
                      <a:r>
                        <a:rPr sz="800" dirty="0">
                          <a:latin typeface="Arial"/>
                          <a:cs typeface="Arial"/>
                        </a:rPr>
                        <a:t>	</a:t>
                      </a:r>
                      <a:r>
                        <a:rPr sz="800" spc="-10" dirty="0">
                          <a:latin typeface="Arial"/>
                          <a:cs typeface="Arial"/>
                        </a:rPr>
                        <a:t>30,00</a:t>
                      </a:r>
                      <a:endParaRPr sz="800" dirty="0">
                        <a:latin typeface="Arial"/>
                        <a:cs typeface="Arial"/>
                      </a:endParaRPr>
                    </a:p>
                    <a:p>
                      <a:pPr>
                        <a:lnSpc>
                          <a:spcPct val="100000"/>
                        </a:lnSpc>
                      </a:pPr>
                      <a:endParaRPr sz="800" dirty="0">
                        <a:latin typeface="Times New Roman"/>
                        <a:cs typeface="Times New Roman"/>
                      </a:endParaRPr>
                    </a:p>
                    <a:p>
                      <a:pPr>
                        <a:lnSpc>
                          <a:spcPct val="100000"/>
                        </a:lnSpc>
                        <a:spcBef>
                          <a:spcPts val="165"/>
                        </a:spcBef>
                      </a:pPr>
                      <a:endParaRPr sz="800" dirty="0">
                        <a:latin typeface="Times New Roman"/>
                        <a:cs typeface="Times New Roman"/>
                      </a:endParaRPr>
                    </a:p>
                    <a:p>
                      <a:pPr marL="38100">
                        <a:lnSpc>
                          <a:spcPct val="100000"/>
                        </a:lnSpc>
                        <a:spcBef>
                          <a:spcPts val="5"/>
                        </a:spcBef>
                      </a:pPr>
                      <a:r>
                        <a:rPr sz="800" dirty="0">
                          <a:latin typeface="Arial"/>
                          <a:cs typeface="Arial"/>
                        </a:rPr>
                        <a:t>2.3.</a:t>
                      </a:r>
                      <a:r>
                        <a:rPr sz="800" spc="-40" dirty="0">
                          <a:latin typeface="Arial"/>
                          <a:cs typeface="Arial"/>
                        </a:rPr>
                        <a:t> </a:t>
                      </a:r>
                      <a:r>
                        <a:rPr lang="sv-SE" sz="800" spc="-40" dirty="0" err="1">
                          <a:latin typeface="Arial"/>
                          <a:cs typeface="Arial"/>
                        </a:rPr>
                        <a:t>Muut</a:t>
                      </a:r>
                      <a:r>
                        <a:rPr lang="sv-SE" sz="800" spc="-40" dirty="0">
                          <a:latin typeface="Arial"/>
                          <a:cs typeface="Arial"/>
                        </a:rPr>
                        <a:t> </a:t>
                      </a:r>
                      <a:r>
                        <a:rPr lang="sv-SE" sz="800" spc="-40" dirty="0" err="1">
                          <a:latin typeface="Arial"/>
                          <a:cs typeface="Arial"/>
                        </a:rPr>
                        <a:t>vaarat</a:t>
                      </a:r>
                      <a:endParaRPr sz="800" dirty="0">
                        <a:latin typeface="Arial"/>
                        <a:cs typeface="Arial"/>
                      </a:endParaRPr>
                    </a:p>
                    <a:p>
                      <a:pPr marL="172720" marR="2009775" indent="0" defTabSz="914400" eaLnBrk="1" fontAlgn="auto" latinLnBrk="0" hangingPunct="1">
                        <a:lnSpc>
                          <a:spcPts val="1970"/>
                        </a:lnSpc>
                        <a:spcBef>
                          <a:spcPts val="225"/>
                        </a:spcBef>
                        <a:spcAft>
                          <a:spcPts val="0"/>
                        </a:spcAft>
                        <a:buClrTx/>
                        <a:buSzTx/>
                        <a:buFontTx/>
                        <a:buNone/>
                        <a:tabLst/>
                        <a:defRPr/>
                      </a:pPr>
                      <a:r>
                        <a:rPr lang="sv-FI" sz="800" dirty="0">
                          <a:latin typeface="Arial"/>
                          <a:cs typeface="Arial"/>
                        </a:rPr>
                        <a:t>Saatavilla olevien tietojen perusteella tuote ei sisällä PBT- tai vPvB-aineita pitoisuudessa </a:t>
                      </a:r>
                      <a:r>
                        <a:rPr sz="800" dirty="0">
                          <a:latin typeface="Arial"/>
                          <a:cs typeface="Arial"/>
                        </a:rPr>
                        <a:t>≥</a:t>
                      </a:r>
                      <a:r>
                        <a:rPr sz="800" spc="-30" dirty="0">
                          <a:latin typeface="Arial"/>
                          <a:cs typeface="Arial"/>
                        </a:rPr>
                        <a:t> </a:t>
                      </a:r>
                      <a:r>
                        <a:rPr lang="sv-SE" sz="800" spc="-30" dirty="0">
                          <a:latin typeface="Arial"/>
                          <a:cs typeface="Arial"/>
                        </a:rPr>
                        <a:t> </a:t>
                      </a:r>
                      <a:r>
                        <a:rPr sz="800" spc="-10" dirty="0">
                          <a:latin typeface="Arial"/>
                          <a:cs typeface="Arial"/>
                        </a:rPr>
                        <a:t>0,1%. </a:t>
                      </a:r>
                      <a:br>
                        <a:rPr lang="sv-SE" sz="800" spc="-10" dirty="0">
                          <a:latin typeface="Arial"/>
                          <a:cs typeface="Arial"/>
                        </a:rPr>
                      </a:br>
                      <a:r>
                        <a:rPr lang="sv-FI" sz="800" dirty="0">
                          <a:latin typeface="Arial"/>
                          <a:cs typeface="Arial"/>
                        </a:rPr>
                        <a:t>Tuote ei sisällä pitoisuudessa ≥ 0,1% aineita, joilla on endokriinihäiritsijäominaisuuksia.</a:t>
                      </a:r>
                      <a:r>
                        <a:rPr sz="800" spc="-10" dirty="0">
                          <a:latin typeface="Arial"/>
                          <a:cs typeface="Arial"/>
                        </a:rPr>
                        <a:t>.</a:t>
                      </a:r>
                      <a:endParaRPr sz="800" dirty="0">
                        <a:latin typeface="Arial"/>
                        <a:cs typeface="Arial"/>
                      </a:endParaRPr>
                    </a:p>
                  </a:txBody>
                  <a:tcPr marL="0" marR="0" marT="48260" marB="0">
                    <a:lnL w="3175">
                      <a:solidFill>
                        <a:srgbClr val="000000"/>
                      </a:solidFill>
                      <a:prstDash val="solid"/>
                    </a:lnL>
                    <a:lnR w="3175">
                      <a:solidFill>
                        <a:srgbClr val="000000"/>
                      </a:solidFill>
                      <a:prstDash val="solid"/>
                    </a:lnR>
                    <a:lnB w="3175">
                      <a:solidFill>
                        <a:srgbClr val="000000"/>
                      </a:solidFill>
                      <a:prstDash val="solid"/>
                    </a:lnB>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3"/>
                  </a:ext>
                </a:extLst>
              </a:tr>
              <a:tr h="172720">
                <a:tc gridSpan="3">
                  <a:txBody>
                    <a:bodyPr/>
                    <a:lstStyle/>
                    <a:p>
                      <a:pPr marL="38100" marR="0" indent="0" defTabSz="914400" eaLnBrk="1" fontAlgn="auto" latinLnBrk="0" hangingPunct="1">
                        <a:lnSpc>
                          <a:spcPts val="1265"/>
                        </a:lnSpc>
                        <a:spcBef>
                          <a:spcPts val="0"/>
                        </a:spcBef>
                        <a:spcAft>
                          <a:spcPts val="0"/>
                        </a:spcAft>
                        <a:buClrTx/>
                        <a:buSzTx/>
                        <a:buFontTx/>
                        <a:buNone/>
                        <a:tabLst/>
                        <a:defRPr/>
                      </a:pPr>
                      <a:r>
                        <a:rPr lang="sv-SE" sz="1100" spc="-10" dirty="0">
                          <a:latin typeface="Arial"/>
                          <a:cs typeface="Arial"/>
                        </a:rPr>
                        <a:t>OSA</a:t>
                      </a:r>
                      <a:r>
                        <a:rPr sz="1100" spc="-15" dirty="0">
                          <a:latin typeface="Arial"/>
                          <a:cs typeface="Arial"/>
                        </a:rPr>
                        <a:t> </a:t>
                      </a:r>
                      <a:r>
                        <a:rPr sz="1100" dirty="0">
                          <a:latin typeface="Arial"/>
                          <a:cs typeface="Arial"/>
                        </a:rPr>
                        <a:t>3.</a:t>
                      </a:r>
                      <a:r>
                        <a:rPr sz="1100" spc="-10" dirty="0">
                          <a:latin typeface="Arial"/>
                          <a:cs typeface="Arial"/>
                        </a:rPr>
                        <a:t> </a:t>
                      </a:r>
                      <a:r>
                        <a:rPr lang="sv-FI" sz="1100" spc="-10" dirty="0">
                          <a:latin typeface="Arial"/>
                          <a:cs typeface="Arial"/>
                        </a:rPr>
                        <a:t>Koostumus/tiedot ainesosista</a:t>
                      </a:r>
                      <a:endParaRPr sz="1100" dirty="0">
                        <a:latin typeface="Arial"/>
                        <a:cs typeface="Arial"/>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solidFill>
                      <a:srgbClr val="A7FFFF"/>
                    </a:solidFill>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4"/>
                  </a:ext>
                </a:extLst>
              </a:tr>
              <a:tr h="3376929">
                <a:tc gridSpan="3">
                  <a:txBody>
                    <a:bodyPr/>
                    <a:lstStyle/>
                    <a:p>
                      <a:pPr marL="38100">
                        <a:lnSpc>
                          <a:spcPct val="100000"/>
                        </a:lnSpc>
                        <a:spcBef>
                          <a:spcPts val="685"/>
                        </a:spcBef>
                      </a:pPr>
                      <a:r>
                        <a:rPr sz="800" dirty="0">
                          <a:latin typeface="Arial"/>
                          <a:cs typeface="Arial"/>
                        </a:rPr>
                        <a:t>3.2.</a:t>
                      </a:r>
                      <a:r>
                        <a:rPr sz="800" spc="-50" dirty="0">
                          <a:latin typeface="Arial"/>
                          <a:cs typeface="Arial"/>
                        </a:rPr>
                        <a:t> </a:t>
                      </a:r>
                      <a:r>
                        <a:rPr lang="sv-SE" sz="800" spc="-10" dirty="0" err="1">
                          <a:latin typeface="Arial"/>
                          <a:cs typeface="Arial"/>
                        </a:rPr>
                        <a:t>Seokset</a:t>
                      </a:r>
                      <a:endParaRPr sz="800" dirty="0">
                        <a:latin typeface="Arial"/>
                        <a:cs typeface="Arial"/>
                      </a:endParaRPr>
                    </a:p>
                    <a:p>
                      <a:pPr>
                        <a:lnSpc>
                          <a:spcPct val="100000"/>
                        </a:lnSpc>
                        <a:spcBef>
                          <a:spcPts val="75"/>
                        </a:spcBef>
                      </a:pPr>
                      <a:endParaRPr sz="800" dirty="0">
                        <a:latin typeface="Times New Roman"/>
                        <a:cs typeface="Times New Roman"/>
                      </a:endParaRPr>
                    </a:p>
                    <a:p>
                      <a:pPr marL="172720">
                        <a:lnSpc>
                          <a:spcPct val="100000"/>
                        </a:lnSpc>
                      </a:pPr>
                      <a:r>
                        <a:rPr lang="sv-SE" sz="800" spc="-10" dirty="0" err="1">
                          <a:latin typeface="Arial"/>
                          <a:cs typeface="Arial"/>
                        </a:rPr>
                        <a:t>Sisältää</a:t>
                      </a:r>
                      <a:r>
                        <a:rPr sz="800" spc="-10" dirty="0">
                          <a:latin typeface="Arial"/>
                          <a:cs typeface="Arial"/>
                        </a:rPr>
                        <a:t>:</a:t>
                      </a:r>
                      <a:endParaRPr sz="800" dirty="0">
                        <a:latin typeface="Arial"/>
                        <a:cs typeface="Arial"/>
                      </a:endParaRPr>
                    </a:p>
                    <a:p>
                      <a:pPr marL="172720" marR="2732405" indent="0" defTabSz="914400" eaLnBrk="1" fontAlgn="auto" latinLnBrk="0" hangingPunct="1">
                        <a:lnSpc>
                          <a:spcPct val="203900"/>
                        </a:lnSpc>
                        <a:spcBef>
                          <a:spcPts val="25"/>
                        </a:spcBef>
                        <a:spcAft>
                          <a:spcPts val="0"/>
                        </a:spcAft>
                        <a:buClrTx/>
                        <a:buSzTx/>
                        <a:buFontTx/>
                        <a:buNone/>
                        <a:tabLst>
                          <a:tab pos="1327150" algn="l"/>
                          <a:tab pos="2482215" algn="l"/>
                        </a:tabLst>
                        <a:defRPr/>
                      </a:pPr>
                      <a:r>
                        <a:rPr lang="sv-SE" sz="800" spc="-10" dirty="0" err="1">
                          <a:latin typeface="Arial"/>
                          <a:cs typeface="Arial"/>
                        </a:rPr>
                        <a:t>Tunniste</a:t>
                      </a:r>
                      <a:r>
                        <a:rPr sz="800" dirty="0">
                          <a:latin typeface="Arial"/>
                          <a:cs typeface="Arial"/>
                        </a:rPr>
                        <a:t>	x</a:t>
                      </a:r>
                      <a:r>
                        <a:rPr sz="800" spc="-20" dirty="0">
                          <a:latin typeface="Arial"/>
                          <a:cs typeface="Arial"/>
                        </a:rPr>
                        <a:t> </a:t>
                      </a:r>
                      <a:r>
                        <a:rPr sz="800" dirty="0">
                          <a:latin typeface="Arial"/>
                          <a:cs typeface="Arial"/>
                        </a:rPr>
                        <a:t>=</a:t>
                      </a:r>
                      <a:r>
                        <a:rPr sz="800" spc="-15" dirty="0">
                          <a:latin typeface="Arial"/>
                          <a:cs typeface="Arial"/>
                        </a:rPr>
                        <a:t> </a:t>
                      </a:r>
                      <a:r>
                        <a:rPr sz="800" dirty="0">
                          <a:latin typeface="Arial"/>
                          <a:cs typeface="Arial"/>
                        </a:rPr>
                        <a:t>Conc.</a:t>
                      </a:r>
                      <a:r>
                        <a:rPr sz="800" spc="-20" dirty="0">
                          <a:latin typeface="Arial"/>
                          <a:cs typeface="Arial"/>
                        </a:rPr>
                        <a:t> </a:t>
                      </a:r>
                      <a:r>
                        <a:rPr sz="800" spc="-50" dirty="0">
                          <a:latin typeface="Arial"/>
                          <a:cs typeface="Arial"/>
                        </a:rPr>
                        <a:t>%</a:t>
                      </a:r>
                      <a:r>
                        <a:rPr sz="800" dirty="0">
                          <a:latin typeface="Arial"/>
                          <a:cs typeface="Arial"/>
                        </a:rPr>
                        <a:t>	</a:t>
                      </a:r>
                      <a:r>
                        <a:rPr lang="sv-SE" sz="800" spc="-10" dirty="0" err="1">
                          <a:latin typeface="Arial"/>
                          <a:cs typeface="Arial"/>
                        </a:rPr>
                        <a:t>Luokitus</a:t>
                      </a:r>
                      <a:r>
                        <a:rPr sz="800" spc="-5" dirty="0">
                          <a:latin typeface="Arial"/>
                          <a:cs typeface="Arial"/>
                        </a:rPr>
                        <a:t> </a:t>
                      </a:r>
                      <a:r>
                        <a:rPr sz="800" dirty="0">
                          <a:latin typeface="Arial"/>
                          <a:cs typeface="Arial"/>
                        </a:rPr>
                        <a:t>(EC)</a:t>
                      </a:r>
                      <a:r>
                        <a:rPr sz="800" spc="-5" dirty="0">
                          <a:latin typeface="Arial"/>
                          <a:cs typeface="Arial"/>
                        </a:rPr>
                        <a:t> </a:t>
                      </a:r>
                      <a:r>
                        <a:rPr sz="800" spc="-10" dirty="0">
                          <a:latin typeface="Arial"/>
                          <a:cs typeface="Arial"/>
                        </a:rPr>
                        <a:t>1272/2008</a:t>
                      </a:r>
                      <a:r>
                        <a:rPr sz="800" spc="-5" dirty="0">
                          <a:latin typeface="Arial"/>
                          <a:cs typeface="Arial"/>
                        </a:rPr>
                        <a:t> </a:t>
                      </a:r>
                      <a:r>
                        <a:rPr sz="800" spc="-10" dirty="0">
                          <a:latin typeface="Arial"/>
                          <a:cs typeface="Arial"/>
                        </a:rPr>
                        <a:t>(CLP) 1,2-</a:t>
                      </a:r>
                      <a:r>
                        <a:rPr lang="sv-FI" sz="800" spc="-10" dirty="0">
                          <a:latin typeface="Arial"/>
                          <a:cs typeface="Arial"/>
                        </a:rPr>
                        <a:t>bentsisotiatsoli</a:t>
                      </a:r>
                      <a:r>
                        <a:rPr sz="800" spc="-10" dirty="0">
                          <a:latin typeface="Arial"/>
                          <a:cs typeface="Arial"/>
                        </a:rPr>
                        <a:t>-3(2H)-</a:t>
                      </a:r>
                      <a:r>
                        <a:rPr sz="800" spc="-25" dirty="0">
                          <a:latin typeface="Arial"/>
                          <a:cs typeface="Arial"/>
                        </a:rPr>
                        <a:t>on</a:t>
                      </a:r>
                      <a:r>
                        <a:rPr lang="sv-SE" sz="800" spc="-25" dirty="0">
                          <a:latin typeface="Arial"/>
                          <a:cs typeface="Arial"/>
                        </a:rPr>
                        <a:t>i</a:t>
                      </a:r>
                      <a:endParaRPr sz="800" dirty="0">
                        <a:latin typeface="Arial"/>
                        <a:cs typeface="Arial"/>
                      </a:endParaRPr>
                    </a:p>
                    <a:p>
                      <a:pPr marL="172720" marR="0" indent="0" defTabSz="914400" eaLnBrk="1" fontAlgn="auto" latinLnBrk="0" hangingPunct="1">
                        <a:lnSpc>
                          <a:spcPct val="100000"/>
                        </a:lnSpc>
                        <a:spcBef>
                          <a:spcPts val="40"/>
                        </a:spcBef>
                        <a:spcAft>
                          <a:spcPts val="0"/>
                        </a:spcAft>
                        <a:buClrTx/>
                        <a:buSzTx/>
                        <a:buFontTx/>
                        <a:buNone/>
                        <a:tabLst>
                          <a:tab pos="894715" algn="l"/>
                          <a:tab pos="1827530" algn="l"/>
                          <a:tab pos="2914650" algn="l"/>
                        </a:tabLst>
                        <a:defRPr/>
                      </a:pPr>
                      <a:r>
                        <a:rPr sz="800" spc="-25" dirty="0">
                          <a:latin typeface="Arial"/>
                          <a:cs typeface="Arial"/>
                        </a:rPr>
                        <a:t>CAS</a:t>
                      </a:r>
                      <a:r>
                        <a:rPr sz="800" dirty="0">
                          <a:latin typeface="Arial"/>
                          <a:cs typeface="Arial"/>
                        </a:rPr>
                        <a:t>	</a:t>
                      </a:r>
                      <a:r>
                        <a:rPr sz="800" spc="-10" dirty="0">
                          <a:latin typeface="Arial"/>
                          <a:cs typeface="Arial"/>
                        </a:rPr>
                        <a:t>2634-33-</a:t>
                      </a:r>
                      <a:r>
                        <a:rPr sz="800" spc="-50" dirty="0">
                          <a:latin typeface="Arial"/>
                          <a:cs typeface="Arial"/>
                        </a:rPr>
                        <a:t>5</a:t>
                      </a:r>
                      <a:r>
                        <a:rPr sz="800" dirty="0">
                          <a:latin typeface="Arial"/>
                          <a:cs typeface="Arial"/>
                        </a:rPr>
                        <a:t>	</a:t>
                      </a:r>
                      <a:r>
                        <a:rPr sz="800" spc="-10" dirty="0">
                          <a:latin typeface="Arial"/>
                          <a:cs typeface="Arial"/>
                        </a:rPr>
                        <a:t>0,039 </a:t>
                      </a:r>
                      <a:r>
                        <a:rPr sz="800" dirty="0">
                          <a:latin typeface="Arial"/>
                          <a:cs typeface="Arial"/>
                        </a:rPr>
                        <a:t>≤</a:t>
                      </a:r>
                      <a:r>
                        <a:rPr sz="800" spc="-5" dirty="0">
                          <a:latin typeface="Arial"/>
                          <a:cs typeface="Arial"/>
                        </a:rPr>
                        <a:t> </a:t>
                      </a:r>
                      <a:r>
                        <a:rPr sz="800" dirty="0">
                          <a:latin typeface="Arial"/>
                          <a:cs typeface="Arial"/>
                        </a:rPr>
                        <a:t>x</a:t>
                      </a:r>
                      <a:r>
                        <a:rPr sz="800" spc="-5" dirty="0">
                          <a:latin typeface="Arial"/>
                          <a:cs typeface="Arial"/>
                        </a:rPr>
                        <a:t> </a:t>
                      </a:r>
                      <a:r>
                        <a:rPr sz="800" dirty="0">
                          <a:latin typeface="Arial"/>
                          <a:cs typeface="Arial"/>
                        </a:rPr>
                        <a:t>&lt;</a:t>
                      </a:r>
                      <a:r>
                        <a:rPr sz="800" spc="215" dirty="0">
                          <a:latin typeface="Arial"/>
                          <a:cs typeface="Arial"/>
                        </a:rPr>
                        <a:t> </a:t>
                      </a:r>
                      <a:r>
                        <a:rPr sz="800" spc="-10" dirty="0">
                          <a:latin typeface="Arial"/>
                          <a:cs typeface="Arial"/>
                        </a:rPr>
                        <a:t>0,045</a:t>
                      </a:r>
                      <a:r>
                        <a:rPr sz="800" dirty="0">
                          <a:latin typeface="Arial"/>
                          <a:cs typeface="Arial"/>
                        </a:rPr>
                        <a:t>	</a:t>
                      </a:r>
                      <a:r>
                        <a:rPr lang="sv-FI" sz="800" dirty="0">
                          <a:latin typeface="Arial"/>
                          <a:cs typeface="Arial"/>
                        </a:rPr>
                        <a:t>Ärsyttävä</a:t>
                      </a:r>
                      <a:r>
                        <a:rPr sz="800" dirty="0">
                          <a:latin typeface="Arial"/>
                          <a:cs typeface="Arial"/>
                        </a:rPr>
                        <a:t>.</a:t>
                      </a:r>
                      <a:r>
                        <a:rPr sz="800" spc="-35" dirty="0">
                          <a:latin typeface="Arial"/>
                          <a:cs typeface="Arial"/>
                        </a:rPr>
                        <a:t> </a:t>
                      </a:r>
                      <a:r>
                        <a:rPr sz="800" dirty="0">
                          <a:latin typeface="Arial"/>
                          <a:cs typeface="Arial"/>
                        </a:rPr>
                        <a:t>2</a:t>
                      </a:r>
                      <a:r>
                        <a:rPr sz="800" spc="-30" dirty="0">
                          <a:latin typeface="Arial"/>
                          <a:cs typeface="Arial"/>
                        </a:rPr>
                        <a:t> </a:t>
                      </a:r>
                      <a:r>
                        <a:rPr sz="800" dirty="0">
                          <a:latin typeface="Arial"/>
                          <a:cs typeface="Arial"/>
                        </a:rPr>
                        <a:t>H330,</a:t>
                      </a:r>
                      <a:r>
                        <a:rPr sz="800" spc="-35" dirty="0">
                          <a:latin typeface="Arial"/>
                          <a:cs typeface="Arial"/>
                        </a:rPr>
                        <a:t> </a:t>
                      </a:r>
                      <a:r>
                        <a:rPr lang="sv-FI" sz="800" dirty="0">
                          <a:latin typeface="Arial"/>
                          <a:cs typeface="Arial"/>
                        </a:rPr>
                        <a:t>Myrkyllinen</a:t>
                      </a:r>
                      <a:r>
                        <a:rPr sz="800" dirty="0">
                          <a:latin typeface="Arial"/>
                          <a:cs typeface="Arial"/>
                        </a:rPr>
                        <a:t>.</a:t>
                      </a:r>
                      <a:r>
                        <a:rPr sz="800" spc="-35" dirty="0">
                          <a:latin typeface="Arial"/>
                          <a:cs typeface="Arial"/>
                        </a:rPr>
                        <a:t> </a:t>
                      </a:r>
                      <a:r>
                        <a:rPr sz="800" dirty="0">
                          <a:latin typeface="Arial"/>
                          <a:cs typeface="Arial"/>
                        </a:rPr>
                        <a:t>4</a:t>
                      </a:r>
                      <a:r>
                        <a:rPr sz="800" spc="-30" dirty="0">
                          <a:latin typeface="Arial"/>
                          <a:cs typeface="Arial"/>
                        </a:rPr>
                        <a:t> </a:t>
                      </a:r>
                      <a:r>
                        <a:rPr sz="800" dirty="0">
                          <a:latin typeface="Arial"/>
                          <a:cs typeface="Arial"/>
                        </a:rPr>
                        <a:t>H302,</a:t>
                      </a:r>
                      <a:r>
                        <a:rPr sz="800" spc="-35" dirty="0">
                          <a:latin typeface="Arial"/>
                          <a:cs typeface="Arial"/>
                        </a:rPr>
                        <a:t> </a:t>
                      </a:r>
                      <a:r>
                        <a:rPr lang="sv-FI" sz="800" dirty="0">
                          <a:latin typeface="Arial"/>
                          <a:cs typeface="Arial"/>
                        </a:rPr>
                        <a:t>Ihon ärsytys</a:t>
                      </a:r>
                      <a:r>
                        <a:rPr sz="800" dirty="0">
                          <a:latin typeface="Arial"/>
                          <a:cs typeface="Arial"/>
                        </a:rPr>
                        <a:t>.</a:t>
                      </a:r>
                      <a:r>
                        <a:rPr sz="800" spc="-35" dirty="0">
                          <a:latin typeface="Arial"/>
                          <a:cs typeface="Arial"/>
                        </a:rPr>
                        <a:t> </a:t>
                      </a:r>
                      <a:r>
                        <a:rPr sz="800" dirty="0">
                          <a:latin typeface="Arial"/>
                          <a:cs typeface="Arial"/>
                        </a:rPr>
                        <a:t>1</a:t>
                      </a:r>
                      <a:r>
                        <a:rPr sz="800" spc="-35" dirty="0">
                          <a:latin typeface="Arial"/>
                          <a:cs typeface="Arial"/>
                        </a:rPr>
                        <a:t> </a:t>
                      </a:r>
                      <a:r>
                        <a:rPr sz="800" dirty="0">
                          <a:latin typeface="Arial"/>
                          <a:cs typeface="Arial"/>
                        </a:rPr>
                        <a:t>H318,</a:t>
                      </a:r>
                      <a:r>
                        <a:rPr sz="800" spc="-30" dirty="0">
                          <a:latin typeface="Arial"/>
                          <a:cs typeface="Arial"/>
                        </a:rPr>
                        <a:t> </a:t>
                      </a:r>
                      <a:r>
                        <a:rPr lang="sv-FI" sz="800" dirty="0">
                          <a:latin typeface="Arial"/>
                          <a:cs typeface="Arial"/>
                        </a:rPr>
                        <a:t>Ihon ärsytys</a:t>
                      </a:r>
                      <a:r>
                        <a:rPr sz="800" dirty="0">
                          <a:latin typeface="Arial"/>
                          <a:cs typeface="Arial"/>
                        </a:rPr>
                        <a:t>.</a:t>
                      </a:r>
                      <a:r>
                        <a:rPr sz="800" spc="-30" dirty="0">
                          <a:latin typeface="Arial"/>
                          <a:cs typeface="Arial"/>
                        </a:rPr>
                        <a:t> </a:t>
                      </a:r>
                      <a:r>
                        <a:rPr sz="800" dirty="0">
                          <a:latin typeface="Arial"/>
                          <a:cs typeface="Arial"/>
                        </a:rPr>
                        <a:t>2</a:t>
                      </a:r>
                      <a:r>
                        <a:rPr sz="800" spc="-35" dirty="0">
                          <a:latin typeface="Arial"/>
                          <a:cs typeface="Arial"/>
                        </a:rPr>
                        <a:t> </a:t>
                      </a:r>
                      <a:r>
                        <a:rPr sz="800" spc="-10" dirty="0">
                          <a:latin typeface="Arial"/>
                          <a:cs typeface="Arial"/>
                        </a:rPr>
                        <a:t>H315,</a:t>
                      </a:r>
                      <a:endParaRPr sz="800" dirty="0">
                        <a:latin typeface="Arial"/>
                        <a:cs typeface="Arial"/>
                      </a:endParaRPr>
                    </a:p>
                    <a:p>
                      <a:pPr marL="2914650" marR="0" indent="0" defTabSz="914400" eaLnBrk="1" fontAlgn="auto" latinLnBrk="0" hangingPunct="1">
                        <a:lnSpc>
                          <a:spcPct val="100000"/>
                        </a:lnSpc>
                        <a:spcBef>
                          <a:spcPts val="10"/>
                        </a:spcBef>
                        <a:spcAft>
                          <a:spcPts val="0"/>
                        </a:spcAft>
                        <a:buClrTx/>
                        <a:buSzTx/>
                        <a:buFontTx/>
                        <a:buNone/>
                        <a:tabLst/>
                        <a:defRPr/>
                      </a:pPr>
                      <a:r>
                        <a:rPr lang="sv-FI" sz="800" dirty="0">
                          <a:latin typeface="Arial"/>
                          <a:cs typeface="Arial"/>
                        </a:rPr>
                        <a:t>Ihon herkistyminen</a:t>
                      </a:r>
                      <a:r>
                        <a:rPr sz="800" dirty="0">
                          <a:latin typeface="Arial"/>
                          <a:cs typeface="Arial"/>
                        </a:rPr>
                        <a:t>.</a:t>
                      </a:r>
                      <a:r>
                        <a:rPr sz="800" spc="-30" dirty="0">
                          <a:latin typeface="Arial"/>
                          <a:cs typeface="Arial"/>
                        </a:rPr>
                        <a:t> </a:t>
                      </a:r>
                      <a:r>
                        <a:rPr sz="800" dirty="0">
                          <a:latin typeface="Arial"/>
                          <a:cs typeface="Arial"/>
                        </a:rPr>
                        <a:t>1</a:t>
                      </a:r>
                      <a:r>
                        <a:rPr sz="800" spc="-30" dirty="0">
                          <a:latin typeface="Arial"/>
                          <a:cs typeface="Arial"/>
                        </a:rPr>
                        <a:t> </a:t>
                      </a:r>
                      <a:r>
                        <a:rPr sz="800" dirty="0">
                          <a:latin typeface="Arial"/>
                          <a:cs typeface="Arial"/>
                        </a:rPr>
                        <a:t>H317,</a:t>
                      </a:r>
                      <a:r>
                        <a:rPr sz="800" spc="-30" dirty="0">
                          <a:latin typeface="Arial"/>
                          <a:cs typeface="Arial"/>
                        </a:rPr>
                        <a:t> </a:t>
                      </a:r>
                      <a:r>
                        <a:rPr lang="sv-FI" sz="800" dirty="0">
                          <a:latin typeface="Arial"/>
                          <a:cs typeface="Arial"/>
                        </a:rPr>
                        <a:t>Vesistöille äärimmäisen vaarallinen </a:t>
                      </a:r>
                      <a:r>
                        <a:rPr sz="800" dirty="0">
                          <a:latin typeface="Arial"/>
                          <a:cs typeface="Arial"/>
                        </a:rPr>
                        <a:t>1</a:t>
                      </a:r>
                      <a:r>
                        <a:rPr sz="800" spc="-30" dirty="0">
                          <a:latin typeface="Arial"/>
                          <a:cs typeface="Arial"/>
                        </a:rPr>
                        <a:t> </a:t>
                      </a:r>
                      <a:r>
                        <a:rPr sz="800" dirty="0">
                          <a:latin typeface="Arial"/>
                          <a:cs typeface="Arial"/>
                        </a:rPr>
                        <a:t>H400</a:t>
                      </a:r>
                      <a:r>
                        <a:rPr sz="800" spc="-30" dirty="0">
                          <a:latin typeface="Arial"/>
                          <a:cs typeface="Arial"/>
                        </a:rPr>
                        <a:t> </a:t>
                      </a:r>
                      <a:r>
                        <a:rPr sz="800" dirty="0">
                          <a:latin typeface="Arial"/>
                          <a:cs typeface="Arial"/>
                        </a:rPr>
                        <a:t>M=1,</a:t>
                      </a:r>
                      <a:r>
                        <a:rPr sz="800" spc="-30" dirty="0">
                          <a:latin typeface="Arial"/>
                          <a:cs typeface="Arial"/>
                        </a:rPr>
                        <a:t> </a:t>
                      </a:r>
                      <a:r>
                        <a:rPr lang="sv-FI" sz="800" dirty="0">
                          <a:latin typeface="Arial"/>
                          <a:cs typeface="Arial"/>
                        </a:rPr>
                        <a:t>Pitkäaikainen vaara </a:t>
                      </a:r>
                      <a:r>
                        <a:rPr sz="800" dirty="0">
                          <a:latin typeface="Arial"/>
                          <a:cs typeface="Arial"/>
                        </a:rPr>
                        <a:t>2</a:t>
                      </a:r>
                      <a:r>
                        <a:rPr sz="800" spc="-30" dirty="0">
                          <a:latin typeface="Arial"/>
                          <a:cs typeface="Arial"/>
                        </a:rPr>
                        <a:t> </a:t>
                      </a:r>
                      <a:r>
                        <a:rPr sz="800" spc="-20" dirty="0">
                          <a:latin typeface="Arial"/>
                          <a:cs typeface="Arial"/>
                        </a:rPr>
                        <a:t>H411</a:t>
                      </a:r>
                      <a:endParaRPr sz="800" dirty="0">
                        <a:latin typeface="Arial"/>
                        <a:cs typeface="Arial"/>
                      </a:endParaRPr>
                    </a:p>
                    <a:p>
                      <a:pPr marL="172720" marR="0" indent="0" defTabSz="914400" eaLnBrk="1" fontAlgn="auto" latinLnBrk="0" hangingPunct="1">
                        <a:lnSpc>
                          <a:spcPct val="100000"/>
                        </a:lnSpc>
                        <a:spcBef>
                          <a:spcPts val="40"/>
                        </a:spcBef>
                        <a:spcAft>
                          <a:spcPts val="0"/>
                        </a:spcAft>
                        <a:buClrTx/>
                        <a:buSzTx/>
                        <a:buFontTx/>
                        <a:buNone/>
                        <a:tabLst>
                          <a:tab pos="894715" algn="l"/>
                          <a:tab pos="2914650" algn="l"/>
                        </a:tabLst>
                        <a:defRPr/>
                      </a:pPr>
                      <a:r>
                        <a:rPr sz="800" spc="-25" dirty="0">
                          <a:latin typeface="Arial"/>
                          <a:cs typeface="Arial"/>
                        </a:rPr>
                        <a:t>EC</a:t>
                      </a:r>
                      <a:r>
                        <a:rPr sz="800" dirty="0">
                          <a:latin typeface="Arial"/>
                          <a:cs typeface="Arial"/>
                        </a:rPr>
                        <a:t>	</a:t>
                      </a:r>
                      <a:r>
                        <a:rPr sz="800" spc="-10" dirty="0">
                          <a:latin typeface="Arial"/>
                          <a:cs typeface="Arial"/>
                        </a:rPr>
                        <a:t>220-120-</a:t>
                      </a:r>
                      <a:r>
                        <a:rPr sz="800" spc="-50" dirty="0">
                          <a:latin typeface="Arial"/>
                          <a:cs typeface="Arial"/>
                        </a:rPr>
                        <a:t>9</a:t>
                      </a:r>
                      <a:r>
                        <a:rPr sz="800" dirty="0">
                          <a:latin typeface="Arial"/>
                          <a:cs typeface="Arial"/>
                        </a:rPr>
                        <a:t>	</a:t>
                      </a:r>
                      <a:r>
                        <a:rPr lang="sv-FI" sz="800" dirty="0">
                          <a:latin typeface="Arial"/>
                          <a:cs typeface="Arial"/>
                        </a:rPr>
                        <a:t>Ihon herkistyminen</a:t>
                      </a:r>
                      <a:r>
                        <a:rPr sz="800" dirty="0">
                          <a:latin typeface="Arial"/>
                          <a:cs typeface="Arial"/>
                        </a:rPr>
                        <a:t>.</a:t>
                      </a:r>
                      <a:r>
                        <a:rPr sz="800" spc="-30" dirty="0">
                          <a:latin typeface="Arial"/>
                          <a:cs typeface="Arial"/>
                        </a:rPr>
                        <a:t> </a:t>
                      </a:r>
                      <a:r>
                        <a:rPr sz="800" dirty="0">
                          <a:latin typeface="Arial"/>
                          <a:cs typeface="Arial"/>
                        </a:rPr>
                        <a:t>1</a:t>
                      </a:r>
                      <a:r>
                        <a:rPr sz="800" spc="-30" dirty="0">
                          <a:latin typeface="Arial"/>
                          <a:cs typeface="Arial"/>
                        </a:rPr>
                        <a:t> </a:t>
                      </a:r>
                      <a:r>
                        <a:rPr sz="800" dirty="0">
                          <a:latin typeface="Arial"/>
                          <a:cs typeface="Arial"/>
                        </a:rPr>
                        <a:t>H317:</a:t>
                      </a:r>
                      <a:r>
                        <a:rPr sz="800" spc="-30" dirty="0">
                          <a:latin typeface="Arial"/>
                          <a:cs typeface="Arial"/>
                        </a:rPr>
                        <a:t> </a:t>
                      </a:r>
                      <a:r>
                        <a:rPr sz="800" dirty="0">
                          <a:latin typeface="Arial"/>
                          <a:cs typeface="Arial"/>
                        </a:rPr>
                        <a:t>≥</a:t>
                      </a:r>
                      <a:r>
                        <a:rPr sz="800" spc="-30" dirty="0">
                          <a:latin typeface="Arial"/>
                          <a:cs typeface="Arial"/>
                        </a:rPr>
                        <a:t> </a:t>
                      </a:r>
                      <a:r>
                        <a:rPr sz="800" spc="-10" dirty="0">
                          <a:latin typeface="Arial"/>
                          <a:cs typeface="Arial"/>
                        </a:rPr>
                        <a:t>0,05%</a:t>
                      </a:r>
                      <a:endParaRPr sz="800" dirty="0">
                        <a:latin typeface="Arial"/>
                        <a:cs typeface="Arial"/>
                      </a:endParaRPr>
                    </a:p>
                    <a:p>
                      <a:pPr marL="2914650" marR="544195" indent="-2742565" defTabSz="914400" eaLnBrk="1" fontAlgn="auto" latinLnBrk="0" hangingPunct="1">
                        <a:lnSpc>
                          <a:spcPct val="101099"/>
                        </a:lnSpc>
                        <a:spcBef>
                          <a:spcPts val="15"/>
                        </a:spcBef>
                        <a:spcAft>
                          <a:spcPts val="0"/>
                        </a:spcAft>
                        <a:buClrTx/>
                        <a:buSzTx/>
                        <a:buFontTx/>
                        <a:buNone/>
                        <a:tabLst>
                          <a:tab pos="894715" algn="l"/>
                          <a:tab pos="2914650" algn="l"/>
                        </a:tabLst>
                        <a:defRPr/>
                      </a:pPr>
                      <a:r>
                        <a:rPr sz="800" spc="-10" dirty="0">
                          <a:latin typeface="Arial"/>
                          <a:cs typeface="Arial"/>
                        </a:rPr>
                        <a:t>INDEX</a:t>
                      </a:r>
                      <a:r>
                        <a:rPr sz="800" dirty="0">
                          <a:latin typeface="Arial"/>
                          <a:cs typeface="Arial"/>
                        </a:rPr>
                        <a:t>	</a:t>
                      </a:r>
                      <a:r>
                        <a:rPr sz="800" spc="-10" dirty="0">
                          <a:latin typeface="Arial"/>
                          <a:cs typeface="Arial"/>
                        </a:rPr>
                        <a:t>613-088-00-</a:t>
                      </a:r>
                      <a:r>
                        <a:rPr sz="800" spc="-50" dirty="0">
                          <a:latin typeface="Arial"/>
                          <a:cs typeface="Arial"/>
                        </a:rPr>
                        <a:t>6</a:t>
                      </a:r>
                      <a:r>
                        <a:rPr sz="800" dirty="0">
                          <a:latin typeface="Arial"/>
                          <a:cs typeface="Arial"/>
                        </a:rPr>
                        <a:t>	LD50</a:t>
                      </a:r>
                      <a:r>
                        <a:rPr sz="800" spc="-30" dirty="0">
                          <a:latin typeface="Arial"/>
                          <a:cs typeface="Arial"/>
                        </a:rPr>
                        <a:t> </a:t>
                      </a:r>
                      <a:r>
                        <a:rPr lang="sv-FI" sz="800" dirty="0">
                          <a:latin typeface="Arial"/>
                          <a:cs typeface="Arial"/>
                        </a:rPr>
                        <a:t>Suun kautta</a:t>
                      </a:r>
                      <a:r>
                        <a:rPr sz="800" dirty="0">
                          <a:latin typeface="Arial"/>
                          <a:cs typeface="Arial"/>
                        </a:rPr>
                        <a:t>:</a:t>
                      </a:r>
                      <a:r>
                        <a:rPr sz="800" spc="-25" dirty="0">
                          <a:latin typeface="Arial"/>
                          <a:cs typeface="Arial"/>
                        </a:rPr>
                        <a:t> </a:t>
                      </a:r>
                      <a:r>
                        <a:rPr sz="800" dirty="0">
                          <a:latin typeface="Arial"/>
                          <a:cs typeface="Arial"/>
                        </a:rPr>
                        <a:t>&gt;490</a:t>
                      </a:r>
                      <a:r>
                        <a:rPr sz="800" spc="-25" dirty="0">
                          <a:latin typeface="Arial"/>
                          <a:cs typeface="Arial"/>
                        </a:rPr>
                        <a:t> </a:t>
                      </a:r>
                      <a:r>
                        <a:rPr sz="800" dirty="0">
                          <a:latin typeface="Arial"/>
                          <a:cs typeface="Arial"/>
                        </a:rPr>
                        <a:t>mg/kg</a:t>
                      </a:r>
                      <a:r>
                        <a:rPr sz="800" spc="-25" dirty="0">
                          <a:latin typeface="Arial"/>
                          <a:cs typeface="Arial"/>
                        </a:rPr>
                        <a:t> </a:t>
                      </a:r>
                      <a:r>
                        <a:rPr lang="sv-SE" sz="800" spc="-25" dirty="0" err="1">
                          <a:latin typeface="Arial"/>
                          <a:cs typeface="Arial"/>
                        </a:rPr>
                        <a:t>elopaino</a:t>
                      </a:r>
                      <a:r>
                        <a:rPr sz="800" dirty="0">
                          <a:latin typeface="Arial"/>
                          <a:cs typeface="Arial"/>
                        </a:rPr>
                        <a:t>,</a:t>
                      </a:r>
                      <a:r>
                        <a:rPr sz="800" spc="-25" dirty="0">
                          <a:latin typeface="Arial"/>
                          <a:cs typeface="Arial"/>
                        </a:rPr>
                        <a:t> </a:t>
                      </a:r>
                      <a:r>
                        <a:rPr sz="800" dirty="0">
                          <a:latin typeface="Arial"/>
                          <a:cs typeface="Arial"/>
                        </a:rPr>
                        <a:t>STA</a:t>
                      </a:r>
                      <a:r>
                        <a:rPr sz="800" spc="-25" dirty="0">
                          <a:latin typeface="Arial"/>
                          <a:cs typeface="Arial"/>
                        </a:rPr>
                        <a:t> </a:t>
                      </a:r>
                      <a:r>
                        <a:rPr sz="800" spc="-10" dirty="0">
                          <a:latin typeface="Arial"/>
                          <a:cs typeface="Arial"/>
                        </a:rPr>
                        <a:t>Inhalation</a:t>
                      </a:r>
                      <a:r>
                        <a:rPr sz="800" spc="-25" dirty="0">
                          <a:latin typeface="Arial"/>
                          <a:cs typeface="Arial"/>
                        </a:rPr>
                        <a:t> </a:t>
                      </a:r>
                      <a:r>
                        <a:rPr lang="sv-FI" sz="800" spc="-10" dirty="0">
                          <a:latin typeface="Arial"/>
                          <a:cs typeface="Arial"/>
                        </a:rPr>
                        <a:t>Hengitysteitse sumut/pölyt</a:t>
                      </a:r>
                      <a:r>
                        <a:rPr sz="800" spc="-10" dirty="0">
                          <a:latin typeface="Arial"/>
                          <a:cs typeface="Arial"/>
                        </a:rPr>
                        <a:t>:</a:t>
                      </a:r>
                      <a:r>
                        <a:rPr sz="800" spc="-25" dirty="0">
                          <a:latin typeface="Arial"/>
                          <a:cs typeface="Arial"/>
                        </a:rPr>
                        <a:t> </a:t>
                      </a:r>
                      <a:r>
                        <a:rPr sz="800" spc="-10" dirty="0">
                          <a:latin typeface="Arial"/>
                          <a:cs typeface="Arial"/>
                        </a:rPr>
                        <a:t>0,051</a:t>
                      </a:r>
                      <a:r>
                        <a:rPr sz="800" spc="-25" dirty="0">
                          <a:latin typeface="Arial"/>
                          <a:cs typeface="Arial"/>
                        </a:rPr>
                        <a:t> </a:t>
                      </a:r>
                      <a:r>
                        <a:rPr sz="800" dirty="0">
                          <a:latin typeface="Arial"/>
                          <a:cs typeface="Arial"/>
                        </a:rPr>
                        <a:t>mg/l,</a:t>
                      </a:r>
                      <a:r>
                        <a:rPr sz="800" spc="-25" dirty="0">
                          <a:latin typeface="Arial"/>
                          <a:cs typeface="Arial"/>
                        </a:rPr>
                        <a:t> STA</a:t>
                      </a:r>
                      <a:r>
                        <a:rPr sz="800" spc="-10" dirty="0">
                          <a:latin typeface="Arial"/>
                          <a:cs typeface="Arial"/>
                        </a:rPr>
                        <a:t> </a:t>
                      </a:r>
                      <a:r>
                        <a:rPr lang="sv-FI" sz="800" spc="-10" dirty="0">
                          <a:latin typeface="Arial"/>
                          <a:cs typeface="Arial"/>
                        </a:rPr>
                        <a:t>Höyryt</a:t>
                      </a:r>
                      <a:r>
                        <a:rPr sz="800" spc="-10" dirty="0">
                          <a:latin typeface="Arial"/>
                          <a:cs typeface="Arial"/>
                        </a:rPr>
                        <a:t>:</a:t>
                      </a:r>
                      <a:r>
                        <a:rPr sz="800" spc="5" dirty="0">
                          <a:latin typeface="Arial"/>
                          <a:cs typeface="Arial"/>
                        </a:rPr>
                        <a:t> </a:t>
                      </a:r>
                      <a:r>
                        <a:rPr sz="800" spc="-10" dirty="0">
                          <a:latin typeface="Arial"/>
                          <a:cs typeface="Arial"/>
                        </a:rPr>
                        <a:t>0,501</a:t>
                      </a:r>
                      <a:r>
                        <a:rPr sz="800" dirty="0">
                          <a:latin typeface="Arial"/>
                          <a:cs typeface="Arial"/>
                        </a:rPr>
                        <a:t> </a:t>
                      </a:r>
                      <a:r>
                        <a:rPr sz="800" spc="-20" dirty="0">
                          <a:latin typeface="Arial"/>
                          <a:cs typeface="Arial"/>
                        </a:rPr>
                        <a:t>mg/l</a:t>
                      </a:r>
                      <a:endParaRPr sz="800" dirty="0">
                        <a:latin typeface="Arial"/>
                        <a:cs typeface="Arial"/>
                      </a:endParaRPr>
                    </a:p>
                    <a:p>
                      <a:pPr marL="172720">
                        <a:lnSpc>
                          <a:spcPct val="100000"/>
                        </a:lnSpc>
                        <a:spcBef>
                          <a:spcPts val="35"/>
                        </a:spcBef>
                      </a:pPr>
                      <a:r>
                        <a:rPr sz="800" dirty="0">
                          <a:latin typeface="Arial"/>
                          <a:cs typeface="Arial"/>
                        </a:rPr>
                        <a:t>REACH</a:t>
                      </a:r>
                      <a:r>
                        <a:rPr lang="sv-SE" sz="800" dirty="0">
                          <a:latin typeface="Arial"/>
                          <a:cs typeface="Arial"/>
                        </a:rPr>
                        <a:t>- aset</a:t>
                      </a:r>
                      <a:r>
                        <a:rPr sz="800" dirty="0">
                          <a:latin typeface="Arial"/>
                          <a:cs typeface="Arial"/>
                        </a:rPr>
                        <a:t>.</a:t>
                      </a:r>
                      <a:r>
                        <a:rPr sz="800" spc="245" dirty="0">
                          <a:latin typeface="Arial"/>
                          <a:cs typeface="Arial"/>
                        </a:rPr>
                        <a:t>  </a:t>
                      </a:r>
                      <a:r>
                        <a:rPr sz="800" spc="-10" dirty="0">
                          <a:latin typeface="Arial"/>
                          <a:cs typeface="Arial"/>
                        </a:rPr>
                        <a:t>01-2120761540-</a:t>
                      </a:r>
                      <a:r>
                        <a:rPr sz="800" spc="-25" dirty="0">
                          <a:latin typeface="Arial"/>
                          <a:cs typeface="Arial"/>
                        </a:rPr>
                        <a:t>60</a:t>
                      </a:r>
                      <a:endParaRPr sz="800" dirty="0">
                        <a:latin typeface="Arial"/>
                        <a:cs typeface="Arial"/>
                      </a:endParaRPr>
                    </a:p>
                    <a:p>
                      <a:pPr marL="172720" marR="889000" indent="0" defTabSz="914400" eaLnBrk="1" fontAlgn="auto" latinLnBrk="0" hangingPunct="1">
                        <a:lnSpc>
                          <a:spcPts val="990"/>
                        </a:lnSpc>
                        <a:spcBef>
                          <a:spcPts val="20"/>
                        </a:spcBef>
                        <a:spcAft>
                          <a:spcPts val="0"/>
                        </a:spcAft>
                        <a:buClrTx/>
                        <a:buSzTx/>
                        <a:buFontTx/>
                        <a:buNone/>
                        <a:tabLst/>
                        <a:defRPr/>
                      </a:pPr>
                      <a:r>
                        <a:rPr lang="sv-FI" sz="800" spc="-10" dirty="0">
                          <a:latin typeface="Arial"/>
                          <a:cs typeface="Arial"/>
                        </a:rPr>
                        <a:t>Reaktiomassa 5-kloori-2-metyyli-2H-isotiatsoli-3-oni [EC no. 247-500-7] ja 2-metyyli-2H-isotiatsoli-3-oni [EC no. 220-239-6]</a:t>
                      </a:r>
                      <a:br>
                        <a:rPr lang="sv-FI" sz="800" spc="-10" dirty="0">
                          <a:latin typeface="Arial"/>
                          <a:cs typeface="Arial"/>
                        </a:rPr>
                      </a:br>
                      <a:r>
                        <a:rPr sz="800" spc="-10" dirty="0">
                          <a:latin typeface="Arial"/>
                          <a:cs typeface="Arial"/>
                        </a:rPr>
                        <a:t>(3:1)</a:t>
                      </a:r>
                      <a:endParaRPr sz="800" dirty="0">
                        <a:latin typeface="Arial"/>
                        <a:cs typeface="Arial"/>
                      </a:endParaRPr>
                    </a:p>
                    <a:p>
                      <a:pPr marL="172720" marR="0" indent="0" defTabSz="914400" eaLnBrk="1" fontAlgn="auto" latinLnBrk="0" hangingPunct="1">
                        <a:lnSpc>
                          <a:spcPts val="955"/>
                        </a:lnSpc>
                        <a:spcBef>
                          <a:spcPts val="0"/>
                        </a:spcBef>
                        <a:spcAft>
                          <a:spcPts val="0"/>
                        </a:spcAft>
                        <a:buClrTx/>
                        <a:buSzTx/>
                        <a:buFontTx/>
                        <a:buNone/>
                        <a:tabLst>
                          <a:tab pos="894715" algn="l"/>
                          <a:tab pos="1827530" algn="l"/>
                        </a:tabLst>
                        <a:defRPr/>
                      </a:pPr>
                      <a:r>
                        <a:rPr sz="800" spc="-25" dirty="0">
                          <a:latin typeface="Arial"/>
                          <a:cs typeface="Arial"/>
                        </a:rPr>
                        <a:t>CAS</a:t>
                      </a:r>
                      <a:r>
                        <a:rPr sz="800" dirty="0">
                          <a:latin typeface="Arial"/>
                          <a:cs typeface="Arial"/>
                        </a:rPr>
                        <a:t>	</a:t>
                      </a:r>
                      <a:r>
                        <a:rPr sz="800" spc="-10" dirty="0">
                          <a:latin typeface="Arial"/>
                          <a:cs typeface="Arial"/>
                        </a:rPr>
                        <a:t>55965-84-</a:t>
                      </a:r>
                      <a:r>
                        <a:rPr sz="800" spc="-50" dirty="0">
                          <a:latin typeface="Arial"/>
                          <a:cs typeface="Arial"/>
                        </a:rPr>
                        <a:t>9</a:t>
                      </a:r>
                      <a:r>
                        <a:rPr sz="800" dirty="0">
                          <a:latin typeface="Arial"/>
                          <a:cs typeface="Arial"/>
                        </a:rPr>
                        <a:t>	</a:t>
                      </a:r>
                      <a:r>
                        <a:rPr sz="800" spc="-10" dirty="0">
                          <a:latin typeface="Arial"/>
                          <a:cs typeface="Arial"/>
                        </a:rPr>
                        <a:t>0,00114</a:t>
                      </a:r>
                      <a:r>
                        <a:rPr sz="800" spc="-30" dirty="0">
                          <a:latin typeface="Arial"/>
                          <a:cs typeface="Arial"/>
                        </a:rPr>
                        <a:t> </a:t>
                      </a:r>
                      <a:r>
                        <a:rPr sz="800" dirty="0">
                          <a:latin typeface="Arial"/>
                          <a:cs typeface="Arial"/>
                        </a:rPr>
                        <a:t>≤</a:t>
                      </a:r>
                      <a:r>
                        <a:rPr sz="800" spc="-35" dirty="0">
                          <a:latin typeface="Arial"/>
                          <a:cs typeface="Arial"/>
                        </a:rPr>
                        <a:t> </a:t>
                      </a:r>
                      <a:r>
                        <a:rPr sz="800" dirty="0">
                          <a:latin typeface="Arial"/>
                          <a:cs typeface="Arial"/>
                        </a:rPr>
                        <a:t>x</a:t>
                      </a:r>
                      <a:r>
                        <a:rPr sz="800" spc="-30" dirty="0">
                          <a:latin typeface="Arial"/>
                          <a:cs typeface="Arial"/>
                        </a:rPr>
                        <a:t> </a:t>
                      </a:r>
                      <a:r>
                        <a:rPr sz="800" dirty="0">
                          <a:latin typeface="Arial"/>
                          <a:cs typeface="Arial"/>
                        </a:rPr>
                        <a:t>&lt;</a:t>
                      </a:r>
                      <a:r>
                        <a:rPr sz="800" spc="170" dirty="0">
                          <a:latin typeface="Arial"/>
                          <a:cs typeface="Arial"/>
                        </a:rPr>
                        <a:t> </a:t>
                      </a:r>
                      <a:r>
                        <a:rPr sz="800" dirty="0">
                          <a:latin typeface="Arial"/>
                          <a:cs typeface="Arial"/>
                        </a:rPr>
                        <a:t>0,00119</a:t>
                      </a:r>
                      <a:r>
                        <a:rPr lang="sv-SE" sz="800" spc="105" dirty="0">
                          <a:latin typeface="Arial"/>
                          <a:cs typeface="Arial"/>
                        </a:rPr>
                        <a:t> </a:t>
                      </a:r>
                      <a:r>
                        <a:rPr lang="sv-SE" sz="800" spc="105" dirty="0" err="1">
                          <a:latin typeface="Arial"/>
                          <a:cs typeface="Arial"/>
                        </a:rPr>
                        <a:t>Ärsyttävä</a:t>
                      </a:r>
                      <a:r>
                        <a:rPr sz="800" dirty="0">
                          <a:latin typeface="Arial"/>
                          <a:cs typeface="Arial"/>
                        </a:rPr>
                        <a:t>.</a:t>
                      </a:r>
                      <a:r>
                        <a:rPr sz="800" spc="-30" dirty="0">
                          <a:latin typeface="Arial"/>
                          <a:cs typeface="Arial"/>
                        </a:rPr>
                        <a:t> </a:t>
                      </a:r>
                      <a:r>
                        <a:rPr sz="800" dirty="0">
                          <a:latin typeface="Arial"/>
                          <a:cs typeface="Arial"/>
                        </a:rPr>
                        <a:t>1</a:t>
                      </a:r>
                      <a:r>
                        <a:rPr sz="800" spc="-30" dirty="0">
                          <a:latin typeface="Arial"/>
                          <a:cs typeface="Arial"/>
                        </a:rPr>
                        <a:t> </a:t>
                      </a:r>
                      <a:r>
                        <a:rPr sz="800" dirty="0">
                          <a:latin typeface="Arial"/>
                          <a:cs typeface="Arial"/>
                        </a:rPr>
                        <a:t>H330,</a:t>
                      </a:r>
                      <a:r>
                        <a:rPr sz="800" spc="-30" dirty="0">
                          <a:latin typeface="Arial"/>
                          <a:cs typeface="Arial"/>
                        </a:rPr>
                        <a:t> </a:t>
                      </a:r>
                      <a:r>
                        <a:rPr lang="sv-FI" sz="800" dirty="0">
                          <a:latin typeface="Arial"/>
                          <a:cs typeface="Arial"/>
                        </a:rPr>
                        <a:t>Myrkyllinen</a:t>
                      </a:r>
                      <a:r>
                        <a:rPr sz="800" dirty="0">
                          <a:latin typeface="Arial"/>
                          <a:cs typeface="Arial"/>
                        </a:rPr>
                        <a:t>.</a:t>
                      </a:r>
                      <a:r>
                        <a:rPr sz="800" spc="-30" dirty="0">
                          <a:latin typeface="Arial"/>
                          <a:cs typeface="Arial"/>
                        </a:rPr>
                        <a:t> </a:t>
                      </a:r>
                      <a:r>
                        <a:rPr sz="800" dirty="0">
                          <a:latin typeface="Arial"/>
                          <a:cs typeface="Arial"/>
                        </a:rPr>
                        <a:t>2</a:t>
                      </a:r>
                      <a:r>
                        <a:rPr sz="800" spc="-30" dirty="0">
                          <a:latin typeface="Arial"/>
                          <a:cs typeface="Arial"/>
                        </a:rPr>
                        <a:t> </a:t>
                      </a:r>
                      <a:r>
                        <a:rPr sz="800" dirty="0">
                          <a:latin typeface="Arial"/>
                          <a:cs typeface="Arial"/>
                        </a:rPr>
                        <a:t>H310,</a:t>
                      </a:r>
                      <a:r>
                        <a:rPr lang="sv-FI" sz="800" dirty="0">
                          <a:latin typeface="Arial"/>
                          <a:cs typeface="Arial"/>
                        </a:rPr>
                        <a:t> Myrkyllinen</a:t>
                      </a:r>
                      <a:r>
                        <a:rPr sz="800" dirty="0">
                          <a:latin typeface="Arial"/>
                          <a:cs typeface="Arial"/>
                        </a:rPr>
                        <a:t>.</a:t>
                      </a:r>
                      <a:r>
                        <a:rPr sz="800" spc="-30" dirty="0">
                          <a:latin typeface="Arial"/>
                          <a:cs typeface="Arial"/>
                        </a:rPr>
                        <a:t> </a:t>
                      </a:r>
                      <a:r>
                        <a:rPr sz="800" dirty="0">
                          <a:latin typeface="Arial"/>
                          <a:cs typeface="Arial"/>
                        </a:rPr>
                        <a:t>3</a:t>
                      </a:r>
                      <a:r>
                        <a:rPr sz="800" spc="-30" dirty="0">
                          <a:latin typeface="Arial"/>
                          <a:cs typeface="Arial"/>
                        </a:rPr>
                        <a:t> </a:t>
                      </a:r>
                      <a:r>
                        <a:rPr sz="800" dirty="0">
                          <a:latin typeface="Arial"/>
                          <a:cs typeface="Arial"/>
                        </a:rPr>
                        <a:t>H301,</a:t>
                      </a:r>
                      <a:r>
                        <a:rPr sz="800" spc="-30" dirty="0">
                          <a:latin typeface="Arial"/>
                          <a:cs typeface="Arial"/>
                        </a:rPr>
                        <a:t> </a:t>
                      </a:r>
                      <a:r>
                        <a:rPr lang="sv-FI" sz="800" spc="-30" dirty="0">
                          <a:latin typeface="Arial"/>
                          <a:cs typeface="Arial"/>
                        </a:rPr>
                        <a:t>Ihoa syövyttävä</a:t>
                      </a:r>
                      <a:r>
                        <a:rPr sz="800" dirty="0">
                          <a:latin typeface="Arial"/>
                          <a:cs typeface="Arial"/>
                        </a:rPr>
                        <a:t>.</a:t>
                      </a:r>
                      <a:r>
                        <a:rPr sz="800" spc="-30" dirty="0">
                          <a:latin typeface="Arial"/>
                          <a:cs typeface="Arial"/>
                        </a:rPr>
                        <a:t> </a:t>
                      </a:r>
                      <a:r>
                        <a:rPr sz="800" spc="-25" dirty="0">
                          <a:latin typeface="Arial"/>
                          <a:cs typeface="Arial"/>
                        </a:rPr>
                        <a:t>1B</a:t>
                      </a:r>
                      <a:endParaRPr sz="800" dirty="0">
                        <a:latin typeface="Arial"/>
                        <a:cs typeface="Arial"/>
                      </a:endParaRPr>
                    </a:p>
                    <a:p>
                      <a:pPr marL="2914650" marR="532130" indent="0" defTabSz="914400" eaLnBrk="1" fontAlgn="auto" latinLnBrk="0" hangingPunct="1">
                        <a:lnSpc>
                          <a:spcPts val="990"/>
                        </a:lnSpc>
                        <a:spcBef>
                          <a:spcPts val="20"/>
                        </a:spcBef>
                        <a:spcAft>
                          <a:spcPts val="0"/>
                        </a:spcAft>
                        <a:buClrTx/>
                        <a:buSzTx/>
                        <a:buFontTx/>
                        <a:buNone/>
                        <a:tabLst/>
                        <a:defRPr/>
                      </a:pPr>
                      <a:r>
                        <a:rPr sz="800" dirty="0">
                          <a:latin typeface="Arial"/>
                          <a:cs typeface="Arial"/>
                        </a:rPr>
                        <a:t>H314,</a:t>
                      </a:r>
                      <a:r>
                        <a:rPr sz="800" spc="-35" dirty="0">
                          <a:latin typeface="Arial"/>
                          <a:cs typeface="Arial"/>
                        </a:rPr>
                        <a:t> </a:t>
                      </a:r>
                      <a:r>
                        <a:rPr lang="sv-FI" sz="800" spc="-35" dirty="0">
                          <a:latin typeface="Arial"/>
                          <a:cs typeface="Arial"/>
                        </a:rPr>
                        <a:t>Silmävahinko</a:t>
                      </a:r>
                      <a:r>
                        <a:rPr sz="800" dirty="0">
                          <a:latin typeface="Arial"/>
                          <a:cs typeface="Arial"/>
                        </a:rPr>
                        <a:t>.</a:t>
                      </a:r>
                      <a:r>
                        <a:rPr sz="800" spc="-35" dirty="0">
                          <a:latin typeface="Arial"/>
                          <a:cs typeface="Arial"/>
                        </a:rPr>
                        <a:t> </a:t>
                      </a:r>
                      <a:r>
                        <a:rPr sz="800" dirty="0">
                          <a:latin typeface="Arial"/>
                          <a:cs typeface="Arial"/>
                        </a:rPr>
                        <a:t>1</a:t>
                      </a:r>
                      <a:r>
                        <a:rPr sz="800" spc="-35" dirty="0">
                          <a:latin typeface="Arial"/>
                          <a:cs typeface="Arial"/>
                        </a:rPr>
                        <a:t> </a:t>
                      </a:r>
                      <a:r>
                        <a:rPr sz="800" dirty="0">
                          <a:latin typeface="Arial"/>
                          <a:cs typeface="Arial"/>
                        </a:rPr>
                        <a:t>H318,</a:t>
                      </a:r>
                      <a:r>
                        <a:rPr sz="800" spc="-35" dirty="0">
                          <a:latin typeface="Arial"/>
                          <a:cs typeface="Arial"/>
                        </a:rPr>
                        <a:t> </a:t>
                      </a:r>
                      <a:r>
                        <a:rPr lang="sv-FI" sz="800" dirty="0">
                          <a:latin typeface="Arial"/>
                          <a:cs typeface="Arial"/>
                        </a:rPr>
                        <a:t>Ihon herkistyminen</a:t>
                      </a:r>
                      <a:r>
                        <a:rPr sz="800" dirty="0">
                          <a:latin typeface="Arial"/>
                          <a:cs typeface="Arial"/>
                        </a:rPr>
                        <a:t>.</a:t>
                      </a:r>
                      <a:r>
                        <a:rPr sz="800" spc="-35" dirty="0">
                          <a:latin typeface="Arial"/>
                          <a:cs typeface="Arial"/>
                        </a:rPr>
                        <a:t> </a:t>
                      </a:r>
                      <a:r>
                        <a:rPr sz="800" dirty="0">
                          <a:latin typeface="Arial"/>
                          <a:cs typeface="Arial"/>
                        </a:rPr>
                        <a:t>1</a:t>
                      </a:r>
                      <a:r>
                        <a:rPr sz="800" spc="-35" dirty="0">
                          <a:latin typeface="Arial"/>
                          <a:cs typeface="Arial"/>
                        </a:rPr>
                        <a:t> </a:t>
                      </a:r>
                      <a:r>
                        <a:rPr sz="800" dirty="0">
                          <a:latin typeface="Arial"/>
                          <a:cs typeface="Arial"/>
                        </a:rPr>
                        <a:t>H317,</a:t>
                      </a:r>
                      <a:r>
                        <a:rPr sz="800" spc="-30" dirty="0">
                          <a:latin typeface="Arial"/>
                          <a:cs typeface="Arial"/>
                        </a:rPr>
                        <a:t> </a:t>
                      </a:r>
                      <a:r>
                        <a:rPr lang="sv-FI" sz="800" dirty="0">
                          <a:latin typeface="Arial"/>
                          <a:cs typeface="Arial"/>
                        </a:rPr>
                        <a:t>Vesistöille äärimmäisen vaarallinen </a:t>
                      </a:r>
                      <a:r>
                        <a:rPr sz="800" dirty="0">
                          <a:latin typeface="Arial"/>
                          <a:cs typeface="Arial"/>
                        </a:rPr>
                        <a:t>1</a:t>
                      </a:r>
                      <a:r>
                        <a:rPr sz="800" spc="-35" dirty="0">
                          <a:latin typeface="Arial"/>
                          <a:cs typeface="Arial"/>
                        </a:rPr>
                        <a:t> </a:t>
                      </a:r>
                      <a:r>
                        <a:rPr sz="800" dirty="0">
                          <a:latin typeface="Arial"/>
                          <a:cs typeface="Arial"/>
                        </a:rPr>
                        <a:t>H400</a:t>
                      </a:r>
                      <a:r>
                        <a:rPr sz="800" spc="-35" dirty="0">
                          <a:latin typeface="Arial"/>
                          <a:cs typeface="Arial"/>
                        </a:rPr>
                        <a:t> </a:t>
                      </a:r>
                      <a:r>
                        <a:rPr sz="800" spc="-10" dirty="0">
                          <a:latin typeface="Arial"/>
                          <a:cs typeface="Arial"/>
                        </a:rPr>
                        <a:t>M=100,</a:t>
                      </a:r>
                      <a:r>
                        <a:rPr lang="sv-FI" sz="800" dirty="0">
                          <a:latin typeface="Arial"/>
                          <a:cs typeface="Arial"/>
                        </a:rPr>
                        <a:t>Pitkäaikainen vaara </a:t>
                      </a:r>
                      <a:r>
                        <a:rPr sz="800" dirty="0">
                          <a:latin typeface="Arial"/>
                          <a:cs typeface="Arial"/>
                        </a:rPr>
                        <a:t>1</a:t>
                      </a:r>
                      <a:r>
                        <a:rPr sz="800" spc="-30" dirty="0">
                          <a:latin typeface="Arial"/>
                          <a:cs typeface="Arial"/>
                        </a:rPr>
                        <a:t> </a:t>
                      </a:r>
                      <a:r>
                        <a:rPr sz="800" dirty="0">
                          <a:latin typeface="Arial"/>
                          <a:cs typeface="Arial"/>
                        </a:rPr>
                        <a:t>H410</a:t>
                      </a:r>
                      <a:r>
                        <a:rPr sz="800" spc="-30" dirty="0">
                          <a:latin typeface="Arial"/>
                          <a:cs typeface="Arial"/>
                        </a:rPr>
                        <a:t> </a:t>
                      </a:r>
                      <a:r>
                        <a:rPr sz="800" spc="-10" dirty="0">
                          <a:latin typeface="Arial"/>
                          <a:cs typeface="Arial"/>
                        </a:rPr>
                        <a:t>M=100</a:t>
                      </a:r>
                      <a:endParaRPr sz="800" dirty="0">
                        <a:latin typeface="Arial"/>
                        <a:cs typeface="Arial"/>
                      </a:endParaRPr>
                    </a:p>
                    <a:p>
                      <a:pPr marL="2914650" marR="437515" indent="-2742565" defTabSz="914400" eaLnBrk="1" fontAlgn="auto" latinLnBrk="0" hangingPunct="1">
                        <a:lnSpc>
                          <a:spcPts val="969"/>
                        </a:lnSpc>
                        <a:spcBef>
                          <a:spcPts val="20"/>
                        </a:spcBef>
                        <a:spcAft>
                          <a:spcPts val="0"/>
                        </a:spcAft>
                        <a:buClrTx/>
                        <a:buSzTx/>
                        <a:buFontTx/>
                        <a:buNone/>
                        <a:tabLst>
                          <a:tab pos="894715" algn="l"/>
                          <a:tab pos="2914650" algn="l"/>
                        </a:tabLst>
                        <a:defRPr/>
                      </a:pPr>
                      <a:r>
                        <a:rPr sz="800" spc="-25" dirty="0">
                          <a:latin typeface="Arial"/>
                          <a:cs typeface="Arial"/>
                        </a:rPr>
                        <a:t>EC</a:t>
                      </a:r>
                      <a:r>
                        <a:rPr sz="800" dirty="0">
                          <a:latin typeface="Arial"/>
                          <a:cs typeface="Arial"/>
                        </a:rPr>
                        <a:t>	</a:t>
                      </a:r>
                      <a:r>
                        <a:rPr sz="800" spc="-10" dirty="0">
                          <a:latin typeface="Arial"/>
                          <a:cs typeface="Arial"/>
                        </a:rPr>
                        <a:t>611-341-</a:t>
                      </a:r>
                      <a:r>
                        <a:rPr sz="800" spc="-50" dirty="0">
                          <a:latin typeface="Arial"/>
                          <a:cs typeface="Arial"/>
                        </a:rPr>
                        <a:t>5</a:t>
                      </a:r>
                      <a:r>
                        <a:rPr sz="800" dirty="0">
                          <a:latin typeface="Arial"/>
                          <a:cs typeface="Arial"/>
                        </a:rPr>
                        <a:t>	</a:t>
                      </a:r>
                      <a:r>
                        <a:rPr lang="sv-FI" sz="800" dirty="0">
                          <a:latin typeface="Arial"/>
                          <a:cs typeface="Arial"/>
                        </a:rPr>
                        <a:t>Ihoa syövyttävä</a:t>
                      </a:r>
                      <a:r>
                        <a:rPr sz="800" dirty="0">
                          <a:latin typeface="Arial"/>
                          <a:cs typeface="Arial"/>
                        </a:rPr>
                        <a:t>.</a:t>
                      </a:r>
                      <a:r>
                        <a:rPr sz="800" spc="-30" dirty="0">
                          <a:latin typeface="Arial"/>
                          <a:cs typeface="Arial"/>
                        </a:rPr>
                        <a:t> </a:t>
                      </a:r>
                      <a:r>
                        <a:rPr sz="800" dirty="0">
                          <a:latin typeface="Arial"/>
                          <a:cs typeface="Arial"/>
                        </a:rPr>
                        <a:t>1C</a:t>
                      </a:r>
                      <a:r>
                        <a:rPr sz="800" spc="-30" dirty="0">
                          <a:latin typeface="Arial"/>
                          <a:cs typeface="Arial"/>
                        </a:rPr>
                        <a:t> </a:t>
                      </a:r>
                      <a:r>
                        <a:rPr sz="800" dirty="0">
                          <a:latin typeface="Arial"/>
                          <a:cs typeface="Arial"/>
                        </a:rPr>
                        <a:t>H314:</a:t>
                      </a:r>
                      <a:r>
                        <a:rPr sz="800" spc="-35" dirty="0">
                          <a:latin typeface="Arial"/>
                          <a:cs typeface="Arial"/>
                        </a:rPr>
                        <a:t> </a:t>
                      </a:r>
                      <a:r>
                        <a:rPr sz="800" dirty="0">
                          <a:latin typeface="Arial"/>
                          <a:cs typeface="Arial"/>
                        </a:rPr>
                        <a:t>≥</a:t>
                      </a:r>
                      <a:r>
                        <a:rPr sz="800" spc="-30" dirty="0">
                          <a:latin typeface="Arial"/>
                          <a:cs typeface="Arial"/>
                        </a:rPr>
                        <a:t> </a:t>
                      </a:r>
                      <a:r>
                        <a:rPr sz="800" dirty="0">
                          <a:latin typeface="Arial"/>
                          <a:cs typeface="Arial"/>
                        </a:rPr>
                        <a:t>0,6%,</a:t>
                      </a:r>
                      <a:r>
                        <a:rPr sz="800" spc="-30" dirty="0">
                          <a:latin typeface="Arial"/>
                          <a:cs typeface="Arial"/>
                        </a:rPr>
                        <a:t> </a:t>
                      </a:r>
                      <a:r>
                        <a:rPr lang="sv-FI" sz="800" spc="-30" dirty="0">
                          <a:latin typeface="Arial"/>
                          <a:cs typeface="Arial"/>
                        </a:rPr>
                        <a:t>Ihon ärsytys</a:t>
                      </a:r>
                      <a:r>
                        <a:rPr sz="800" dirty="0">
                          <a:latin typeface="Arial"/>
                          <a:cs typeface="Arial"/>
                        </a:rPr>
                        <a:t>.</a:t>
                      </a:r>
                      <a:r>
                        <a:rPr sz="800" spc="-30" dirty="0">
                          <a:latin typeface="Arial"/>
                          <a:cs typeface="Arial"/>
                        </a:rPr>
                        <a:t> </a:t>
                      </a:r>
                      <a:r>
                        <a:rPr sz="800" dirty="0">
                          <a:latin typeface="Arial"/>
                          <a:cs typeface="Arial"/>
                        </a:rPr>
                        <a:t>2</a:t>
                      </a:r>
                      <a:r>
                        <a:rPr sz="800" spc="-30" dirty="0">
                          <a:latin typeface="Arial"/>
                          <a:cs typeface="Arial"/>
                        </a:rPr>
                        <a:t> </a:t>
                      </a:r>
                      <a:r>
                        <a:rPr sz="800" dirty="0">
                          <a:latin typeface="Arial"/>
                          <a:cs typeface="Arial"/>
                        </a:rPr>
                        <a:t>H315:</a:t>
                      </a:r>
                      <a:r>
                        <a:rPr sz="800" spc="-35" dirty="0">
                          <a:latin typeface="Arial"/>
                          <a:cs typeface="Arial"/>
                        </a:rPr>
                        <a:t> </a:t>
                      </a:r>
                      <a:r>
                        <a:rPr sz="800" dirty="0">
                          <a:latin typeface="Arial"/>
                          <a:cs typeface="Arial"/>
                        </a:rPr>
                        <a:t>≥</a:t>
                      </a:r>
                      <a:r>
                        <a:rPr sz="800" spc="-30" dirty="0">
                          <a:latin typeface="Arial"/>
                          <a:cs typeface="Arial"/>
                        </a:rPr>
                        <a:t> </a:t>
                      </a:r>
                      <a:r>
                        <a:rPr sz="800" dirty="0">
                          <a:latin typeface="Arial"/>
                          <a:cs typeface="Arial"/>
                        </a:rPr>
                        <a:t>0,06%,</a:t>
                      </a:r>
                      <a:r>
                        <a:rPr sz="800" spc="-30" dirty="0">
                          <a:latin typeface="Arial"/>
                          <a:cs typeface="Arial"/>
                        </a:rPr>
                        <a:t> </a:t>
                      </a:r>
                      <a:r>
                        <a:rPr lang="sv-SE" sz="800" spc="-30" dirty="0" err="1">
                          <a:latin typeface="Arial"/>
                          <a:cs typeface="Arial"/>
                        </a:rPr>
                        <a:t>Ihon</a:t>
                      </a:r>
                      <a:r>
                        <a:rPr lang="sv-SE" sz="800" spc="-30" dirty="0">
                          <a:latin typeface="Arial"/>
                          <a:cs typeface="Arial"/>
                        </a:rPr>
                        <a:t> </a:t>
                      </a:r>
                      <a:r>
                        <a:rPr lang="sv-SE" sz="800" spc="-30" dirty="0" err="1">
                          <a:latin typeface="Arial"/>
                          <a:cs typeface="Arial"/>
                        </a:rPr>
                        <a:t>herkistyminen</a:t>
                      </a:r>
                      <a:r>
                        <a:rPr sz="800" dirty="0">
                          <a:latin typeface="Arial"/>
                          <a:cs typeface="Arial"/>
                        </a:rPr>
                        <a:t>.</a:t>
                      </a:r>
                      <a:r>
                        <a:rPr sz="800" spc="-30" dirty="0">
                          <a:latin typeface="Arial"/>
                          <a:cs typeface="Arial"/>
                        </a:rPr>
                        <a:t> </a:t>
                      </a:r>
                      <a:r>
                        <a:rPr sz="800" dirty="0">
                          <a:latin typeface="Arial"/>
                          <a:cs typeface="Arial"/>
                        </a:rPr>
                        <a:t>1</a:t>
                      </a:r>
                      <a:r>
                        <a:rPr sz="800" spc="-30" dirty="0">
                          <a:latin typeface="Arial"/>
                          <a:cs typeface="Arial"/>
                        </a:rPr>
                        <a:t> </a:t>
                      </a:r>
                      <a:r>
                        <a:rPr sz="800" dirty="0">
                          <a:latin typeface="Arial"/>
                          <a:cs typeface="Arial"/>
                        </a:rPr>
                        <a:t>H317:</a:t>
                      </a:r>
                      <a:r>
                        <a:rPr sz="800" spc="-35" dirty="0">
                          <a:latin typeface="Arial"/>
                          <a:cs typeface="Arial"/>
                        </a:rPr>
                        <a:t> </a:t>
                      </a:r>
                      <a:r>
                        <a:rPr sz="800" spc="-50" dirty="0">
                          <a:latin typeface="Arial"/>
                          <a:cs typeface="Arial"/>
                        </a:rPr>
                        <a:t>≥</a:t>
                      </a:r>
                      <a:r>
                        <a:rPr sz="800" spc="-10" dirty="0">
                          <a:latin typeface="Arial"/>
                          <a:cs typeface="Arial"/>
                        </a:rPr>
                        <a:t> 0,0015%,</a:t>
                      </a:r>
                      <a:r>
                        <a:rPr lang="sv-SE" sz="800" spc="-20" dirty="0">
                          <a:latin typeface="Arial"/>
                          <a:cs typeface="Arial"/>
                        </a:rPr>
                        <a:t> </a:t>
                      </a:r>
                      <a:r>
                        <a:rPr lang="sv-SE" sz="800" spc="-20" dirty="0" err="1">
                          <a:latin typeface="Arial"/>
                          <a:cs typeface="Arial"/>
                        </a:rPr>
                        <a:t>Silmän</a:t>
                      </a:r>
                      <a:r>
                        <a:rPr lang="sv-SE" sz="800" spc="-20" dirty="0">
                          <a:latin typeface="Arial"/>
                          <a:cs typeface="Arial"/>
                        </a:rPr>
                        <a:t> </a:t>
                      </a:r>
                      <a:r>
                        <a:rPr lang="sv-SE" sz="800" spc="-20" dirty="0" err="1">
                          <a:latin typeface="Arial"/>
                          <a:cs typeface="Arial"/>
                        </a:rPr>
                        <a:t>ärsytys</a:t>
                      </a:r>
                      <a:r>
                        <a:rPr sz="800" dirty="0">
                          <a:latin typeface="Arial"/>
                          <a:cs typeface="Arial"/>
                        </a:rPr>
                        <a:t>.</a:t>
                      </a:r>
                      <a:r>
                        <a:rPr sz="800" spc="-20" dirty="0">
                          <a:latin typeface="Arial"/>
                          <a:cs typeface="Arial"/>
                        </a:rPr>
                        <a:t> </a:t>
                      </a:r>
                      <a:r>
                        <a:rPr sz="800" dirty="0">
                          <a:latin typeface="Arial"/>
                          <a:cs typeface="Arial"/>
                        </a:rPr>
                        <a:t>2</a:t>
                      </a:r>
                      <a:r>
                        <a:rPr sz="800" spc="-20" dirty="0">
                          <a:latin typeface="Arial"/>
                          <a:cs typeface="Arial"/>
                        </a:rPr>
                        <a:t> </a:t>
                      </a:r>
                      <a:r>
                        <a:rPr sz="800" dirty="0">
                          <a:latin typeface="Arial"/>
                          <a:cs typeface="Arial"/>
                        </a:rPr>
                        <a:t>H319:</a:t>
                      </a:r>
                      <a:r>
                        <a:rPr sz="800" spc="-20" dirty="0">
                          <a:latin typeface="Arial"/>
                          <a:cs typeface="Arial"/>
                        </a:rPr>
                        <a:t> </a:t>
                      </a:r>
                      <a:r>
                        <a:rPr sz="800" dirty="0">
                          <a:latin typeface="Arial"/>
                          <a:cs typeface="Arial"/>
                        </a:rPr>
                        <a:t>≥</a:t>
                      </a:r>
                      <a:r>
                        <a:rPr sz="800" spc="-20" dirty="0">
                          <a:latin typeface="Arial"/>
                          <a:cs typeface="Arial"/>
                        </a:rPr>
                        <a:t> 0,6%</a:t>
                      </a:r>
                      <a:endParaRPr sz="800" dirty="0">
                        <a:latin typeface="Arial"/>
                        <a:cs typeface="Arial"/>
                      </a:endParaRPr>
                    </a:p>
                    <a:p>
                      <a:pPr marL="2914650" marR="781050" indent="-2742565" defTabSz="914400" eaLnBrk="1" fontAlgn="auto" latinLnBrk="0" hangingPunct="1">
                        <a:lnSpc>
                          <a:spcPts val="969"/>
                        </a:lnSpc>
                        <a:spcBef>
                          <a:spcPts val="30"/>
                        </a:spcBef>
                        <a:spcAft>
                          <a:spcPts val="0"/>
                        </a:spcAft>
                        <a:buClrTx/>
                        <a:buSzTx/>
                        <a:buFontTx/>
                        <a:buNone/>
                        <a:tabLst>
                          <a:tab pos="894715" algn="l"/>
                          <a:tab pos="2914650" algn="l"/>
                        </a:tabLst>
                        <a:defRPr/>
                      </a:pPr>
                      <a:r>
                        <a:rPr sz="800" spc="-10" dirty="0">
                          <a:latin typeface="Arial"/>
                          <a:cs typeface="Arial"/>
                        </a:rPr>
                        <a:t>INDEX</a:t>
                      </a:r>
                      <a:r>
                        <a:rPr sz="800" dirty="0">
                          <a:latin typeface="Arial"/>
                          <a:cs typeface="Arial"/>
                        </a:rPr>
                        <a:t>	</a:t>
                      </a:r>
                      <a:r>
                        <a:rPr sz="800" spc="-10" dirty="0">
                          <a:latin typeface="Arial"/>
                          <a:cs typeface="Arial"/>
                        </a:rPr>
                        <a:t>613-167-00-</a:t>
                      </a:r>
                      <a:r>
                        <a:rPr sz="800" spc="-50" dirty="0">
                          <a:latin typeface="Arial"/>
                          <a:cs typeface="Arial"/>
                        </a:rPr>
                        <a:t>5</a:t>
                      </a:r>
                      <a:r>
                        <a:rPr sz="800" dirty="0">
                          <a:latin typeface="Arial"/>
                          <a:cs typeface="Arial"/>
                        </a:rPr>
                        <a:t>	LD50</a:t>
                      </a:r>
                      <a:r>
                        <a:rPr sz="800" spc="-40" dirty="0">
                          <a:latin typeface="Arial"/>
                          <a:cs typeface="Arial"/>
                        </a:rPr>
                        <a:t> </a:t>
                      </a:r>
                      <a:r>
                        <a:rPr lang="sv-SE" sz="800" dirty="0" err="1">
                          <a:latin typeface="Arial"/>
                          <a:cs typeface="Arial"/>
                        </a:rPr>
                        <a:t>Suun</a:t>
                      </a:r>
                      <a:r>
                        <a:rPr lang="sv-SE" sz="800" dirty="0">
                          <a:latin typeface="Arial"/>
                          <a:cs typeface="Arial"/>
                        </a:rPr>
                        <a:t> </a:t>
                      </a:r>
                      <a:r>
                        <a:rPr lang="sv-SE" sz="800" dirty="0" err="1">
                          <a:latin typeface="Arial"/>
                          <a:cs typeface="Arial"/>
                        </a:rPr>
                        <a:t>kautta</a:t>
                      </a:r>
                      <a:r>
                        <a:rPr sz="800" dirty="0">
                          <a:latin typeface="Arial"/>
                          <a:cs typeface="Arial"/>
                        </a:rPr>
                        <a:t>:</a:t>
                      </a:r>
                      <a:r>
                        <a:rPr sz="800" spc="-35" dirty="0">
                          <a:latin typeface="Arial"/>
                          <a:cs typeface="Arial"/>
                        </a:rPr>
                        <a:t> </a:t>
                      </a:r>
                      <a:r>
                        <a:rPr sz="800" dirty="0">
                          <a:latin typeface="Arial"/>
                          <a:cs typeface="Arial"/>
                        </a:rPr>
                        <a:t>&gt;64</a:t>
                      </a:r>
                      <a:r>
                        <a:rPr sz="800" spc="-35" dirty="0">
                          <a:latin typeface="Arial"/>
                          <a:cs typeface="Arial"/>
                        </a:rPr>
                        <a:t> </a:t>
                      </a:r>
                      <a:r>
                        <a:rPr sz="800" dirty="0">
                          <a:latin typeface="Arial"/>
                          <a:cs typeface="Arial"/>
                        </a:rPr>
                        <a:t>mg/kg</a:t>
                      </a:r>
                      <a:r>
                        <a:rPr sz="800" spc="-35" dirty="0">
                          <a:latin typeface="Arial"/>
                          <a:cs typeface="Arial"/>
                        </a:rPr>
                        <a:t> </a:t>
                      </a:r>
                      <a:r>
                        <a:rPr lang="sv-FI" sz="800" dirty="0">
                          <a:latin typeface="Arial"/>
                          <a:cs typeface="Arial"/>
                        </a:rPr>
                        <a:t>elopaino</a:t>
                      </a:r>
                      <a:r>
                        <a:rPr sz="800" dirty="0">
                          <a:latin typeface="Arial"/>
                          <a:cs typeface="Arial"/>
                        </a:rPr>
                        <a:t>,</a:t>
                      </a:r>
                      <a:r>
                        <a:rPr sz="800" spc="-35" dirty="0">
                          <a:latin typeface="Arial"/>
                          <a:cs typeface="Arial"/>
                        </a:rPr>
                        <a:t> </a:t>
                      </a:r>
                      <a:r>
                        <a:rPr sz="800" dirty="0">
                          <a:latin typeface="Arial"/>
                          <a:cs typeface="Arial"/>
                        </a:rPr>
                        <a:t>STA</a:t>
                      </a:r>
                      <a:r>
                        <a:rPr sz="800" spc="-35" dirty="0">
                          <a:latin typeface="Arial"/>
                          <a:cs typeface="Arial"/>
                        </a:rPr>
                        <a:t> </a:t>
                      </a:r>
                      <a:r>
                        <a:rPr sz="800" dirty="0">
                          <a:latin typeface="Arial"/>
                          <a:cs typeface="Arial"/>
                        </a:rPr>
                        <a:t>Dermal:</a:t>
                      </a:r>
                      <a:r>
                        <a:rPr sz="800" spc="-35" dirty="0">
                          <a:latin typeface="Arial"/>
                          <a:cs typeface="Arial"/>
                        </a:rPr>
                        <a:t> </a:t>
                      </a:r>
                      <a:r>
                        <a:rPr sz="800" spc="-10" dirty="0">
                          <a:latin typeface="Arial"/>
                          <a:cs typeface="Arial"/>
                        </a:rPr>
                        <a:t>50,001</a:t>
                      </a:r>
                      <a:r>
                        <a:rPr sz="800" spc="-35" dirty="0">
                          <a:latin typeface="Arial"/>
                          <a:cs typeface="Arial"/>
                        </a:rPr>
                        <a:t> </a:t>
                      </a:r>
                      <a:r>
                        <a:rPr sz="800" dirty="0">
                          <a:latin typeface="Arial"/>
                          <a:cs typeface="Arial"/>
                        </a:rPr>
                        <a:t>mg/kg,</a:t>
                      </a:r>
                      <a:r>
                        <a:rPr sz="800" spc="-35" dirty="0">
                          <a:latin typeface="Arial"/>
                          <a:cs typeface="Arial"/>
                        </a:rPr>
                        <a:t> </a:t>
                      </a:r>
                      <a:r>
                        <a:rPr sz="800" dirty="0">
                          <a:latin typeface="Arial"/>
                          <a:cs typeface="Arial"/>
                        </a:rPr>
                        <a:t>STA</a:t>
                      </a:r>
                      <a:r>
                        <a:rPr sz="800" spc="-35" dirty="0">
                          <a:latin typeface="Arial"/>
                          <a:cs typeface="Arial"/>
                        </a:rPr>
                        <a:t> </a:t>
                      </a:r>
                      <a:r>
                        <a:rPr lang="sv-FI" sz="800" spc="-35" dirty="0">
                          <a:latin typeface="Arial"/>
                          <a:cs typeface="Arial"/>
                        </a:rPr>
                        <a:t>Hengitysteitse höyryt</a:t>
                      </a:r>
                      <a:r>
                        <a:rPr sz="800" spc="-10" dirty="0">
                          <a:latin typeface="Arial"/>
                          <a:cs typeface="Arial"/>
                        </a:rPr>
                        <a:t>:</a:t>
                      </a:r>
                      <a:r>
                        <a:rPr sz="800" spc="-25" dirty="0">
                          <a:latin typeface="Arial"/>
                          <a:cs typeface="Arial"/>
                        </a:rPr>
                        <a:t> </a:t>
                      </a:r>
                      <a:r>
                        <a:rPr sz="800" dirty="0">
                          <a:latin typeface="Arial"/>
                          <a:cs typeface="Arial"/>
                        </a:rPr>
                        <a:t>0,05</a:t>
                      </a:r>
                      <a:r>
                        <a:rPr sz="800" spc="-20" dirty="0">
                          <a:latin typeface="Arial"/>
                          <a:cs typeface="Arial"/>
                        </a:rPr>
                        <a:t> mg/l</a:t>
                      </a:r>
                      <a:endParaRPr sz="800" dirty="0">
                        <a:latin typeface="Arial"/>
                        <a:cs typeface="Arial"/>
                      </a:endParaRPr>
                    </a:p>
                    <a:p>
                      <a:pPr marL="172720">
                        <a:lnSpc>
                          <a:spcPct val="100000"/>
                        </a:lnSpc>
                        <a:spcBef>
                          <a:spcPts val="5"/>
                        </a:spcBef>
                      </a:pPr>
                      <a:r>
                        <a:rPr sz="800" dirty="0">
                          <a:latin typeface="Arial"/>
                          <a:cs typeface="Arial"/>
                        </a:rPr>
                        <a:t>REACH</a:t>
                      </a:r>
                      <a:r>
                        <a:rPr lang="sv-SE" sz="800" dirty="0">
                          <a:latin typeface="Arial"/>
                          <a:cs typeface="Arial"/>
                        </a:rPr>
                        <a:t>-</a:t>
                      </a:r>
                      <a:r>
                        <a:rPr lang="sv-SE" sz="800" dirty="0" err="1">
                          <a:latin typeface="Arial"/>
                          <a:cs typeface="Arial"/>
                        </a:rPr>
                        <a:t>asetus</a:t>
                      </a:r>
                      <a:r>
                        <a:rPr sz="800" dirty="0">
                          <a:latin typeface="Arial"/>
                          <a:cs typeface="Arial"/>
                        </a:rPr>
                        <a:t>.</a:t>
                      </a:r>
                      <a:r>
                        <a:rPr sz="800" spc="245" dirty="0">
                          <a:latin typeface="Arial"/>
                          <a:cs typeface="Arial"/>
                        </a:rPr>
                        <a:t>  </a:t>
                      </a:r>
                      <a:r>
                        <a:rPr sz="800" spc="-10" dirty="0">
                          <a:latin typeface="Arial"/>
                          <a:cs typeface="Arial"/>
                        </a:rPr>
                        <a:t>01-2120764691-</a:t>
                      </a:r>
                      <a:r>
                        <a:rPr sz="800" spc="-25" dirty="0">
                          <a:latin typeface="Arial"/>
                          <a:cs typeface="Arial"/>
                        </a:rPr>
                        <a:t>48</a:t>
                      </a:r>
                      <a:endParaRPr sz="800" dirty="0">
                        <a:latin typeface="Arial"/>
                        <a:cs typeface="Arial"/>
                      </a:endParaRPr>
                    </a:p>
                    <a:p>
                      <a:pPr>
                        <a:lnSpc>
                          <a:spcPct val="100000"/>
                        </a:lnSpc>
                        <a:spcBef>
                          <a:spcPts val="90"/>
                        </a:spcBef>
                      </a:pPr>
                      <a:endParaRPr sz="800" dirty="0">
                        <a:latin typeface="Times New Roman"/>
                        <a:cs typeface="Times New Roman"/>
                      </a:endParaRPr>
                    </a:p>
                    <a:p>
                      <a:pPr marL="172720">
                        <a:lnSpc>
                          <a:spcPct val="100000"/>
                        </a:lnSpc>
                      </a:pPr>
                      <a:r>
                        <a:rPr lang="sv-FI" sz="800" dirty="0">
                          <a:latin typeface="Arial"/>
                          <a:cs typeface="Arial"/>
                        </a:rPr>
                        <a:t>Vaaralausekkeiden (H) täydellinen sanamuoto annetaan tämän tiedotteen kohdassa 16.</a:t>
                      </a:r>
                    </a:p>
                  </a:txBody>
                  <a:tcPr marL="0" marR="0" marT="86995" marB="0">
                    <a:lnL w="3175">
                      <a:solidFill>
                        <a:srgbClr val="000000"/>
                      </a:solidFill>
                      <a:prstDash val="solid"/>
                    </a:lnL>
                    <a:lnR w="3175">
                      <a:solidFill>
                        <a:srgbClr val="000000"/>
                      </a:solidFill>
                      <a:prstDash val="solid"/>
                    </a:lnR>
                    <a:lnB w="3175">
                      <a:solidFill>
                        <a:srgbClr val="000000"/>
                      </a:solidFill>
                      <a:prstDash val="solid"/>
                    </a:lnB>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5"/>
                  </a:ext>
                </a:extLst>
              </a:tr>
              <a:tr h="172720">
                <a:tc gridSpan="3">
                  <a:txBody>
                    <a:bodyPr/>
                    <a:lstStyle/>
                    <a:p>
                      <a:pPr marL="38100">
                        <a:lnSpc>
                          <a:spcPts val="1265"/>
                        </a:lnSpc>
                      </a:pPr>
                      <a:r>
                        <a:rPr lang="sv-SE" sz="1100" spc="-10" dirty="0">
                          <a:latin typeface="Arial"/>
                          <a:cs typeface="Arial"/>
                        </a:rPr>
                        <a:t>OSA</a:t>
                      </a:r>
                      <a:r>
                        <a:rPr sz="1100" spc="-20" dirty="0">
                          <a:latin typeface="Arial"/>
                          <a:cs typeface="Arial"/>
                        </a:rPr>
                        <a:t> </a:t>
                      </a:r>
                      <a:r>
                        <a:rPr sz="1100" dirty="0">
                          <a:latin typeface="Arial"/>
                          <a:cs typeface="Arial"/>
                        </a:rPr>
                        <a:t>4.</a:t>
                      </a:r>
                      <a:r>
                        <a:rPr sz="1100" spc="-20" dirty="0">
                          <a:latin typeface="Arial"/>
                          <a:cs typeface="Arial"/>
                        </a:rPr>
                        <a:t> </a:t>
                      </a:r>
                      <a:r>
                        <a:rPr lang="sv-SE" sz="1100" spc="-20" dirty="0" err="1">
                          <a:latin typeface="Arial"/>
                          <a:cs typeface="Arial"/>
                        </a:rPr>
                        <a:t>Ensiaputoimenpiteet</a:t>
                      </a:r>
                      <a:endParaRPr sz="1100" dirty="0">
                        <a:latin typeface="Arial"/>
                        <a:cs typeface="Arial"/>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solidFill>
                      <a:srgbClr val="A7FFFF"/>
                    </a:solidFill>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6"/>
                  </a:ext>
                </a:extLst>
              </a:tr>
              <a:tr h="2376170">
                <a:tc gridSpan="3">
                  <a:txBody>
                    <a:bodyPr/>
                    <a:lstStyle/>
                    <a:p>
                      <a:pPr marL="38100" lvl="1" indent="0">
                        <a:lnSpc>
                          <a:spcPct val="100000"/>
                        </a:lnSpc>
                        <a:spcBef>
                          <a:spcPts val="685"/>
                        </a:spcBef>
                        <a:buNone/>
                        <a:tabLst>
                          <a:tab pos="233045" algn="l"/>
                        </a:tabLst>
                      </a:pPr>
                      <a:r>
                        <a:rPr lang="sv-SE" sz="800" spc="-10" dirty="0">
                          <a:latin typeface="Arial"/>
                          <a:cs typeface="Arial"/>
                        </a:rPr>
                        <a:t>4.1. </a:t>
                      </a:r>
                      <a:r>
                        <a:rPr lang="sv-FI" sz="800" spc="-10" dirty="0">
                          <a:latin typeface="Arial"/>
                          <a:cs typeface="Arial"/>
                        </a:rPr>
                        <a:t>Ensiaputoimenpiteiden kuvaus</a:t>
                      </a:r>
                      <a:br>
                        <a:rPr lang="sv-FI" sz="800" spc="-10" dirty="0">
                          <a:latin typeface="Arial"/>
                          <a:cs typeface="Arial"/>
                        </a:rPr>
                      </a:br>
                      <a:endParaRPr sz="800" dirty="0">
                        <a:latin typeface="Times New Roman"/>
                        <a:cs typeface="Times New Roman"/>
                      </a:endParaRPr>
                    </a:p>
                    <a:p>
                      <a:pPr marL="172720" marR="290830">
                        <a:lnSpc>
                          <a:spcPct val="104000"/>
                        </a:lnSpc>
                        <a:spcBef>
                          <a:spcPts val="5"/>
                        </a:spcBef>
                      </a:pPr>
                      <a:r>
                        <a:rPr lang="sv-FI" sz="800" dirty="0">
                          <a:latin typeface="Arial"/>
                          <a:cs typeface="Arial"/>
                        </a:rPr>
                        <a:t>SILMÄT: Poista piilolinssit, jos niitä on. Huuhdo heti runsaalla vedellä vähintään 30-60 minuuttia silmäluomia täysin avaten. Hakeudu lääkärin hoitoon/neuvoon. IHO: Riisu saastunut vaatetus. Huuhtele iho välittömästi suihkussa. Hakeudu lääkärin hoitoon/neuvoon. NIELEMINEN: Anna potilaan juoda mahdollisimman paljon vettä. Hakeudu lääkärin hoitoon/neuvoon. Älä aiheuta oksentamista, ellei lääkäri ole nimenomaan antanut siihen lupaa. HENKITYS: Hakeudu välittömästi lääkärin hoitoon/neuvoon. Siirrä uhri raittiiseen ilmaan, pois onnettomuuspaikalta. Jos henkilö lopettaa hengittämisen, anna keinohengitystä. Ota tarvittavat varotoimet pelastushenkilökunnalle.</a:t>
                      </a:r>
                      <a:br>
                        <a:rPr lang="sv-FI" sz="800" dirty="0">
                          <a:latin typeface="Arial"/>
                          <a:cs typeface="Arial"/>
                        </a:rPr>
                      </a:br>
                      <a:endParaRPr sz="800" dirty="0">
                        <a:latin typeface="Times New Roman"/>
                        <a:cs typeface="Times New Roman"/>
                      </a:endParaRPr>
                    </a:p>
                    <a:p>
                      <a:pPr marL="38100" lvl="1" indent="0">
                        <a:lnSpc>
                          <a:spcPct val="100000"/>
                        </a:lnSpc>
                        <a:spcBef>
                          <a:spcPts val="5"/>
                        </a:spcBef>
                        <a:buNone/>
                        <a:tabLst>
                          <a:tab pos="233045" algn="l"/>
                        </a:tabLst>
                      </a:pPr>
                      <a:r>
                        <a:rPr lang="sv-SE" sz="800" dirty="0">
                          <a:latin typeface="Arial"/>
                          <a:cs typeface="Arial"/>
                        </a:rPr>
                        <a:t>4.2. </a:t>
                      </a:r>
                      <a:r>
                        <a:rPr lang="sv-FI" sz="800" dirty="0">
                          <a:latin typeface="Arial"/>
                          <a:cs typeface="Arial"/>
                        </a:rPr>
                        <a:t>Tärkeimmät oireet ja vaikutukset, sekä välittömät että viivästyneet </a:t>
                      </a:r>
                    </a:p>
                    <a:p>
                      <a:pPr marL="38100" lvl="1" indent="0">
                        <a:lnSpc>
                          <a:spcPct val="100000"/>
                        </a:lnSpc>
                        <a:spcBef>
                          <a:spcPts val="5"/>
                        </a:spcBef>
                        <a:buNone/>
                        <a:tabLst>
                          <a:tab pos="233045" algn="l"/>
                        </a:tabLst>
                      </a:pPr>
                      <a:endParaRPr lang="sv-FI" sz="800" dirty="0">
                        <a:latin typeface="Arial"/>
                        <a:cs typeface="Arial"/>
                      </a:endParaRPr>
                    </a:p>
                    <a:p>
                      <a:pPr marL="38100" lvl="1" indent="0">
                        <a:lnSpc>
                          <a:spcPct val="100000"/>
                        </a:lnSpc>
                        <a:spcBef>
                          <a:spcPts val="5"/>
                        </a:spcBef>
                        <a:buNone/>
                        <a:tabLst>
                          <a:tab pos="233045" algn="l"/>
                        </a:tabLst>
                      </a:pPr>
                      <a:r>
                        <a:rPr lang="sv-FI" sz="800" dirty="0">
                          <a:latin typeface="Arial"/>
                          <a:cs typeface="Arial"/>
                        </a:rPr>
                        <a:t>Tuotteen aiheuttamista oireista ja vaikutuksista ei ole tiettyä tietoa.</a:t>
                      </a:r>
                      <a:br>
                        <a:rPr lang="sv-FI" sz="800" dirty="0">
                          <a:latin typeface="Arial"/>
                          <a:cs typeface="Arial"/>
                        </a:rPr>
                      </a:br>
                      <a:endParaRPr sz="800" dirty="0">
                        <a:latin typeface="Times New Roman"/>
                        <a:cs typeface="Times New Roman"/>
                      </a:endParaRPr>
                    </a:p>
                    <a:p>
                      <a:pPr marL="38100" lvl="1" indent="0">
                        <a:lnSpc>
                          <a:spcPct val="100000"/>
                        </a:lnSpc>
                        <a:spcBef>
                          <a:spcPts val="5"/>
                        </a:spcBef>
                        <a:buNone/>
                        <a:tabLst>
                          <a:tab pos="233045" algn="l"/>
                        </a:tabLst>
                      </a:pPr>
                      <a:r>
                        <a:rPr lang="sv-SE" sz="800" spc="-10" dirty="0">
                          <a:latin typeface="Arial"/>
                          <a:cs typeface="Arial"/>
                        </a:rPr>
                        <a:t>4.3. </a:t>
                      </a:r>
                      <a:r>
                        <a:rPr lang="sv-FI" sz="800" spc="-10" dirty="0">
                          <a:latin typeface="Arial"/>
                          <a:cs typeface="Arial"/>
                        </a:rPr>
                        <a:t>Mahdollisesti välitöntä lääkärin hoitoa ja erikoishoitoa koskevat ohjeet </a:t>
                      </a:r>
                    </a:p>
                    <a:p>
                      <a:pPr marL="38100" lvl="1" indent="0">
                        <a:lnSpc>
                          <a:spcPct val="100000"/>
                        </a:lnSpc>
                        <a:spcBef>
                          <a:spcPts val="5"/>
                        </a:spcBef>
                        <a:buNone/>
                        <a:tabLst>
                          <a:tab pos="233045" algn="l"/>
                        </a:tabLst>
                      </a:pPr>
                      <a:endParaRPr lang="sv-FI" sz="800" spc="-10" dirty="0">
                        <a:latin typeface="Arial"/>
                        <a:cs typeface="Arial"/>
                      </a:endParaRPr>
                    </a:p>
                    <a:p>
                      <a:pPr marL="38100" lvl="1" indent="0">
                        <a:lnSpc>
                          <a:spcPct val="100000"/>
                        </a:lnSpc>
                        <a:spcBef>
                          <a:spcPts val="5"/>
                        </a:spcBef>
                        <a:buNone/>
                        <a:tabLst>
                          <a:tab pos="233045" algn="l"/>
                        </a:tabLst>
                      </a:pPr>
                      <a:r>
                        <a:rPr lang="sv-FI" sz="800" spc="-10" dirty="0">
                          <a:latin typeface="Arial"/>
                          <a:cs typeface="Arial"/>
                        </a:rPr>
                        <a:t>Tietoa ei ole saatavilla</a:t>
                      </a:r>
                      <a:endParaRPr sz="800" dirty="0">
                        <a:latin typeface="Arial"/>
                        <a:cs typeface="Arial"/>
                      </a:endParaRPr>
                    </a:p>
                  </a:txBody>
                  <a:tcPr marL="0" marR="0" marT="86995" marB="0">
                    <a:lnL w="3175">
                      <a:solidFill>
                        <a:srgbClr val="000000"/>
                      </a:solidFill>
                      <a:prstDash val="solid"/>
                    </a:lnL>
                    <a:lnR w="3175">
                      <a:solidFill>
                        <a:srgbClr val="000000"/>
                      </a:solidFill>
                      <a:prstDash val="solid"/>
                    </a:lnR>
                    <a:lnB w="3175">
                      <a:solidFill>
                        <a:srgbClr val="000000"/>
                      </a:solidFill>
                      <a:prstDash val="solid"/>
                    </a:lnB>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7"/>
                  </a:ext>
                </a:extLst>
              </a:tr>
              <a:tr h="172720">
                <a:tc gridSpan="3">
                  <a:txBody>
                    <a:bodyPr/>
                    <a:lstStyle/>
                    <a:p>
                      <a:pPr marL="38100" marR="0" indent="0" defTabSz="914400" eaLnBrk="1" fontAlgn="auto" latinLnBrk="0" hangingPunct="1">
                        <a:lnSpc>
                          <a:spcPts val="1265"/>
                        </a:lnSpc>
                        <a:spcBef>
                          <a:spcPts val="0"/>
                        </a:spcBef>
                        <a:spcAft>
                          <a:spcPts val="0"/>
                        </a:spcAft>
                        <a:buClrTx/>
                        <a:buSzTx/>
                        <a:buFontTx/>
                        <a:buNone/>
                        <a:tabLst/>
                        <a:defRPr/>
                      </a:pPr>
                      <a:r>
                        <a:rPr lang="sv-SE" sz="1100" spc="-10" dirty="0">
                          <a:latin typeface="Arial"/>
                          <a:cs typeface="Arial"/>
                        </a:rPr>
                        <a:t>OSA</a:t>
                      </a:r>
                      <a:r>
                        <a:rPr sz="1100" spc="-10" dirty="0">
                          <a:latin typeface="Arial"/>
                          <a:cs typeface="Arial"/>
                        </a:rPr>
                        <a:t> </a:t>
                      </a:r>
                      <a:r>
                        <a:rPr sz="1100" dirty="0">
                          <a:latin typeface="Arial"/>
                          <a:cs typeface="Arial"/>
                        </a:rPr>
                        <a:t>5.</a:t>
                      </a:r>
                      <a:r>
                        <a:rPr sz="1100" spc="-5" dirty="0">
                          <a:latin typeface="Arial"/>
                          <a:cs typeface="Arial"/>
                        </a:rPr>
                        <a:t> </a:t>
                      </a:r>
                      <a:r>
                        <a:rPr lang="sv-FI" sz="1100" spc="-10" dirty="0">
                          <a:latin typeface="Arial"/>
                          <a:cs typeface="Arial"/>
                        </a:rPr>
                        <a:t>Sammutustoimenpiteet</a:t>
                      </a:r>
                      <a:r>
                        <a:rPr sz="1100" spc="-5" dirty="0">
                          <a:latin typeface="Arial"/>
                          <a:cs typeface="Arial"/>
                        </a:rPr>
                        <a:t> </a:t>
                      </a:r>
                      <a:endParaRPr lang="sv-SE" sz="1100" spc="-10" dirty="0">
                        <a:latin typeface="Arial"/>
                        <a:cs typeface="Arial"/>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solidFill>
                      <a:srgbClr val="A7FFFF"/>
                    </a:solidFill>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8"/>
                  </a:ext>
                </a:extLst>
              </a:tr>
              <a:tr h="1504315">
                <a:tc gridSpan="3">
                  <a:txBody>
                    <a:bodyPr/>
                    <a:lstStyle/>
                    <a:p>
                      <a:pPr marL="38100" marR="0" lvl="1" indent="0" defTabSz="914400" eaLnBrk="1" fontAlgn="auto" latinLnBrk="0" hangingPunct="1">
                        <a:lnSpc>
                          <a:spcPct val="100000"/>
                        </a:lnSpc>
                        <a:spcBef>
                          <a:spcPts val="685"/>
                        </a:spcBef>
                        <a:spcAft>
                          <a:spcPts val="0"/>
                        </a:spcAft>
                        <a:buClrTx/>
                        <a:buSzTx/>
                        <a:buFontTx/>
                        <a:buNone/>
                        <a:tabLst>
                          <a:tab pos="233045" algn="l"/>
                        </a:tabLst>
                        <a:defRPr/>
                      </a:pPr>
                      <a:r>
                        <a:rPr lang="sv-SE" sz="800" spc="-10" dirty="0">
                          <a:latin typeface="Arial"/>
                          <a:cs typeface="Arial"/>
                        </a:rPr>
                        <a:t>5.1. </a:t>
                      </a:r>
                      <a:r>
                        <a:rPr lang="sv-SE" sz="800" spc="-10" dirty="0" err="1">
                          <a:latin typeface="Arial"/>
                          <a:cs typeface="Arial"/>
                        </a:rPr>
                        <a:t>Sammutusaineet</a:t>
                      </a:r>
                      <a:endParaRPr sz="800" dirty="0">
                        <a:latin typeface="Arial"/>
                        <a:cs typeface="Arial"/>
                      </a:endParaRPr>
                    </a:p>
                    <a:p>
                      <a:pPr lvl="1">
                        <a:lnSpc>
                          <a:spcPct val="100000"/>
                        </a:lnSpc>
                        <a:spcBef>
                          <a:spcPts val="85"/>
                        </a:spcBef>
                        <a:buFont typeface="Arial"/>
                        <a:buAutoNum type="arabicPeriod"/>
                      </a:pPr>
                      <a:endParaRPr sz="800" dirty="0">
                        <a:latin typeface="Times New Roman"/>
                        <a:cs typeface="Times New Roman"/>
                      </a:endParaRPr>
                    </a:p>
                    <a:p>
                      <a:pPr marL="172720">
                        <a:lnSpc>
                          <a:spcPct val="100000"/>
                        </a:lnSpc>
                      </a:pPr>
                      <a:r>
                        <a:rPr lang="sv-FI" sz="800" spc="-10" dirty="0">
                          <a:latin typeface="Arial"/>
                          <a:cs typeface="Arial"/>
                        </a:rPr>
                        <a:t>SOPIVA SAMMUTUSLAITTEISTO </a:t>
                      </a:r>
                    </a:p>
                    <a:p>
                      <a:pPr marL="172720">
                        <a:lnSpc>
                          <a:spcPct val="100000"/>
                        </a:lnSpc>
                      </a:pPr>
                      <a:r>
                        <a:rPr lang="sv-FI" sz="800" spc="-10" dirty="0">
                          <a:latin typeface="Arial"/>
                          <a:cs typeface="Arial"/>
                        </a:rPr>
                        <a:t>Sammutuslaitteiston tulisi olla perinteistä tyyppiä: hiilidioksidi, vaahto, jauhe ja vesisuihku. </a:t>
                      </a:r>
                    </a:p>
                    <a:p>
                      <a:pPr marL="172720">
                        <a:lnSpc>
                          <a:spcPct val="100000"/>
                        </a:lnSpc>
                      </a:pPr>
                      <a:endParaRPr lang="sv-FI" sz="800" spc="-10" dirty="0">
                        <a:latin typeface="Arial"/>
                        <a:cs typeface="Arial"/>
                      </a:endParaRPr>
                    </a:p>
                    <a:p>
                      <a:pPr marL="172720">
                        <a:lnSpc>
                          <a:spcPct val="100000"/>
                        </a:lnSpc>
                      </a:pPr>
                      <a:r>
                        <a:rPr lang="sv-FI" sz="800" spc="-10" dirty="0">
                          <a:latin typeface="Arial"/>
                          <a:cs typeface="Arial"/>
                        </a:rPr>
                        <a:t>SOVELTUMATON SAMMUTUSLAITTEISTO </a:t>
                      </a:r>
                    </a:p>
                    <a:p>
                      <a:pPr marL="172720">
                        <a:lnSpc>
                          <a:spcPct val="100000"/>
                        </a:lnSpc>
                      </a:pPr>
                      <a:r>
                        <a:rPr lang="sv-FI" sz="800" spc="-10" dirty="0">
                          <a:latin typeface="Arial"/>
                          <a:cs typeface="Arial"/>
                        </a:rPr>
                        <a:t>Ei erityisiä</a:t>
                      </a:r>
                      <a:r>
                        <a:rPr sz="800" spc="-10" dirty="0">
                          <a:latin typeface="Arial"/>
                          <a:cs typeface="Arial"/>
                        </a:rPr>
                        <a:t>.</a:t>
                      </a:r>
                      <a:endParaRPr sz="800" dirty="0">
                        <a:latin typeface="Arial"/>
                        <a:cs typeface="Arial"/>
                      </a:endParaRPr>
                    </a:p>
                    <a:p>
                      <a:pPr>
                        <a:lnSpc>
                          <a:spcPct val="100000"/>
                        </a:lnSpc>
                        <a:spcBef>
                          <a:spcPts val="95"/>
                        </a:spcBef>
                      </a:pPr>
                      <a:endParaRPr sz="800" dirty="0">
                        <a:latin typeface="Times New Roman"/>
                        <a:cs typeface="Times New Roman"/>
                      </a:endParaRPr>
                    </a:p>
                    <a:p>
                      <a:pPr marL="38100" lvl="1" indent="0">
                        <a:lnSpc>
                          <a:spcPct val="100000"/>
                        </a:lnSpc>
                        <a:buNone/>
                        <a:tabLst>
                          <a:tab pos="233045" algn="l"/>
                        </a:tabLst>
                      </a:pPr>
                      <a:r>
                        <a:rPr lang="sv-SE" sz="800" spc="-10" dirty="0">
                          <a:latin typeface="Arial"/>
                          <a:cs typeface="Arial"/>
                        </a:rPr>
                        <a:t>5.2 </a:t>
                      </a:r>
                      <a:r>
                        <a:rPr lang="sv-FI" sz="800" spc="-10" dirty="0">
                          <a:latin typeface="Arial"/>
                          <a:cs typeface="Arial"/>
                        </a:rPr>
                        <a:t>Aineesta tai seoksesta johtuvat erityiset vaarat.</a:t>
                      </a:r>
                      <a:endParaRPr sz="800" dirty="0">
                        <a:latin typeface="Times New Roman"/>
                        <a:cs typeface="Times New Roman"/>
                      </a:endParaRPr>
                    </a:p>
                    <a:p>
                      <a:pPr>
                        <a:lnSpc>
                          <a:spcPct val="100000"/>
                        </a:lnSpc>
                        <a:spcBef>
                          <a:spcPts val="780"/>
                        </a:spcBef>
                      </a:pPr>
                      <a:endParaRPr sz="800" dirty="0">
                        <a:latin typeface="Times New Roman"/>
                        <a:cs typeface="Times New Roman"/>
                      </a:endParaRPr>
                    </a:p>
                    <a:p>
                      <a:pPr marR="64769" algn="r">
                        <a:lnSpc>
                          <a:spcPts val="580"/>
                        </a:lnSpc>
                        <a:spcBef>
                          <a:spcPts val="5"/>
                        </a:spcBef>
                      </a:pPr>
                      <a:r>
                        <a:rPr sz="500" spc="-10" dirty="0">
                          <a:latin typeface="Arial"/>
                          <a:cs typeface="Arial"/>
                        </a:rPr>
                        <a:t>EPY</a:t>
                      </a:r>
                      <a:r>
                        <a:rPr sz="500" spc="-15" dirty="0">
                          <a:latin typeface="Arial"/>
                          <a:cs typeface="Arial"/>
                        </a:rPr>
                        <a:t> </a:t>
                      </a:r>
                      <a:r>
                        <a:rPr sz="500" dirty="0">
                          <a:latin typeface="Arial"/>
                          <a:cs typeface="Arial"/>
                        </a:rPr>
                        <a:t>11.1.2</a:t>
                      </a:r>
                      <a:r>
                        <a:rPr sz="500" spc="-10" dirty="0">
                          <a:latin typeface="Arial"/>
                          <a:cs typeface="Arial"/>
                        </a:rPr>
                        <a:t> </a:t>
                      </a:r>
                      <a:r>
                        <a:rPr sz="500" dirty="0">
                          <a:latin typeface="Arial"/>
                          <a:cs typeface="Arial"/>
                        </a:rPr>
                        <a:t>-</a:t>
                      </a:r>
                      <a:r>
                        <a:rPr sz="500" spc="-15" dirty="0">
                          <a:latin typeface="Arial"/>
                          <a:cs typeface="Arial"/>
                        </a:rPr>
                        <a:t> </a:t>
                      </a:r>
                      <a:r>
                        <a:rPr sz="500" dirty="0">
                          <a:latin typeface="Arial"/>
                          <a:cs typeface="Arial"/>
                        </a:rPr>
                        <a:t>SDS</a:t>
                      </a:r>
                      <a:r>
                        <a:rPr sz="500" spc="-10" dirty="0">
                          <a:latin typeface="Arial"/>
                          <a:cs typeface="Arial"/>
                        </a:rPr>
                        <a:t> 1004.14</a:t>
                      </a:r>
                      <a:endParaRPr sz="500" dirty="0">
                        <a:latin typeface="Arial"/>
                        <a:cs typeface="Arial"/>
                      </a:endParaRPr>
                    </a:p>
                  </a:txBody>
                  <a:tcPr marL="0" marR="0" marT="86995" marB="0">
                    <a:lnL w="3175">
                      <a:solidFill>
                        <a:srgbClr val="000000"/>
                      </a:solidFill>
                      <a:prstDash val="solid"/>
                    </a:lnL>
                    <a:lnR w="3175">
                      <a:solidFill>
                        <a:srgbClr val="000000"/>
                      </a:solidFill>
                      <a:prstDash val="solid"/>
                    </a:lnR>
                    <a:lnB w="3175">
                      <a:solidFill>
                        <a:srgbClr val="000000"/>
                      </a:solidFill>
                      <a:prstDash val="solid"/>
                    </a:lnB>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9"/>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extLst>
              <p:ext uri="{D42A27DB-BD31-4B8C-83A1-F6EECF244321}">
                <p14:modId xmlns:p14="http://schemas.microsoft.com/office/powerpoint/2010/main" val="1985247238"/>
              </p:ext>
            </p:extLst>
          </p:nvPr>
        </p:nvGraphicFramePr>
        <p:xfrm>
          <a:off x="307847" y="317499"/>
          <a:ext cx="6860540" cy="9968103"/>
        </p:xfrm>
        <a:graphic>
          <a:graphicData uri="http://schemas.openxmlformats.org/drawingml/2006/table">
            <a:tbl>
              <a:tblPr firstRow="1" bandRow="1">
                <a:tableStyleId>{2D5ABB26-0587-4C30-8999-92F81FD0307C}</a:tableStyleId>
              </a:tblPr>
              <a:tblGrid>
                <a:gridCol w="1407160">
                  <a:extLst>
                    <a:ext uri="{9D8B030D-6E8A-4147-A177-3AD203B41FA5}">
                      <a16:colId xmlns:a16="http://schemas.microsoft.com/office/drawing/2014/main" val="20000"/>
                    </a:ext>
                  </a:extLst>
                </a:gridCol>
                <a:gridCol w="3430270">
                  <a:extLst>
                    <a:ext uri="{9D8B030D-6E8A-4147-A177-3AD203B41FA5}">
                      <a16:colId xmlns:a16="http://schemas.microsoft.com/office/drawing/2014/main" val="20001"/>
                    </a:ext>
                  </a:extLst>
                </a:gridCol>
                <a:gridCol w="2023110">
                  <a:extLst>
                    <a:ext uri="{9D8B030D-6E8A-4147-A177-3AD203B41FA5}">
                      <a16:colId xmlns:a16="http://schemas.microsoft.com/office/drawing/2014/main" val="20002"/>
                    </a:ext>
                  </a:extLst>
                </a:gridCol>
              </a:tblGrid>
              <a:tr h="297815">
                <a:tc rowSpan="2">
                  <a:txBody>
                    <a:bodyPr/>
                    <a:lstStyle/>
                    <a:p>
                      <a:pPr>
                        <a:lnSpc>
                          <a:spcPct val="100000"/>
                        </a:lnSpc>
                      </a:pPr>
                      <a:endParaRPr sz="800">
                        <a:latin typeface="Times New Roman"/>
                        <a:cs typeface="Times New Roman"/>
                      </a:endParaRPr>
                    </a:p>
                  </a:txBody>
                  <a:tcPr marL="0" marR="0" marT="0" marB="0">
                    <a:lnL w="3175">
                      <a:solidFill>
                        <a:srgbClr val="000000"/>
                      </a:solidFill>
                      <a:prstDash val="solid"/>
                    </a:lnL>
                    <a:lnT w="3175">
                      <a:solidFill>
                        <a:srgbClr val="000000"/>
                      </a:solidFill>
                      <a:prstDash val="solid"/>
                    </a:lnT>
                    <a:lnB w="3175">
                      <a:solidFill>
                        <a:srgbClr val="000000"/>
                      </a:solidFill>
                      <a:prstDash val="solid"/>
                    </a:lnB>
                  </a:tcPr>
                </a:tc>
                <a:tc>
                  <a:txBody>
                    <a:bodyPr/>
                    <a:lstStyle/>
                    <a:p>
                      <a:pPr marR="68580" algn="ctr">
                        <a:lnSpc>
                          <a:spcPts val="2014"/>
                        </a:lnSpc>
                      </a:pPr>
                      <a:r>
                        <a:rPr sz="1750" dirty="0">
                          <a:latin typeface="Arial"/>
                          <a:cs typeface="Arial"/>
                        </a:rPr>
                        <a:t>OIKOS</a:t>
                      </a:r>
                      <a:r>
                        <a:rPr sz="1750" spc="-35" dirty="0">
                          <a:latin typeface="Arial"/>
                          <a:cs typeface="Arial"/>
                        </a:rPr>
                        <a:t> </a:t>
                      </a:r>
                      <a:r>
                        <a:rPr sz="1750" dirty="0">
                          <a:latin typeface="Arial"/>
                          <a:cs typeface="Arial"/>
                        </a:rPr>
                        <a:t>S.P.A.</a:t>
                      </a:r>
                      <a:r>
                        <a:rPr sz="1750" spc="-20" dirty="0">
                          <a:latin typeface="Arial"/>
                          <a:cs typeface="Arial"/>
                        </a:rPr>
                        <a:t> </a:t>
                      </a:r>
                      <a:r>
                        <a:rPr sz="1750" dirty="0">
                          <a:latin typeface="Arial"/>
                          <a:cs typeface="Arial"/>
                        </a:rPr>
                        <a:t>A</a:t>
                      </a:r>
                      <a:r>
                        <a:rPr sz="1750" spc="-20" dirty="0">
                          <a:latin typeface="Arial"/>
                          <a:cs typeface="Arial"/>
                        </a:rPr>
                        <a:t> </a:t>
                      </a:r>
                      <a:r>
                        <a:rPr sz="1750" dirty="0">
                          <a:latin typeface="Arial"/>
                          <a:cs typeface="Arial"/>
                        </a:rPr>
                        <a:t>SOCIO</a:t>
                      </a:r>
                      <a:r>
                        <a:rPr sz="1750" spc="-20" dirty="0">
                          <a:latin typeface="Arial"/>
                          <a:cs typeface="Arial"/>
                        </a:rPr>
                        <a:t> </a:t>
                      </a:r>
                      <a:r>
                        <a:rPr sz="1750" spc="-10" dirty="0">
                          <a:latin typeface="Arial"/>
                          <a:cs typeface="Arial"/>
                        </a:rPr>
                        <a:t>UNICO</a:t>
                      </a:r>
                      <a:endParaRPr sz="1750">
                        <a:latin typeface="Arial"/>
                        <a:cs typeface="Arial"/>
                      </a:endParaRPr>
                    </a:p>
                  </a:txBody>
                  <a:tcPr marL="0" marR="0" marT="0" marB="0">
                    <a:lnR w="3175">
                      <a:solidFill>
                        <a:srgbClr val="000000"/>
                      </a:solidFill>
                      <a:prstDash val="solid"/>
                    </a:lnR>
                    <a:lnT w="3175">
                      <a:solidFill>
                        <a:srgbClr val="000000"/>
                      </a:solidFill>
                      <a:prstDash val="solid"/>
                    </a:lnT>
                    <a:lnB w="3175">
                      <a:solidFill>
                        <a:srgbClr val="000000"/>
                      </a:solidFill>
                      <a:prstDash val="solid"/>
                    </a:lnB>
                  </a:tcPr>
                </a:tc>
                <a:tc rowSpan="2">
                  <a:txBody>
                    <a:bodyPr/>
                    <a:lstStyle/>
                    <a:p>
                      <a:pPr marL="153670">
                        <a:lnSpc>
                          <a:spcPts val="760"/>
                        </a:lnSpc>
                        <a:spcBef>
                          <a:spcPts val="360"/>
                        </a:spcBef>
                        <a:tabLst>
                          <a:tab pos="1873250" algn="l"/>
                        </a:tabLst>
                      </a:pPr>
                      <a:r>
                        <a:rPr lang="sv-SE" sz="550" spc="-10" dirty="0" err="1">
                          <a:latin typeface="Arial"/>
                          <a:cs typeface="Arial"/>
                        </a:rPr>
                        <a:t>Tarkistus</a:t>
                      </a:r>
                      <a:r>
                        <a:rPr lang="sv-SE" sz="550" spc="40" dirty="0">
                          <a:latin typeface="Arial"/>
                          <a:cs typeface="Arial"/>
                        </a:rPr>
                        <a:t> </a:t>
                      </a:r>
                      <a:r>
                        <a:rPr lang="sv-SE" sz="550" spc="-10" dirty="0">
                          <a:latin typeface="Arial"/>
                          <a:cs typeface="Arial"/>
                        </a:rPr>
                        <a:t>nro.10</a:t>
                      </a:r>
                      <a:r>
                        <a:rPr lang="sv-SE" sz="550" dirty="0">
                          <a:latin typeface="Arial"/>
                          <a:cs typeface="Arial"/>
                        </a:rPr>
                        <a:t>	</a:t>
                      </a:r>
                      <a:r>
                        <a:rPr lang="sv-SE" sz="975" spc="-37" baseline="8547" dirty="0">
                          <a:latin typeface="Arial"/>
                          <a:cs typeface="Arial"/>
                        </a:rPr>
                        <a:t>FI</a:t>
                      </a:r>
                      <a:endParaRPr lang="sv-SE" sz="975" baseline="8547" dirty="0">
                        <a:latin typeface="Arial"/>
                        <a:cs typeface="Arial"/>
                      </a:endParaRPr>
                    </a:p>
                    <a:p>
                      <a:pPr marL="153670" marR="1173480">
                        <a:lnSpc>
                          <a:spcPts val="640"/>
                        </a:lnSpc>
                        <a:spcBef>
                          <a:spcPts val="15"/>
                        </a:spcBef>
                      </a:pPr>
                      <a:r>
                        <a:rPr lang="sv-SE" sz="550" spc="-15" dirty="0" err="1">
                          <a:latin typeface="Arial"/>
                          <a:cs typeface="Arial"/>
                        </a:rPr>
                        <a:t>Päivätty</a:t>
                      </a:r>
                      <a:r>
                        <a:rPr lang="sv-SE" sz="550" spc="-15" dirty="0">
                          <a:latin typeface="Arial"/>
                          <a:cs typeface="Arial"/>
                        </a:rPr>
                        <a:t> </a:t>
                      </a:r>
                      <a:r>
                        <a:rPr lang="sv-SE" sz="550" spc="-10" dirty="0">
                          <a:latin typeface="Arial"/>
                          <a:cs typeface="Arial"/>
                        </a:rPr>
                        <a:t>16/11/2022</a:t>
                      </a:r>
                      <a:r>
                        <a:rPr lang="sv-SE" sz="550" spc="500" dirty="0">
                          <a:latin typeface="Arial"/>
                          <a:cs typeface="Arial"/>
                        </a:rPr>
                        <a:t> </a:t>
                      </a:r>
                      <a:r>
                        <a:rPr lang="sv-SE" sz="550" dirty="0" err="1">
                          <a:latin typeface="Arial"/>
                          <a:cs typeface="Arial"/>
                        </a:rPr>
                        <a:t>Tulostettu</a:t>
                      </a:r>
                      <a:r>
                        <a:rPr lang="sv-SE" sz="550" spc="-10" dirty="0">
                          <a:latin typeface="Arial"/>
                          <a:cs typeface="Arial"/>
                        </a:rPr>
                        <a:t> 30/11/2022</a:t>
                      </a:r>
                      <a:endParaRPr lang="sv-SE" sz="550" spc="500" dirty="0">
                        <a:latin typeface="Arial"/>
                        <a:cs typeface="Arial"/>
                      </a:endParaRPr>
                    </a:p>
                    <a:p>
                      <a:pPr marL="153670" marR="1173480">
                        <a:lnSpc>
                          <a:spcPts val="640"/>
                        </a:lnSpc>
                        <a:spcBef>
                          <a:spcPts val="15"/>
                        </a:spcBef>
                      </a:pPr>
                      <a:r>
                        <a:rPr lang="sv-SE" sz="550" dirty="0" err="1">
                          <a:latin typeface="Arial"/>
                          <a:cs typeface="Arial"/>
                        </a:rPr>
                        <a:t>Sivu</a:t>
                      </a:r>
                      <a:r>
                        <a:rPr lang="sv-SE" sz="550" spc="-5" dirty="0">
                          <a:latin typeface="Arial"/>
                          <a:cs typeface="Arial"/>
                        </a:rPr>
                        <a:t> </a:t>
                      </a:r>
                      <a:r>
                        <a:rPr lang="sv-SE" sz="550" dirty="0">
                          <a:latin typeface="Arial"/>
                          <a:cs typeface="Arial"/>
                        </a:rPr>
                        <a:t>n.</a:t>
                      </a:r>
                      <a:r>
                        <a:rPr lang="sv-SE" sz="550" spc="145" dirty="0">
                          <a:latin typeface="Arial"/>
                          <a:cs typeface="Arial"/>
                        </a:rPr>
                        <a:t> 3</a:t>
                      </a:r>
                      <a:r>
                        <a:rPr lang="sv-SE" sz="550" spc="-5" dirty="0">
                          <a:latin typeface="Arial"/>
                          <a:cs typeface="Arial"/>
                        </a:rPr>
                        <a:t> </a:t>
                      </a:r>
                      <a:r>
                        <a:rPr lang="sv-SE" sz="550" dirty="0">
                          <a:latin typeface="Arial"/>
                          <a:cs typeface="Arial"/>
                        </a:rPr>
                        <a:t>/</a:t>
                      </a:r>
                      <a:r>
                        <a:rPr lang="sv-SE" sz="550" spc="-5" dirty="0">
                          <a:latin typeface="Arial"/>
                          <a:cs typeface="Arial"/>
                        </a:rPr>
                        <a:t> </a:t>
                      </a:r>
                      <a:r>
                        <a:rPr lang="sv-SE" sz="550" spc="-25" dirty="0">
                          <a:latin typeface="Arial"/>
                          <a:cs typeface="Arial"/>
                        </a:rPr>
                        <a:t>11</a:t>
                      </a:r>
                      <a:endParaRPr lang="sv-SE" sz="550" dirty="0">
                        <a:latin typeface="Arial"/>
                        <a:cs typeface="Arial"/>
                      </a:endParaRPr>
                    </a:p>
                    <a:p>
                      <a:pPr marL="153670">
                        <a:lnSpc>
                          <a:spcPts val="610"/>
                        </a:lnSpc>
                      </a:pPr>
                      <a:r>
                        <a:rPr lang="sv-SE" sz="550" dirty="0" err="1">
                          <a:latin typeface="Arial"/>
                          <a:cs typeface="Arial"/>
                        </a:rPr>
                        <a:t>Korvattu</a:t>
                      </a:r>
                      <a:r>
                        <a:rPr lang="sv-SE" sz="550" dirty="0">
                          <a:latin typeface="Arial"/>
                          <a:cs typeface="Arial"/>
                        </a:rPr>
                        <a:t> </a:t>
                      </a:r>
                      <a:r>
                        <a:rPr lang="sv-SE" sz="550" spc="-10" dirty="0">
                          <a:latin typeface="Arial"/>
                          <a:cs typeface="Arial"/>
                        </a:rPr>
                        <a:t>tarkistus:9</a:t>
                      </a:r>
                      <a:r>
                        <a:rPr lang="sv-SE" sz="550" dirty="0">
                          <a:latin typeface="Arial"/>
                          <a:cs typeface="Arial"/>
                        </a:rPr>
                        <a:t> (</a:t>
                      </a:r>
                      <a:r>
                        <a:rPr lang="sv-SE" sz="550" dirty="0" err="1">
                          <a:latin typeface="Arial"/>
                          <a:cs typeface="Arial"/>
                        </a:rPr>
                        <a:t>Päivätty</a:t>
                      </a:r>
                      <a:r>
                        <a:rPr lang="sv-SE" sz="550" dirty="0">
                          <a:latin typeface="Arial"/>
                          <a:cs typeface="Arial"/>
                        </a:rPr>
                        <a:t> </a:t>
                      </a:r>
                      <a:r>
                        <a:rPr lang="sv-SE" sz="550" spc="-10" dirty="0">
                          <a:latin typeface="Arial"/>
                          <a:cs typeface="Arial"/>
                        </a:rPr>
                        <a:t>27/05/2020)</a:t>
                      </a:r>
                      <a:endParaRPr lang="sv-SE" sz="550" dirty="0">
                        <a:latin typeface="Arial"/>
                        <a:cs typeface="Arial"/>
                      </a:endParaRPr>
                    </a:p>
                  </a:txBody>
                  <a:tcPr marL="0" marR="0" marB="0">
                    <a:lnL w="3175" cap="flat" cmpd="sng" algn="ctr">
                      <a:solidFill>
                        <a:srgbClr val="000000"/>
                      </a:solidFill>
                      <a:prstDash val="solid"/>
                      <a:round/>
                      <a:headEnd type="none" w="med" len="med"/>
                      <a:tailEnd type="none" w="med" len="med"/>
                    </a:lnL>
                    <a:lnR w="3175">
                      <a:solidFill>
                        <a:srgbClr val="000000"/>
                      </a:solidFill>
                      <a:prstDash val="solid"/>
                    </a:lnR>
                    <a:lnT w="3175">
                      <a:solidFill>
                        <a:srgbClr val="000000"/>
                      </a:solidFill>
                      <a:prstDash val="solid"/>
                    </a:lnT>
                    <a:lnB w="3175">
                      <a:solidFill>
                        <a:srgbClr val="000000"/>
                      </a:solidFill>
                      <a:prstDash val="solid"/>
                    </a:lnB>
                  </a:tcPr>
                </a:tc>
                <a:extLst>
                  <a:ext uri="{0D108BD9-81ED-4DB2-BD59-A6C34878D82A}">
                    <a16:rowId xmlns:a16="http://schemas.microsoft.com/office/drawing/2014/main" val="10000"/>
                  </a:ext>
                </a:extLst>
              </a:tr>
              <a:tr h="321310">
                <a:tc vMerge="1">
                  <a:txBody>
                    <a:bodyPr/>
                    <a:lstStyle/>
                    <a:p>
                      <a:endParaRPr/>
                    </a:p>
                  </a:txBody>
                  <a:tcPr marL="0" marR="0" marT="0" marB="0">
                    <a:lnL w="3175">
                      <a:solidFill>
                        <a:srgbClr val="000000"/>
                      </a:solidFill>
                      <a:prstDash val="solid"/>
                    </a:lnL>
                    <a:lnT w="3175">
                      <a:solidFill>
                        <a:srgbClr val="000000"/>
                      </a:solidFill>
                      <a:prstDash val="solid"/>
                    </a:lnT>
                    <a:lnB w="3175">
                      <a:solidFill>
                        <a:srgbClr val="000000"/>
                      </a:solidFill>
                      <a:prstDash val="solid"/>
                    </a:lnB>
                  </a:tcPr>
                </a:tc>
                <a:tc>
                  <a:txBody>
                    <a:bodyPr/>
                    <a:lstStyle/>
                    <a:p>
                      <a:pPr marR="69215" algn="ctr">
                        <a:lnSpc>
                          <a:spcPts val="1750"/>
                        </a:lnSpc>
                      </a:pPr>
                      <a:r>
                        <a:rPr sz="1550" spc="-10" dirty="0">
                          <a:latin typeface="Arial"/>
                          <a:cs typeface="Arial"/>
                        </a:rPr>
                        <a:t>BETONCRYLL</a:t>
                      </a:r>
                      <a:r>
                        <a:rPr sz="1550" spc="-55" dirty="0">
                          <a:latin typeface="Arial"/>
                          <a:cs typeface="Arial"/>
                        </a:rPr>
                        <a:t> </a:t>
                      </a:r>
                      <a:r>
                        <a:rPr sz="1550" spc="-10" dirty="0">
                          <a:latin typeface="Arial"/>
                          <a:cs typeface="Arial"/>
                        </a:rPr>
                        <a:t>IDROREPELLENTE</a:t>
                      </a:r>
                      <a:endParaRPr sz="1550">
                        <a:latin typeface="Arial"/>
                        <a:cs typeface="Arial"/>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vMerge="1">
                  <a:txBody>
                    <a:bodyPr/>
                    <a:lstStyle/>
                    <a:p>
                      <a:endParaRPr/>
                    </a:p>
                  </a:txBody>
                  <a:tcPr marL="0" marR="0" marB="0">
                    <a:lnR w="3175">
                      <a:solidFill>
                        <a:srgbClr val="000000"/>
                      </a:solidFill>
                      <a:prstDash val="solid"/>
                    </a:lnR>
                    <a:lnT w="3175">
                      <a:solidFill>
                        <a:srgbClr val="000000"/>
                      </a:solidFill>
                      <a:prstDash val="solid"/>
                    </a:lnT>
                    <a:lnB w="3175">
                      <a:solidFill>
                        <a:srgbClr val="000000"/>
                      </a:solidFill>
                      <a:prstDash val="solid"/>
                    </a:lnB>
                  </a:tcPr>
                </a:tc>
                <a:extLst>
                  <a:ext uri="{0D108BD9-81ED-4DB2-BD59-A6C34878D82A}">
                    <a16:rowId xmlns:a16="http://schemas.microsoft.com/office/drawing/2014/main" val="10001"/>
                  </a:ext>
                </a:extLst>
              </a:tr>
              <a:tr h="148590">
                <a:tc gridSpan="3">
                  <a:txBody>
                    <a:bodyPr/>
                    <a:lstStyle/>
                    <a:p>
                      <a:pPr marL="38100">
                        <a:lnSpc>
                          <a:spcPts val="980"/>
                        </a:lnSpc>
                        <a:spcBef>
                          <a:spcPts val="90"/>
                        </a:spcBef>
                        <a:tabLst>
                          <a:tab pos="2012950" algn="l"/>
                        </a:tabLst>
                      </a:pPr>
                      <a:r>
                        <a:rPr lang="sv-SE" sz="900" dirty="0">
                          <a:latin typeface="Arial"/>
                          <a:cs typeface="Arial"/>
                        </a:rPr>
                        <a:t>OSA</a:t>
                      </a:r>
                      <a:r>
                        <a:rPr sz="900" spc="-35" dirty="0">
                          <a:latin typeface="Arial"/>
                          <a:cs typeface="Arial"/>
                        </a:rPr>
                        <a:t> </a:t>
                      </a:r>
                      <a:r>
                        <a:rPr sz="900" dirty="0">
                          <a:latin typeface="Arial"/>
                          <a:cs typeface="Arial"/>
                        </a:rPr>
                        <a:t>5.</a:t>
                      </a:r>
                      <a:r>
                        <a:rPr sz="900" spc="-35" dirty="0">
                          <a:latin typeface="Arial"/>
                          <a:cs typeface="Arial"/>
                        </a:rPr>
                        <a:t> </a:t>
                      </a:r>
                      <a:r>
                        <a:rPr lang="sv-SE" sz="900" dirty="0" err="1">
                          <a:latin typeface="Arial"/>
                          <a:cs typeface="Arial"/>
                        </a:rPr>
                        <a:t>Sammutustoimenpiteet</a:t>
                      </a:r>
                      <a:r>
                        <a:rPr sz="900" dirty="0">
                          <a:latin typeface="Arial"/>
                          <a:cs typeface="Arial"/>
                        </a:rPr>
                        <a:t>	</a:t>
                      </a:r>
                      <a:r>
                        <a:rPr sz="1200" baseline="6944" dirty="0">
                          <a:latin typeface="Arial"/>
                          <a:cs typeface="Arial"/>
                        </a:rPr>
                        <a:t>...</a:t>
                      </a:r>
                      <a:r>
                        <a:rPr sz="1200" spc="-30" baseline="6944" dirty="0">
                          <a:latin typeface="Arial"/>
                          <a:cs typeface="Arial"/>
                        </a:rPr>
                        <a:t> </a:t>
                      </a:r>
                      <a:r>
                        <a:rPr sz="1200" baseline="6944" dirty="0">
                          <a:latin typeface="Arial"/>
                          <a:cs typeface="Arial"/>
                        </a:rPr>
                        <a:t>/</a:t>
                      </a:r>
                      <a:r>
                        <a:rPr sz="1200" spc="-30" baseline="6944" dirty="0">
                          <a:latin typeface="Arial"/>
                          <a:cs typeface="Arial"/>
                        </a:rPr>
                        <a:t> </a:t>
                      </a:r>
                      <a:r>
                        <a:rPr sz="1200" spc="-37" baseline="6944" dirty="0">
                          <a:latin typeface="Arial"/>
                          <a:cs typeface="Arial"/>
                        </a:rPr>
                        <a:t>&gt;&gt;</a:t>
                      </a:r>
                      <a:endParaRPr sz="1200" baseline="6944" dirty="0">
                        <a:latin typeface="Arial"/>
                        <a:cs typeface="Arial"/>
                      </a:endParaRPr>
                    </a:p>
                  </a:txBody>
                  <a:tcPr marL="0" marR="0" marT="11430" marB="0">
                    <a:lnL w="3175">
                      <a:solidFill>
                        <a:srgbClr val="000000"/>
                      </a:solidFill>
                      <a:prstDash val="solid"/>
                    </a:lnL>
                    <a:lnR w="3175">
                      <a:solidFill>
                        <a:srgbClr val="000000"/>
                      </a:solidFill>
                      <a:prstDash val="solid"/>
                    </a:lnR>
                    <a:lnT w="3175">
                      <a:solidFill>
                        <a:srgbClr val="000000"/>
                      </a:solidFill>
                      <a:prstDash val="solid"/>
                    </a:lnT>
                    <a:solidFill>
                      <a:srgbClr val="A7FFFF"/>
                    </a:solidFill>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2"/>
                  </a:ext>
                </a:extLst>
              </a:tr>
              <a:tr h="1955800">
                <a:tc gridSpan="3">
                  <a:txBody>
                    <a:bodyPr/>
                    <a:lstStyle/>
                    <a:p>
                      <a:pPr>
                        <a:lnSpc>
                          <a:spcPct val="100000"/>
                        </a:lnSpc>
                        <a:spcBef>
                          <a:spcPts val="385"/>
                        </a:spcBef>
                      </a:pPr>
                      <a:endParaRPr sz="800" dirty="0">
                        <a:latin typeface="Times New Roman"/>
                        <a:cs typeface="Times New Roman"/>
                      </a:endParaRPr>
                    </a:p>
                    <a:p>
                      <a:pPr marL="172720">
                        <a:lnSpc>
                          <a:spcPct val="100000"/>
                        </a:lnSpc>
                        <a:spcBef>
                          <a:spcPts val="5"/>
                        </a:spcBef>
                      </a:pPr>
                      <a:r>
                        <a:rPr lang="sv-FI" sz="800" spc="-10" dirty="0">
                          <a:latin typeface="Arial"/>
                          <a:cs typeface="Arial"/>
                        </a:rPr>
                        <a:t>VAARAT ALTISTUMISEN YHTEYDESSÄ TULIPALOSSA </a:t>
                      </a:r>
                    </a:p>
                    <a:p>
                      <a:pPr marL="172720">
                        <a:lnSpc>
                          <a:spcPct val="100000"/>
                        </a:lnSpc>
                        <a:spcBef>
                          <a:spcPts val="5"/>
                        </a:spcBef>
                      </a:pPr>
                      <a:r>
                        <a:rPr lang="sv-FI" sz="800" spc="-10" dirty="0">
                          <a:latin typeface="Arial"/>
                          <a:cs typeface="Arial"/>
                        </a:rPr>
                        <a:t>Älä hengitä palamistuotteita</a:t>
                      </a:r>
                      <a:r>
                        <a:rPr sz="800" spc="-10" dirty="0">
                          <a:latin typeface="Arial"/>
                          <a:cs typeface="Arial"/>
                        </a:rPr>
                        <a:t>.</a:t>
                      </a:r>
                      <a:endParaRPr sz="800" dirty="0">
                        <a:latin typeface="Arial"/>
                        <a:cs typeface="Arial"/>
                      </a:endParaRPr>
                    </a:p>
                    <a:p>
                      <a:pPr>
                        <a:lnSpc>
                          <a:spcPct val="100000"/>
                        </a:lnSpc>
                      </a:pPr>
                      <a:endParaRPr sz="800" dirty="0">
                        <a:latin typeface="Times New Roman"/>
                        <a:cs typeface="Times New Roman"/>
                      </a:endParaRPr>
                    </a:p>
                    <a:p>
                      <a:pPr>
                        <a:lnSpc>
                          <a:spcPct val="100000"/>
                        </a:lnSpc>
                        <a:spcBef>
                          <a:spcPts val="155"/>
                        </a:spcBef>
                      </a:pPr>
                      <a:endParaRPr sz="800" dirty="0">
                        <a:latin typeface="Times New Roman"/>
                        <a:cs typeface="Times New Roman"/>
                      </a:endParaRPr>
                    </a:p>
                    <a:p>
                      <a:pPr marL="38100" marR="0" indent="0" defTabSz="914400" eaLnBrk="1" fontAlgn="auto" latinLnBrk="0" hangingPunct="1">
                        <a:lnSpc>
                          <a:spcPct val="100000"/>
                        </a:lnSpc>
                        <a:spcBef>
                          <a:spcPts val="0"/>
                        </a:spcBef>
                        <a:spcAft>
                          <a:spcPts val="0"/>
                        </a:spcAft>
                        <a:buClrTx/>
                        <a:buSzTx/>
                        <a:buFontTx/>
                        <a:buNone/>
                        <a:tabLst/>
                        <a:defRPr/>
                      </a:pPr>
                      <a:r>
                        <a:rPr sz="800" dirty="0">
                          <a:latin typeface="Arial"/>
                          <a:cs typeface="Arial"/>
                        </a:rPr>
                        <a:t>5.3.</a:t>
                      </a:r>
                      <a:r>
                        <a:rPr sz="800" spc="-40" dirty="0">
                          <a:latin typeface="Arial"/>
                          <a:cs typeface="Arial"/>
                        </a:rPr>
                        <a:t> </a:t>
                      </a:r>
                      <a:r>
                        <a:rPr lang="sv-FI" sz="800" dirty="0">
                          <a:latin typeface="Arial"/>
                          <a:cs typeface="Arial"/>
                        </a:rPr>
                        <a:t>Palomiesten neuvot</a:t>
                      </a:r>
                      <a:endParaRPr sz="800" dirty="0">
                        <a:latin typeface="Arial"/>
                        <a:cs typeface="Arial"/>
                      </a:endParaRPr>
                    </a:p>
                    <a:p>
                      <a:pPr>
                        <a:lnSpc>
                          <a:spcPct val="100000"/>
                        </a:lnSpc>
                        <a:spcBef>
                          <a:spcPts val="85"/>
                        </a:spcBef>
                      </a:pPr>
                      <a:endParaRPr sz="800" dirty="0">
                        <a:latin typeface="Times New Roman"/>
                        <a:cs typeface="Times New Roman"/>
                      </a:endParaRPr>
                    </a:p>
                    <a:p>
                      <a:pPr marL="172720">
                        <a:lnSpc>
                          <a:spcPct val="100000"/>
                        </a:lnSpc>
                      </a:pPr>
                      <a:r>
                        <a:rPr lang="sv-FI" sz="800" spc="-10" dirty="0">
                          <a:latin typeface="Arial"/>
                          <a:cs typeface="Arial"/>
                        </a:rPr>
                        <a:t>YLEISTIETOJA </a:t>
                      </a:r>
                    </a:p>
                    <a:p>
                      <a:pPr marL="172720">
                        <a:lnSpc>
                          <a:spcPct val="100000"/>
                        </a:lnSpc>
                      </a:pPr>
                      <a:r>
                        <a:rPr lang="sv-FI" sz="800" spc="-10" dirty="0">
                          <a:latin typeface="Arial"/>
                          <a:cs typeface="Arial"/>
                        </a:rPr>
                        <a:t>Käytä vesisuihkuja jäähdyttääksesi astiat estääksesi tuotteen hajoamisen ja terveydelle mahdollisesti vaarallisten aineiden muodostumisen. Käytä aina täyttä palontorjuntavarustusta. Kerää sammutusvesi estääksesi sen pääsyn viemäriverkostoon. Hävitä sammutuksessa käytetty kontaminoitunut vesi ja palon jäänteet voimassa olevien säännösten mukaisesti. </a:t>
                      </a:r>
                    </a:p>
                    <a:p>
                      <a:pPr marL="172720">
                        <a:lnSpc>
                          <a:spcPct val="100000"/>
                        </a:lnSpc>
                      </a:pPr>
                      <a:r>
                        <a:rPr lang="sv-FI" sz="800" spc="-10" dirty="0">
                          <a:latin typeface="Arial"/>
                          <a:cs typeface="Arial"/>
                        </a:rPr>
                        <a:t>ERIKOISSUOJAVARUSTEET PALOMIEHILLE </a:t>
                      </a:r>
                    </a:p>
                    <a:p>
                      <a:pPr marL="172720">
                        <a:lnSpc>
                          <a:spcPct val="100000"/>
                        </a:lnSpc>
                      </a:pPr>
                      <a:r>
                        <a:rPr lang="sv-FI" sz="800" spc="-10" dirty="0">
                          <a:latin typeface="Arial"/>
                          <a:cs typeface="Arial"/>
                        </a:rPr>
                        <a:t>Normaali palontorjuntavaatetus eli palokunnan varusteet (BS EN 469), hanskat (BS EN 659) ja saappaat (HO-määräys A29 ja A30) yhdistettynä itsenäiseen avoimeen piiriin kuuluvaan paineilmahengityslaitteistoon (BS EN 137).</a:t>
                      </a:r>
                      <a:endParaRPr sz="800" dirty="0">
                        <a:latin typeface="Arial"/>
                        <a:cs typeface="Arial"/>
                      </a:endParaRPr>
                    </a:p>
                  </a:txBody>
                  <a:tcPr marL="0" marR="0" marT="48895" marB="0">
                    <a:lnL w="3175">
                      <a:solidFill>
                        <a:srgbClr val="000000"/>
                      </a:solidFill>
                      <a:prstDash val="solid"/>
                    </a:lnL>
                    <a:lnR w="3175">
                      <a:solidFill>
                        <a:srgbClr val="000000"/>
                      </a:solidFill>
                      <a:prstDash val="solid"/>
                    </a:lnR>
                    <a:lnB w="3175">
                      <a:solidFill>
                        <a:srgbClr val="000000"/>
                      </a:solidFill>
                      <a:prstDash val="solid"/>
                    </a:lnB>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3"/>
                  </a:ext>
                </a:extLst>
              </a:tr>
              <a:tr h="172720">
                <a:tc gridSpan="3">
                  <a:txBody>
                    <a:bodyPr/>
                    <a:lstStyle/>
                    <a:p>
                      <a:pPr marL="38100" marR="0" indent="0" defTabSz="914400" eaLnBrk="1" fontAlgn="auto" latinLnBrk="0" hangingPunct="1">
                        <a:lnSpc>
                          <a:spcPts val="1265"/>
                        </a:lnSpc>
                        <a:spcBef>
                          <a:spcPts val="0"/>
                        </a:spcBef>
                        <a:spcAft>
                          <a:spcPts val="0"/>
                        </a:spcAft>
                        <a:buClrTx/>
                        <a:buSzTx/>
                        <a:buFontTx/>
                        <a:buNone/>
                        <a:tabLst/>
                        <a:defRPr/>
                      </a:pPr>
                      <a:r>
                        <a:rPr lang="sv-SE" sz="1100" spc="-10" dirty="0">
                          <a:latin typeface="Arial"/>
                          <a:cs typeface="Arial"/>
                        </a:rPr>
                        <a:t>OSA</a:t>
                      </a:r>
                      <a:r>
                        <a:rPr sz="1100" spc="-25" dirty="0">
                          <a:latin typeface="Arial"/>
                          <a:cs typeface="Arial"/>
                        </a:rPr>
                        <a:t> </a:t>
                      </a:r>
                      <a:r>
                        <a:rPr sz="1100" dirty="0">
                          <a:latin typeface="Arial"/>
                          <a:cs typeface="Arial"/>
                        </a:rPr>
                        <a:t>6.</a:t>
                      </a:r>
                      <a:r>
                        <a:rPr sz="1100" spc="-25" dirty="0">
                          <a:latin typeface="Arial"/>
                          <a:cs typeface="Arial"/>
                        </a:rPr>
                        <a:t> </a:t>
                      </a:r>
                      <a:r>
                        <a:rPr lang="sv-SE" sz="1100" spc="-25" dirty="0">
                          <a:latin typeface="Arial"/>
                          <a:cs typeface="Arial"/>
                        </a:rPr>
                        <a:t>T</a:t>
                      </a:r>
                      <a:r>
                        <a:rPr lang="sv-FI" sz="1100" spc="-10" dirty="0">
                          <a:latin typeface="Arial"/>
                          <a:cs typeface="Arial"/>
                        </a:rPr>
                        <a:t>oimenpiteet onnettomuusvuotojen varalta</a:t>
                      </a:r>
                      <a:endParaRPr sz="1100" dirty="0">
                        <a:latin typeface="Arial"/>
                        <a:cs typeface="Arial"/>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solidFill>
                      <a:srgbClr val="A7FFFF"/>
                    </a:solidFill>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4"/>
                  </a:ext>
                </a:extLst>
              </a:tr>
              <a:tr h="2876550">
                <a:tc gridSpan="3">
                  <a:txBody>
                    <a:bodyPr/>
                    <a:lstStyle/>
                    <a:p>
                      <a:pPr marL="38100" lvl="1" indent="0">
                        <a:lnSpc>
                          <a:spcPct val="100000"/>
                        </a:lnSpc>
                        <a:spcBef>
                          <a:spcPts val="685"/>
                        </a:spcBef>
                        <a:buNone/>
                        <a:tabLst>
                          <a:tab pos="233045" algn="l"/>
                        </a:tabLst>
                      </a:pPr>
                      <a:r>
                        <a:rPr lang="sv-SE" sz="800" spc="-10" dirty="0">
                          <a:latin typeface="Arial"/>
                          <a:cs typeface="Arial"/>
                        </a:rPr>
                        <a:t>6.1 </a:t>
                      </a:r>
                      <a:r>
                        <a:rPr lang="sv-FI" sz="800" spc="-10" dirty="0">
                          <a:latin typeface="Arial"/>
                          <a:cs typeface="Arial"/>
                        </a:rPr>
                        <a:t>Henkilökohtaiset varotoimet, suojavarusteet ja hätätoimenpiteet </a:t>
                      </a:r>
                    </a:p>
                    <a:p>
                      <a:pPr marL="38100" lvl="1" indent="0">
                        <a:lnSpc>
                          <a:spcPct val="100000"/>
                        </a:lnSpc>
                        <a:spcBef>
                          <a:spcPts val="685"/>
                        </a:spcBef>
                        <a:buNone/>
                        <a:tabLst>
                          <a:tab pos="233045" algn="l"/>
                        </a:tabLst>
                      </a:pPr>
                      <a:r>
                        <a:rPr lang="sv-FI" sz="800" spc="-10" dirty="0">
                          <a:latin typeface="Arial"/>
                          <a:cs typeface="Arial"/>
                        </a:rPr>
                        <a:t>Estä vuoto, jos se ei aiheuta vaaraa. Käytä asianmukaisia suojavarusteita (mukaan lukien henkilökohtaiset suojavarusteet, joita suositellaan kohdassa 8 tästä käyttöturvallisuustiedotteesta), jotta vältät ihon, silmien ja henkilökohtaisten vaatteiden kontaminaation. Nämä ohjeet koskevat sekä käsittelyhenkilöstöä että hätätilanteiden henkilöstöä.</a:t>
                      </a:r>
                    </a:p>
                    <a:p>
                      <a:pPr marL="38100" lvl="1" indent="0">
                        <a:lnSpc>
                          <a:spcPct val="100000"/>
                        </a:lnSpc>
                        <a:spcBef>
                          <a:spcPts val="685"/>
                        </a:spcBef>
                        <a:buNone/>
                        <a:tabLst>
                          <a:tab pos="233045" algn="l"/>
                        </a:tabLst>
                      </a:pPr>
                      <a:endParaRPr sz="800" dirty="0">
                        <a:latin typeface="Times New Roman"/>
                        <a:cs typeface="Times New Roman"/>
                      </a:endParaRPr>
                    </a:p>
                    <a:p>
                      <a:pPr marL="38100" marR="0" lvl="1" indent="0" defTabSz="914400" eaLnBrk="1" fontAlgn="auto" latinLnBrk="0" hangingPunct="1">
                        <a:lnSpc>
                          <a:spcPct val="100000"/>
                        </a:lnSpc>
                        <a:spcBef>
                          <a:spcPts val="0"/>
                        </a:spcBef>
                        <a:spcAft>
                          <a:spcPts val="0"/>
                        </a:spcAft>
                        <a:buClrTx/>
                        <a:buSzTx/>
                        <a:buFontTx/>
                        <a:buNone/>
                        <a:tabLst>
                          <a:tab pos="233045" algn="l"/>
                        </a:tabLst>
                        <a:defRPr/>
                      </a:pPr>
                      <a:r>
                        <a:rPr lang="sv-SE" sz="800" spc="-10" dirty="0">
                          <a:latin typeface="Arial"/>
                          <a:cs typeface="Arial"/>
                        </a:rPr>
                        <a:t>6.2. </a:t>
                      </a:r>
                      <a:r>
                        <a:rPr lang="sv-SE" sz="800" spc="-10" dirty="0" err="1">
                          <a:latin typeface="Arial"/>
                          <a:cs typeface="Arial"/>
                        </a:rPr>
                        <a:t>Ympäristövarotoimet</a:t>
                      </a:r>
                      <a:endParaRPr sz="800" dirty="0">
                        <a:latin typeface="Arial"/>
                        <a:cs typeface="Arial"/>
                      </a:endParaRPr>
                    </a:p>
                    <a:p>
                      <a:pPr lvl="1">
                        <a:lnSpc>
                          <a:spcPct val="100000"/>
                        </a:lnSpc>
                        <a:spcBef>
                          <a:spcPts val="85"/>
                        </a:spcBef>
                        <a:buFont typeface="Arial"/>
                        <a:buAutoNum type="arabicPeriod" startAt="2"/>
                      </a:pPr>
                      <a:endParaRPr sz="800" dirty="0">
                        <a:latin typeface="Times New Roman"/>
                        <a:cs typeface="Times New Roman"/>
                      </a:endParaRPr>
                    </a:p>
                    <a:p>
                      <a:pPr marL="172720">
                        <a:lnSpc>
                          <a:spcPct val="100000"/>
                        </a:lnSpc>
                      </a:pPr>
                      <a:r>
                        <a:rPr lang="sv-FI" sz="800" dirty="0">
                          <a:latin typeface="Arial"/>
                          <a:cs typeface="Arial"/>
                        </a:rPr>
                        <a:t>Tuote ei saa päästä viemäriverkostoon, pinta- tai pohjaveteen. </a:t>
                      </a:r>
                      <a:br>
                        <a:rPr lang="sv-FI" sz="800" dirty="0">
                          <a:latin typeface="Arial"/>
                          <a:cs typeface="Arial"/>
                        </a:rPr>
                      </a:br>
                      <a:endParaRPr sz="800" dirty="0">
                        <a:latin typeface="Times New Roman"/>
                        <a:cs typeface="Times New Roman"/>
                      </a:endParaRPr>
                    </a:p>
                    <a:p>
                      <a:pPr marL="38100" marR="0" lvl="1" indent="0" defTabSz="914400" eaLnBrk="1" fontAlgn="auto" latinLnBrk="0" hangingPunct="1">
                        <a:lnSpc>
                          <a:spcPct val="100000"/>
                        </a:lnSpc>
                        <a:spcBef>
                          <a:spcPts val="0"/>
                        </a:spcBef>
                        <a:spcAft>
                          <a:spcPts val="0"/>
                        </a:spcAft>
                        <a:buClrTx/>
                        <a:buSzTx/>
                        <a:buFontTx/>
                        <a:buNone/>
                        <a:tabLst>
                          <a:tab pos="233045" algn="l"/>
                        </a:tabLst>
                        <a:defRPr/>
                      </a:pPr>
                      <a:r>
                        <a:rPr lang="sv-SE" sz="800" dirty="0">
                          <a:latin typeface="Arial"/>
                          <a:cs typeface="Arial"/>
                        </a:rPr>
                        <a:t>6.3. </a:t>
                      </a:r>
                      <a:r>
                        <a:rPr lang="sv-FI" sz="800" dirty="0">
                          <a:latin typeface="Arial"/>
                          <a:cs typeface="Arial"/>
                        </a:rPr>
                        <a:t>Menetelmät ja materiaalit vuotojen rajaamiseen ja puhdistamiseen</a:t>
                      </a:r>
                      <a:endParaRPr sz="800" dirty="0">
                        <a:latin typeface="Arial"/>
                        <a:cs typeface="Arial"/>
                      </a:endParaRPr>
                    </a:p>
                    <a:p>
                      <a:pPr lvl="1">
                        <a:lnSpc>
                          <a:spcPct val="100000"/>
                        </a:lnSpc>
                        <a:spcBef>
                          <a:spcPts val="30"/>
                        </a:spcBef>
                        <a:buFont typeface="Arial"/>
                        <a:buAutoNum type="arabicPeriod" startAt="3"/>
                      </a:pPr>
                      <a:endParaRPr sz="800" dirty="0">
                        <a:latin typeface="Times New Roman"/>
                        <a:cs typeface="Times New Roman"/>
                      </a:endParaRPr>
                    </a:p>
                    <a:p>
                      <a:pPr marL="172720" marR="567055">
                        <a:lnSpc>
                          <a:spcPct val="104000"/>
                        </a:lnSpc>
                      </a:pPr>
                      <a:r>
                        <a:rPr lang="sv-FI" sz="800" spc="-10" dirty="0">
                          <a:latin typeface="Arial"/>
                          <a:cs typeface="Arial"/>
                        </a:rPr>
                        <a:t>Kerää vuotanut tuote sopivaan astiaan. Tarkista käytettävän astian yhteensopivuus tarkistamalla kohta 10. Imeytä jäännös inertillä imeytysmateriaalilla. </a:t>
                      </a:r>
                    </a:p>
                    <a:p>
                      <a:pPr marL="172720" marR="567055">
                        <a:lnSpc>
                          <a:spcPct val="104000"/>
                        </a:lnSpc>
                      </a:pPr>
                      <a:r>
                        <a:rPr lang="sv-FI" sz="800" spc="-10" dirty="0">
                          <a:latin typeface="Arial"/>
                          <a:cs typeface="Arial"/>
                        </a:rPr>
                        <a:t>Huolehdi, että vuotokohta on hyvin tuuletettu. Kontaminoitunut materiaali tulee hävittää kohta 13:ssa esitettyjen määräysten mukaisesti</a:t>
                      </a:r>
                      <a:r>
                        <a:rPr sz="800" spc="-25" dirty="0">
                          <a:latin typeface="Arial"/>
                          <a:cs typeface="Arial"/>
                        </a:rPr>
                        <a:t>.</a:t>
                      </a:r>
                      <a:endParaRPr sz="800" dirty="0">
                        <a:latin typeface="Arial"/>
                        <a:cs typeface="Arial"/>
                      </a:endParaRPr>
                    </a:p>
                    <a:p>
                      <a:pPr>
                        <a:lnSpc>
                          <a:spcPct val="100000"/>
                        </a:lnSpc>
                        <a:spcBef>
                          <a:spcPts val="50"/>
                        </a:spcBef>
                      </a:pPr>
                      <a:endParaRPr sz="800" dirty="0">
                        <a:latin typeface="Times New Roman"/>
                        <a:cs typeface="Times New Roman"/>
                      </a:endParaRPr>
                    </a:p>
                    <a:p>
                      <a:pPr marL="38100" lvl="1" indent="0">
                        <a:lnSpc>
                          <a:spcPct val="100000"/>
                        </a:lnSpc>
                        <a:buNone/>
                        <a:tabLst>
                          <a:tab pos="233045" algn="l"/>
                        </a:tabLst>
                      </a:pPr>
                      <a:r>
                        <a:rPr lang="sv-SE" sz="800" spc="-10" dirty="0">
                          <a:latin typeface="Arial"/>
                          <a:cs typeface="Arial"/>
                        </a:rPr>
                        <a:t>6.4. </a:t>
                      </a:r>
                      <a:r>
                        <a:rPr lang="sv-FI" sz="800" spc="-10" dirty="0">
                          <a:latin typeface="Arial"/>
                          <a:cs typeface="Arial"/>
                        </a:rPr>
                        <a:t>Viittaukset muihin osioihin</a:t>
                      </a:r>
                    </a:p>
                    <a:p>
                      <a:pPr marL="38100" lvl="1" indent="0">
                        <a:lnSpc>
                          <a:spcPct val="100000"/>
                        </a:lnSpc>
                        <a:buNone/>
                        <a:tabLst>
                          <a:tab pos="233045" algn="l"/>
                        </a:tabLst>
                      </a:pPr>
                      <a:endParaRPr sz="800" dirty="0">
                        <a:latin typeface="Times New Roman"/>
                        <a:cs typeface="Times New Roman"/>
                      </a:endParaRPr>
                    </a:p>
                    <a:p>
                      <a:pPr marL="172720">
                        <a:lnSpc>
                          <a:spcPct val="100000"/>
                        </a:lnSpc>
                      </a:pPr>
                      <a:r>
                        <a:rPr lang="sv-FI" sz="800" dirty="0">
                          <a:latin typeface="Arial"/>
                          <a:cs typeface="Arial"/>
                        </a:rPr>
                        <a:t>Henkilökohtaisia suojatoimenpiteitä ja hävittämistä koskevat tiedot annetaan osioissa 8 ja 13.</a:t>
                      </a:r>
                      <a:endParaRPr sz="800" dirty="0">
                        <a:latin typeface="Arial"/>
                        <a:cs typeface="Arial"/>
                      </a:endParaRPr>
                    </a:p>
                  </a:txBody>
                  <a:tcPr marL="0" marR="0" marT="86995" marB="0">
                    <a:lnL w="3175">
                      <a:solidFill>
                        <a:srgbClr val="000000"/>
                      </a:solidFill>
                      <a:prstDash val="solid"/>
                    </a:lnL>
                    <a:lnR w="3175">
                      <a:solidFill>
                        <a:srgbClr val="000000"/>
                      </a:solidFill>
                      <a:prstDash val="solid"/>
                    </a:lnR>
                    <a:lnB w="3175">
                      <a:solidFill>
                        <a:srgbClr val="000000"/>
                      </a:solidFill>
                      <a:prstDash val="solid"/>
                    </a:lnB>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5"/>
                  </a:ext>
                </a:extLst>
              </a:tr>
              <a:tr h="172720">
                <a:tc gridSpan="3">
                  <a:txBody>
                    <a:bodyPr/>
                    <a:lstStyle/>
                    <a:p>
                      <a:pPr marL="38100" marR="0" indent="0" defTabSz="914400" eaLnBrk="1" fontAlgn="auto" latinLnBrk="0" hangingPunct="1">
                        <a:lnSpc>
                          <a:spcPts val="1265"/>
                        </a:lnSpc>
                        <a:spcBef>
                          <a:spcPts val="0"/>
                        </a:spcBef>
                        <a:spcAft>
                          <a:spcPts val="0"/>
                        </a:spcAft>
                        <a:buClrTx/>
                        <a:buSzTx/>
                        <a:buFontTx/>
                        <a:buNone/>
                        <a:tabLst/>
                        <a:defRPr/>
                      </a:pPr>
                      <a:r>
                        <a:rPr lang="sv-SE" sz="1100" spc="-10" dirty="0">
                          <a:latin typeface="Arial"/>
                          <a:cs typeface="Arial"/>
                        </a:rPr>
                        <a:t>OSA</a:t>
                      </a:r>
                      <a:r>
                        <a:rPr sz="1100" spc="-20" dirty="0">
                          <a:latin typeface="Arial"/>
                          <a:cs typeface="Arial"/>
                        </a:rPr>
                        <a:t> </a:t>
                      </a:r>
                      <a:r>
                        <a:rPr sz="1100" dirty="0">
                          <a:latin typeface="Arial"/>
                          <a:cs typeface="Arial"/>
                        </a:rPr>
                        <a:t>7.</a:t>
                      </a:r>
                      <a:r>
                        <a:rPr sz="1100" spc="-15" dirty="0">
                          <a:latin typeface="Arial"/>
                          <a:cs typeface="Arial"/>
                        </a:rPr>
                        <a:t> </a:t>
                      </a:r>
                      <a:r>
                        <a:rPr lang="sv-FI" sz="1100" spc="-10" dirty="0">
                          <a:latin typeface="Arial"/>
                          <a:cs typeface="Arial"/>
                        </a:rPr>
                        <a:t>Käsittely ja varastointi</a:t>
                      </a:r>
                      <a:endParaRPr sz="1100" dirty="0">
                        <a:latin typeface="Arial"/>
                        <a:cs typeface="Arial"/>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solidFill>
                      <a:srgbClr val="A7FFFF"/>
                    </a:solidFill>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6"/>
                  </a:ext>
                </a:extLst>
              </a:tr>
              <a:tr h="2000885">
                <a:tc gridSpan="3">
                  <a:txBody>
                    <a:bodyPr/>
                    <a:lstStyle/>
                    <a:p>
                      <a:pPr marL="38100" marR="0" lvl="1" indent="0" defTabSz="914400" eaLnBrk="1" fontAlgn="auto" latinLnBrk="0" hangingPunct="1">
                        <a:lnSpc>
                          <a:spcPct val="100000"/>
                        </a:lnSpc>
                        <a:spcBef>
                          <a:spcPts val="685"/>
                        </a:spcBef>
                        <a:spcAft>
                          <a:spcPts val="0"/>
                        </a:spcAft>
                        <a:buClrTx/>
                        <a:buSzTx/>
                        <a:buFontTx/>
                        <a:buNone/>
                        <a:tabLst>
                          <a:tab pos="233045" algn="l"/>
                        </a:tabLst>
                        <a:defRPr/>
                      </a:pPr>
                      <a:r>
                        <a:rPr lang="sv-SE" sz="800" dirty="0">
                          <a:latin typeface="Arial"/>
                          <a:cs typeface="Arial"/>
                        </a:rPr>
                        <a:t>7.1 </a:t>
                      </a:r>
                      <a:r>
                        <a:rPr lang="sv-FI" sz="800" dirty="0">
                          <a:latin typeface="Arial"/>
                          <a:cs typeface="Arial"/>
                        </a:rPr>
                        <a:t>Turvallisen käsittelyn varotoimet</a:t>
                      </a:r>
                    </a:p>
                    <a:p>
                      <a:pPr marL="38100" marR="0" lvl="1" indent="0" defTabSz="914400" eaLnBrk="1" fontAlgn="auto" latinLnBrk="0" hangingPunct="1">
                        <a:lnSpc>
                          <a:spcPct val="100000"/>
                        </a:lnSpc>
                        <a:spcBef>
                          <a:spcPts val="685"/>
                        </a:spcBef>
                        <a:spcAft>
                          <a:spcPts val="0"/>
                        </a:spcAft>
                        <a:buClrTx/>
                        <a:buSzTx/>
                        <a:buFontTx/>
                        <a:buNone/>
                        <a:tabLst>
                          <a:tab pos="233045" algn="l"/>
                        </a:tabLst>
                        <a:defRPr/>
                      </a:pPr>
                      <a:endParaRPr sz="800" dirty="0">
                        <a:latin typeface="Times New Roman"/>
                        <a:cs typeface="Times New Roman"/>
                      </a:endParaRPr>
                    </a:p>
                    <a:p>
                      <a:pPr marL="172720" marR="522605" indent="0" defTabSz="914400" eaLnBrk="1" fontAlgn="auto" latinLnBrk="0" hangingPunct="1">
                        <a:lnSpc>
                          <a:spcPct val="103299"/>
                        </a:lnSpc>
                        <a:spcBef>
                          <a:spcPts val="0"/>
                        </a:spcBef>
                        <a:spcAft>
                          <a:spcPts val="0"/>
                        </a:spcAft>
                        <a:buClrTx/>
                        <a:buSzTx/>
                        <a:buFontTx/>
                        <a:buNone/>
                        <a:tabLst/>
                        <a:defRPr/>
                      </a:pPr>
                      <a:r>
                        <a:rPr lang="sv-FI" sz="800" spc="-10" dirty="0">
                          <a:latin typeface="Arial"/>
                          <a:cs typeface="Arial"/>
                        </a:rPr>
                        <a:t>Ennen tuotteen käsittelyä, tutustu kaikkiin tämän käyttöturvallisuustiedotteen muihin osioihin. Vältä tuotteen vuotamista ympäristöön. Älä syö, juo tai polta tuotteen käsittelyn aikana. Riisu kaikki kontaminoitunut vaatetus ja henkilökohtaiset suojavarusteet ennen ruokailutiloihin menoa</a:t>
                      </a:r>
                      <a:r>
                        <a:rPr sz="800" spc="-20" dirty="0">
                          <a:latin typeface="Arial"/>
                          <a:cs typeface="Arial"/>
                        </a:rPr>
                        <a:t>.</a:t>
                      </a:r>
                      <a:endParaRPr sz="800" dirty="0">
                        <a:latin typeface="Arial"/>
                        <a:cs typeface="Arial"/>
                      </a:endParaRPr>
                    </a:p>
                    <a:p>
                      <a:pPr>
                        <a:lnSpc>
                          <a:spcPct val="100000"/>
                        </a:lnSpc>
                        <a:spcBef>
                          <a:spcPts val="95"/>
                        </a:spcBef>
                      </a:pPr>
                      <a:endParaRPr sz="800" dirty="0">
                        <a:latin typeface="Times New Roman"/>
                        <a:cs typeface="Times New Roman"/>
                      </a:endParaRPr>
                    </a:p>
                    <a:p>
                      <a:pPr marL="38100" lvl="1" indent="0">
                        <a:lnSpc>
                          <a:spcPct val="100000"/>
                        </a:lnSpc>
                        <a:buNone/>
                        <a:tabLst>
                          <a:tab pos="233045" algn="l"/>
                        </a:tabLst>
                      </a:pPr>
                      <a:r>
                        <a:rPr lang="sv-SE" sz="800" dirty="0">
                          <a:latin typeface="Arial"/>
                          <a:cs typeface="Arial"/>
                        </a:rPr>
                        <a:t>7.2. </a:t>
                      </a:r>
                      <a:r>
                        <a:rPr lang="sv-FI" sz="800" dirty="0">
                          <a:latin typeface="Arial"/>
                          <a:cs typeface="Arial"/>
                        </a:rPr>
                        <a:t>urvallisen varastoinnin edellytykset, myös mahdolliset yhteensopimattomuudet</a:t>
                      </a:r>
                    </a:p>
                    <a:p>
                      <a:pPr marL="38100" lvl="1" indent="0">
                        <a:lnSpc>
                          <a:spcPct val="100000"/>
                        </a:lnSpc>
                        <a:buNone/>
                        <a:tabLst>
                          <a:tab pos="233045" algn="l"/>
                        </a:tabLst>
                      </a:pPr>
                      <a:endParaRPr sz="800" dirty="0">
                        <a:latin typeface="Times New Roman"/>
                        <a:cs typeface="Times New Roman"/>
                      </a:endParaRPr>
                    </a:p>
                    <a:p>
                      <a:pPr marL="172720" marR="523240" indent="0" defTabSz="914400" eaLnBrk="1" fontAlgn="auto" latinLnBrk="0" hangingPunct="1">
                        <a:lnSpc>
                          <a:spcPct val="104000"/>
                        </a:lnSpc>
                        <a:spcBef>
                          <a:spcPts val="5"/>
                        </a:spcBef>
                        <a:spcAft>
                          <a:spcPts val="0"/>
                        </a:spcAft>
                        <a:buClrTx/>
                        <a:buSzTx/>
                        <a:buFontTx/>
                        <a:buNone/>
                        <a:tabLst/>
                        <a:defRPr/>
                      </a:pPr>
                      <a:r>
                        <a:rPr lang="sv-FI" sz="800" spc="-10" dirty="0">
                          <a:latin typeface="Arial"/>
                          <a:cs typeface="Arial"/>
                        </a:rPr>
                        <a:t>äilytä vain alkuperäisessä astiassa. Säilytä astiat suljettuina, hyvin ilmastoidussa tilassa, suorasta auringonvalosta suojattuna. Pidä astiat erossa yhteensopimattomista materiaaleista, katso yksityiskohdat osiosta 10</a:t>
                      </a:r>
                      <a:r>
                        <a:rPr sz="800" spc="-10" dirty="0">
                          <a:latin typeface="Arial"/>
                          <a:cs typeface="Arial"/>
                        </a:rPr>
                        <a:t>.</a:t>
                      </a:r>
                      <a:endParaRPr sz="800" dirty="0">
                        <a:latin typeface="Arial"/>
                        <a:cs typeface="Arial"/>
                      </a:endParaRPr>
                    </a:p>
                    <a:p>
                      <a:pPr>
                        <a:lnSpc>
                          <a:spcPct val="100000"/>
                        </a:lnSpc>
                        <a:spcBef>
                          <a:spcPts val="90"/>
                        </a:spcBef>
                      </a:pPr>
                      <a:endParaRPr sz="800" dirty="0">
                        <a:latin typeface="Times New Roman"/>
                        <a:cs typeface="Times New Roman"/>
                      </a:endParaRPr>
                    </a:p>
                    <a:p>
                      <a:pPr marL="38100" lvl="1" indent="0">
                        <a:lnSpc>
                          <a:spcPct val="100000"/>
                        </a:lnSpc>
                        <a:spcBef>
                          <a:spcPts val="5"/>
                        </a:spcBef>
                        <a:buNone/>
                        <a:tabLst>
                          <a:tab pos="233045" algn="l"/>
                        </a:tabLst>
                      </a:pPr>
                      <a:r>
                        <a:rPr lang="sv-SE" sz="800" dirty="0">
                          <a:latin typeface="Arial"/>
                          <a:cs typeface="Arial"/>
                        </a:rPr>
                        <a:t>7.3. </a:t>
                      </a:r>
                      <a:r>
                        <a:rPr lang="sv-FI" sz="800" dirty="0">
                          <a:latin typeface="Arial"/>
                          <a:cs typeface="Arial"/>
                        </a:rPr>
                        <a:t>Erityiset päätykäyttötarkoitukset</a:t>
                      </a:r>
                    </a:p>
                    <a:p>
                      <a:pPr marL="38100" lvl="1" indent="0">
                        <a:lnSpc>
                          <a:spcPct val="100000"/>
                        </a:lnSpc>
                        <a:spcBef>
                          <a:spcPts val="5"/>
                        </a:spcBef>
                        <a:buNone/>
                        <a:tabLst>
                          <a:tab pos="233045" algn="l"/>
                        </a:tabLst>
                      </a:pPr>
                      <a:endParaRPr sz="800" dirty="0">
                        <a:latin typeface="Times New Roman"/>
                        <a:cs typeface="Times New Roman"/>
                      </a:endParaRPr>
                    </a:p>
                    <a:p>
                      <a:pPr marL="172720">
                        <a:lnSpc>
                          <a:spcPct val="100000"/>
                        </a:lnSpc>
                      </a:pPr>
                      <a:r>
                        <a:rPr lang="sv-FI" sz="800" spc="-10" dirty="0">
                          <a:latin typeface="Arial"/>
                          <a:cs typeface="Arial"/>
                        </a:rPr>
                        <a:t>Tietoja ei ole saatavilla </a:t>
                      </a:r>
                      <a:br>
                        <a:rPr lang="sv-FI" sz="800" spc="-10" dirty="0">
                          <a:latin typeface="Arial"/>
                          <a:cs typeface="Arial"/>
                        </a:rPr>
                      </a:br>
                      <a:endParaRPr sz="800" dirty="0">
                        <a:latin typeface="Arial"/>
                        <a:cs typeface="Arial"/>
                      </a:endParaRPr>
                    </a:p>
                  </a:txBody>
                  <a:tcPr marL="0" marR="0" marT="86995" marB="0">
                    <a:lnL w="3175">
                      <a:solidFill>
                        <a:srgbClr val="000000"/>
                      </a:solidFill>
                      <a:prstDash val="solid"/>
                    </a:lnL>
                    <a:lnR w="3175">
                      <a:solidFill>
                        <a:srgbClr val="000000"/>
                      </a:solidFill>
                      <a:prstDash val="solid"/>
                    </a:lnR>
                    <a:lnB w="3175">
                      <a:solidFill>
                        <a:srgbClr val="000000"/>
                      </a:solidFill>
                      <a:prstDash val="solid"/>
                    </a:lnB>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7"/>
                  </a:ext>
                </a:extLst>
              </a:tr>
              <a:tr h="172720">
                <a:tc gridSpan="3">
                  <a:txBody>
                    <a:bodyPr/>
                    <a:lstStyle/>
                    <a:p>
                      <a:pPr marL="38100" marR="0" indent="0" defTabSz="914400" eaLnBrk="1" fontAlgn="auto" latinLnBrk="0" hangingPunct="1">
                        <a:lnSpc>
                          <a:spcPts val="1265"/>
                        </a:lnSpc>
                        <a:spcBef>
                          <a:spcPts val="0"/>
                        </a:spcBef>
                        <a:spcAft>
                          <a:spcPts val="0"/>
                        </a:spcAft>
                        <a:buClrTx/>
                        <a:buSzTx/>
                        <a:buFontTx/>
                        <a:buNone/>
                        <a:tabLst/>
                        <a:defRPr/>
                      </a:pPr>
                      <a:r>
                        <a:rPr lang="sv-SE" sz="1100" spc="-10" dirty="0">
                          <a:latin typeface="Arial"/>
                          <a:cs typeface="Arial"/>
                        </a:rPr>
                        <a:t>OSA</a:t>
                      </a:r>
                      <a:r>
                        <a:rPr sz="1100" spc="10" dirty="0">
                          <a:latin typeface="Arial"/>
                          <a:cs typeface="Arial"/>
                        </a:rPr>
                        <a:t> </a:t>
                      </a:r>
                      <a:r>
                        <a:rPr sz="1100" dirty="0">
                          <a:latin typeface="Arial"/>
                          <a:cs typeface="Arial"/>
                        </a:rPr>
                        <a:t>8.</a:t>
                      </a:r>
                      <a:r>
                        <a:rPr sz="1100" spc="15" dirty="0">
                          <a:latin typeface="Arial"/>
                          <a:cs typeface="Arial"/>
                        </a:rPr>
                        <a:t> </a:t>
                      </a:r>
                      <a:r>
                        <a:rPr lang="sv-FI" sz="1100" spc="-10" dirty="0">
                          <a:latin typeface="Arial"/>
                          <a:cs typeface="Arial"/>
                        </a:rPr>
                        <a:t>Altistumisen ehkäisy/henkilökohtainen suojautuminen</a:t>
                      </a:r>
                      <a:endParaRPr sz="1100" dirty="0">
                        <a:latin typeface="Arial"/>
                        <a:cs typeface="Arial"/>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solidFill>
                      <a:srgbClr val="A7FFFF"/>
                    </a:solidFill>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8"/>
                  </a:ext>
                </a:extLst>
              </a:tr>
              <a:tr h="1754505">
                <a:tc gridSpan="3">
                  <a:txBody>
                    <a:bodyPr/>
                    <a:lstStyle/>
                    <a:p>
                      <a:pPr marL="38100" marR="0" lvl="1" indent="0" defTabSz="914400" eaLnBrk="1" fontAlgn="auto" latinLnBrk="0" hangingPunct="1">
                        <a:lnSpc>
                          <a:spcPct val="100000"/>
                        </a:lnSpc>
                        <a:spcBef>
                          <a:spcPts val="685"/>
                        </a:spcBef>
                        <a:spcAft>
                          <a:spcPts val="0"/>
                        </a:spcAft>
                        <a:buClrTx/>
                        <a:buSzTx/>
                        <a:buFontTx/>
                        <a:buNone/>
                        <a:tabLst>
                          <a:tab pos="233045" algn="l"/>
                        </a:tabLst>
                        <a:defRPr/>
                      </a:pPr>
                      <a:r>
                        <a:rPr lang="sv-FI" sz="800" spc="-10" dirty="0">
                          <a:latin typeface="Arial"/>
                          <a:cs typeface="Arial"/>
                        </a:rPr>
                        <a:t>8.1. Valvontaparametrit</a:t>
                      </a:r>
                      <a:endParaRPr lang="sv-FI" sz="800" dirty="0">
                        <a:latin typeface="Arial"/>
                        <a:cs typeface="Arial"/>
                      </a:endParaRPr>
                    </a:p>
                    <a:p>
                      <a:pPr>
                        <a:lnSpc>
                          <a:spcPct val="100000"/>
                        </a:lnSpc>
                      </a:pPr>
                      <a:endParaRPr sz="800" dirty="0">
                        <a:latin typeface="Times New Roman"/>
                        <a:cs typeface="Times New Roman"/>
                      </a:endParaRPr>
                    </a:p>
                    <a:p>
                      <a:pPr>
                        <a:lnSpc>
                          <a:spcPct val="100000"/>
                        </a:lnSpc>
                      </a:pPr>
                      <a:endParaRPr sz="800" dirty="0">
                        <a:latin typeface="Times New Roman"/>
                        <a:cs typeface="Times New Roman"/>
                      </a:endParaRPr>
                    </a:p>
                    <a:p>
                      <a:pPr>
                        <a:lnSpc>
                          <a:spcPct val="100000"/>
                        </a:lnSpc>
                      </a:pPr>
                      <a:endParaRPr sz="800" dirty="0">
                        <a:latin typeface="Times New Roman"/>
                        <a:cs typeface="Times New Roman"/>
                      </a:endParaRPr>
                    </a:p>
                    <a:p>
                      <a:pPr>
                        <a:lnSpc>
                          <a:spcPct val="100000"/>
                        </a:lnSpc>
                      </a:pPr>
                      <a:endParaRPr sz="800" dirty="0">
                        <a:latin typeface="Times New Roman"/>
                        <a:cs typeface="Times New Roman"/>
                      </a:endParaRPr>
                    </a:p>
                    <a:p>
                      <a:pPr>
                        <a:lnSpc>
                          <a:spcPct val="100000"/>
                        </a:lnSpc>
                      </a:pPr>
                      <a:endParaRPr sz="800" dirty="0">
                        <a:latin typeface="Times New Roman"/>
                        <a:cs typeface="Times New Roman"/>
                      </a:endParaRPr>
                    </a:p>
                    <a:p>
                      <a:pPr>
                        <a:lnSpc>
                          <a:spcPct val="100000"/>
                        </a:lnSpc>
                      </a:pPr>
                      <a:endParaRPr sz="800" dirty="0">
                        <a:latin typeface="Times New Roman"/>
                        <a:cs typeface="Times New Roman"/>
                      </a:endParaRPr>
                    </a:p>
                    <a:p>
                      <a:pPr>
                        <a:lnSpc>
                          <a:spcPct val="100000"/>
                        </a:lnSpc>
                      </a:pPr>
                      <a:endParaRPr sz="800" dirty="0">
                        <a:latin typeface="Times New Roman"/>
                        <a:cs typeface="Times New Roman"/>
                      </a:endParaRPr>
                    </a:p>
                    <a:p>
                      <a:pPr>
                        <a:lnSpc>
                          <a:spcPct val="100000"/>
                        </a:lnSpc>
                      </a:pPr>
                      <a:endParaRPr sz="800" dirty="0">
                        <a:latin typeface="Times New Roman"/>
                        <a:cs typeface="Times New Roman"/>
                      </a:endParaRPr>
                    </a:p>
                    <a:p>
                      <a:pPr>
                        <a:lnSpc>
                          <a:spcPct val="100000"/>
                        </a:lnSpc>
                      </a:pPr>
                      <a:endParaRPr sz="800" dirty="0">
                        <a:latin typeface="Times New Roman"/>
                        <a:cs typeface="Times New Roman"/>
                      </a:endParaRPr>
                    </a:p>
                    <a:p>
                      <a:pPr>
                        <a:lnSpc>
                          <a:spcPct val="100000"/>
                        </a:lnSpc>
                      </a:pPr>
                      <a:endParaRPr sz="800" dirty="0">
                        <a:latin typeface="Times New Roman"/>
                        <a:cs typeface="Times New Roman"/>
                      </a:endParaRPr>
                    </a:p>
                    <a:p>
                      <a:pPr>
                        <a:lnSpc>
                          <a:spcPct val="100000"/>
                        </a:lnSpc>
                      </a:pPr>
                      <a:endParaRPr sz="800" dirty="0">
                        <a:latin typeface="Times New Roman"/>
                        <a:cs typeface="Times New Roman"/>
                      </a:endParaRPr>
                    </a:p>
                    <a:p>
                      <a:pPr>
                        <a:lnSpc>
                          <a:spcPct val="100000"/>
                        </a:lnSpc>
                        <a:spcBef>
                          <a:spcPts val="445"/>
                        </a:spcBef>
                      </a:pPr>
                      <a:endParaRPr sz="800" dirty="0">
                        <a:latin typeface="Times New Roman"/>
                        <a:cs typeface="Times New Roman"/>
                      </a:endParaRPr>
                    </a:p>
                    <a:p>
                      <a:pPr marR="64769" algn="r">
                        <a:lnSpc>
                          <a:spcPts val="580"/>
                        </a:lnSpc>
                        <a:spcBef>
                          <a:spcPts val="5"/>
                        </a:spcBef>
                      </a:pPr>
                      <a:r>
                        <a:rPr sz="500" spc="-10" dirty="0">
                          <a:latin typeface="Arial"/>
                          <a:cs typeface="Arial"/>
                        </a:rPr>
                        <a:t>EPY</a:t>
                      </a:r>
                      <a:r>
                        <a:rPr sz="500" spc="-15" dirty="0">
                          <a:latin typeface="Arial"/>
                          <a:cs typeface="Arial"/>
                        </a:rPr>
                        <a:t> </a:t>
                      </a:r>
                      <a:r>
                        <a:rPr sz="500" dirty="0">
                          <a:latin typeface="Arial"/>
                          <a:cs typeface="Arial"/>
                        </a:rPr>
                        <a:t>11.1.2</a:t>
                      </a:r>
                      <a:r>
                        <a:rPr sz="500" spc="-10" dirty="0">
                          <a:latin typeface="Arial"/>
                          <a:cs typeface="Arial"/>
                        </a:rPr>
                        <a:t> </a:t>
                      </a:r>
                      <a:r>
                        <a:rPr sz="500" dirty="0">
                          <a:latin typeface="Arial"/>
                          <a:cs typeface="Arial"/>
                        </a:rPr>
                        <a:t>-</a:t>
                      </a:r>
                      <a:r>
                        <a:rPr sz="500" spc="-15" dirty="0">
                          <a:latin typeface="Arial"/>
                          <a:cs typeface="Arial"/>
                        </a:rPr>
                        <a:t> </a:t>
                      </a:r>
                      <a:r>
                        <a:rPr sz="500" dirty="0">
                          <a:latin typeface="Arial"/>
                          <a:cs typeface="Arial"/>
                        </a:rPr>
                        <a:t>SDS</a:t>
                      </a:r>
                      <a:r>
                        <a:rPr sz="500" spc="-10" dirty="0">
                          <a:latin typeface="Arial"/>
                          <a:cs typeface="Arial"/>
                        </a:rPr>
                        <a:t> 1004.14</a:t>
                      </a:r>
                      <a:endParaRPr sz="500" dirty="0">
                        <a:latin typeface="Arial"/>
                        <a:cs typeface="Arial"/>
                      </a:endParaRPr>
                    </a:p>
                  </a:txBody>
                  <a:tcPr marL="0" marR="0" marT="86995" marB="0">
                    <a:lnL w="3175">
                      <a:solidFill>
                        <a:srgbClr val="000000"/>
                      </a:solidFill>
                      <a:prstDash val="solid"/>
                    </a:lnL>
                    <a:lnR w="3175">
                      <a:solidFill>
                        <a:srgbClr val="000000"/>
                      </a:solidFill>
                      <a:prstDash val="solid"/>
                    </a:lnR>
                    <a:lnB w="3175">
                      <a:solidFill>
                        <a:srgbClr val="000000"/>
                      </a:solidFill>
                      <a:prstDash val="solid"/>
                    </a:lnB>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9"/>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71423" y="1260347"/>
            <a:ext cx="6600190" cy="125095"/>
          </a:xfrm>
          <a:custGeom>
            <a:avLst/>
            <a:gdLst/>
            <a:ahLst/>
            <a:cxnLst/>
            <a:rect l="l" t="t" r="r" b="b"/>
            <a:pathLst>
              <a:path w="6600190" h="125094">
                <a:moveTo>
                  <a:pt x="6600190" y="0"/>
                </a:moveTo>
                <a:lnTo>
                  <a:pt x="0" y="0"/>
                </a:lnTo>
                <a:lnTo>
                  <a:pt x="0" y="125095"/>
                </a:lnTo>
                <a:lnTo>
                  <a:pt x="6600190" y="125095"/>
                </a:lnTo>
                <a:lnTo>
                  <a:pt x="6600190" y="0"/>
                </a:lnTo>
                <a:close/>
              </a:path>
            </a:pathLst>
          </a:custGeom>
          <a:solidFill>
            <a:srgbClr val="A7FFFF"/>
          </a:solidFill>
        </p:spPr>
        <p:txBody>
          <a:bodyPr wrap="square" lIns="0" tIns="0" rIns="0" bIns="0" rtlCol="0"/>
          <a:lstStyle/>
          <a:p>
            <a:endParaRPr/>
          </a:p>
        </p:txBody>
      </p:sp>
      <p:grpSp>
        <p:nvGrpSpPr>
          <p:cNvPr id="3" name="object 3"/>
          <p:cNvGrpSpPr/>
          <p:nvPr/>
        </p:nvGrpSpPr>
        <p:grpSpPr>
          <a:xfrm>
            <a:off x="471423" y="1510537"/>
            <a:ext cx="6600190" cy="125095"/>
            <a:chOff x="471423" y="1510537"/>
            <a:chExt cx="6600190" cy="125095"/>
          </a:xfrm>
        </p:grpSpPr>
        <p:sp>
          <p:nvSpPr>
            <p:cNvPr id="4" name="object 4"/>
            <p:cNvSpPr/>
            <p:nvPr/>
          </p:nvSpPr>
          <p:spPr>
            <a:xfrm>
              <a:off x="471423" y="1510537"/>
              <a:ext cx="6600190" cy="125095"/>
            </a:xfrm>
            <a:custGeom>
              <a:avLst/>
              <a:gdLst/>
              <a:ahLst/>
              <a:cxnLst/>
              <a:rect l="l" t="t" r="r" b="b"/>
              <a:pathLst>
                <a:path w="6600190" h="125094">
                  <a:moveTo>
                    <a:pt x="6600190" y="0"/>
                  </a:moveTo>
                  <a:lnTo>
                    <a:pt x="0" y="0"/>
                  </a:lnTo>
                  <a:lnTo>
                    <a:pt x="0" y="125095"/>
                  </a:lnTo>
                  <a:lnTo>
                    <a:pt x="6600190" y="125095"/>
                  </a:lnTo>
                  <a:lnTo>
                    <a:pt x="6600190" y="0"/>
                  </a:lnTo>
                  <a:close/>
                </a:path>
              </a:pathLst>
            </a:custGeom>
            <a:solidFill>
              <a:srgbClr val="F4F4F4"/>
            </a:solidFill>
          </p:spPr>
          <p:txBody>
            <a:bodyPr wrap="square" lIns="0" tIns="0" rIns="0" bIns="0" rtlCol="0"/>
            <a:lstStyle/>
            <a:p>
              <a:endParaRPr/>
            </a:p>
          </p:txBody>
        </p:sp>
        <p:sp>
          <p:nvSpPr>
            <p:cNvPr id="5" name="object 5"/>
            <p:cNvSpPr/>
            <p:nvPr/>
          </p:nvSpPr>
          <p:spPr>
            <a:xfrm>
              <a:off x="481075" y="1635632"/>
              <a:ext cx="6590665" cy="0"/>
            </a:xfrm>
            <a:custGeom>
              <a:avLst/>
              <a:gdLst/>
              <a:ahLst/>
              <a:cxnLst/>
              <a:rect l="l" t="t" r="r" b="b"/>
              <a:pathLst>
                <a:path w="6590665">
                  <a:moveTo>
                    <a:pt x="0" y="0"/>
                  </a:moveTo>
                  <a:lnTo>
                    <a:pt x="6590538" y="0"/>
                  </a:lnTo>
                </a:path>
              </a:pathLst>
            </a:custGeom>
            <a:ln w="3175">
              <a:solidFill>
                <a:srgbClr val="D2D2D2"/>
              </a:solidFill>
            </a:ln>
          </p:spPr>
          <p:txBody>
            <a:bodyPr wrap="square" lIns="0" tIns="0" rIns="0" bIns="0" rtlCol="0"/>
            <a:lstStyle/>
            <a:p>
              <a:endParaRPr/>
            </a:p>
          </p:txBody>
        </p:sp>
      </p:grpSp>
      <p:grpSp>
        <p:nvGrpSpPr>
          <p:cNvPr id="6" name="object 6"/>
          <p:cNvGrpSpPr/>
          <p:nvPr/>
        </p:nvGrpSpPr>
        <p:grpSpPr>
          <a:xfrm>
            <a:off x="471423" y="2260980"/>
            <a:ext cx="6600190" cy="510540"/>
            <a:chOff x="471423" y="2260980"/>
            <a:chExt cx="6600190" cy="510540"/>
          </a:xfrm>
        </p:grpSpPr>
        <p:sp>
          <p:nvSpPr>
            <p:cNvPr id="7" name="object 7"/>
            <p:cNvSpPr/>
            <p:nvPr/>
          </p:nvSpPr>
          <p:spPr>
            <a:xfrm>
              <a:off x="481075" y="2260980"/>
              <a:ext cx="6590665" cy="0"/>
            </a:xfrm>
            <a:custGeom>
              <a:avLst/>
              <a:gdLst/>
              <a:ahLst/>
              <a:cxnLst/>
              <a:rect l="l" t="t" r="r" b="b"/>
              <a:pathLst>
                <a:path w="6590665">
                  <a:moveTo>
                    <a:pt x="0" y="0"/>
                  </a:moveTo>
                  <a:lnTo>
                    <a:pt x="6590538" y="0"/>
                  </a:lnTo>
                </a:path>
              </a:pathLst>
            </a:custGeom>
            <a:ln w="3175">
              <a:solidFill>
                <a:srgbClr val="D2D2D2"/>
              </a:solidFill>
            </a:ln>
          </p:spPr>
          <p:txBody>
            <a:bodyPr wrap="square" lIns="0" tIns="0" rIns="0" bIns="0" rtlCol="0"/>
            <a:lstStyle/>
            <a:p>
              <a:endParaRPr/>
            </a:p>
          </p:txBody>
        </p:sp>
        <p:sp>
          <p:nvSpPr>
            <p:cNvPr id="8" name="object 8"/>
            <p:cNvSpPr/>
            <p:nvPr/>
          </p:nvSpPr>
          <p:spPr>
            <a:xfrm>
              <a:off x="471423" y="2261107"/>
              <a:ext cx="6600190" cy="509905"/>
            </a:xfrm>
            <a:custGeom>
              <a:avLst/>
              <a:gdLst/>
              <a:ahLst/>
              <a:cxnLst/>
              <a:rect l="l" t="t" r="r" b="b"/>
              <a:pathLst>
                <a:path w="6600190" h="509905">
                  <a:moveTo>
                    <a:pt x="6600190" y="0"/>
                  </a:moveTo>
                  <a:lnTo>
                    <a:pt x="0" y="0"/>
                  </a:lnTo>
                  <a:lnTo>
                    <a:pt x="0" y="509904"/>
                  </a:lnTo>
                  <a:lnTo>
                    <a:pt x="6600190" y="509904"/>
                  </a:lnTo>
                  <a:lnTo>
                    <a:pt x="6600190" y="0"/>
                  </a:lnTo>
                  <a:close/>
                </a:path>
              </a:pathLst>
            </a:custGeom>
            <a:solidFill>
              <a:srgbClr val="F4F4F4"/>
            </a:solidFill>
          </p:spPr>
          <p:txBody>
            <a:bodyPr wrap="square" lIns="0" tIns="0" rIns="0" bIns="0" rtlCol="0"/>
            <a:lstStyle/>
            <a:p>
              <a:endParaRPr/>
            </a:p>
          </p:txBody>
        </p:sp>
        <p:sp>
          <p:nvSpPr>
            <p:cNvPr id="9" name="object 9"/>
            <p:cNvSpPr/>
            <p:nvPr/>
          </p:nvSpPr>
          <p:spPr>
            <a:xfrm>
              <a:off x="481075" y="2636265"/>
              <a:ext cx="6590665" cy="0"/>
            </a:xfrm>
            <a:custGeom>
              <a:avLst/>
              <a:gdLst/>
              <a:ahLst/>
              <a:cxnLst/>
              <a:rect l="l" t="t" r="r" b="b"/>
              <a:pathLst>
                <a:path w="6590665">
                  <a:moveTo>
                    <a:pt x="0" y="0"/>
                  </a:moveTo>
                  <a:lnTo>
                    <a:pt x="6590538" y="0"/>
                  </a:lnTo>
                </a:path>
              </a:pathLst>
            </a:custGeom>
            <a:ln w="3175">
              <a:solidFill>
                <a:srgbClr val="D2D2D2"/>
              </a:solidFill>
            </a:ln>
          </p:spPr>
          <p:txBody>
            <a:bodyPr wrap="square" lIns="0" tIns="0" rIns="0" bIns="0" rtlCol="0"/>
            <a:lstStyle/>
            <a:p>
              <a:endParaRPr/>
            </a:p>
          </p:txBody>
        </p:sp>
      </p:grpSp>
      <p:grpSp>
        <p:nvGrpSpPr>
          <p:cNvPr id="10" name="object 10"/>
          <p:cNvGrpSpPr/>
          <p:nvPr/>
        </p:nvGrpSpPr>
        <p:grpSpPr>
          <a:xfrm>
            <a:off x="471423" y="3761866"/>
            <a:ext cx="6600190" cy="250190"/>
            <a:chOff x="471423" y="3761866"/>
            <a:chExt cx="6600190" cy="250190"/>
          </a:xfrm>
        </p:grpSpPr>
        <p:sp>
          <p:nvSpPr>
            <p:cNvPr id="11" name="object 11"/>
            <p:cNvSpPr/>
            <p:nvPr/>
          </p:nvSpPr>
          <p:spPr>
            <a:xfrm>
              <a:off x="471423" y="3761866"/>
              <a:ext cx="6600190" cy="125095"/>
            </a:xfrm>
            <a:custGeom>
              <a:avLst/>
              <a:gdLst/>
              <a:ahLst/>
              <a:cxnLst/>
              <a:rect l="l" t="t" r="r" b="b"/>
              <a:pathLst>
                <a:path w="6600190" h="125095">
                  <a:moveTo>
                    <a:pt x="6600190" y="0"/>
                  </a:moveTo>
                  <a:lnTo>
                    <a:pt x="0" y="0"/>
                  </a:lnTo>
                  <a:lnTo>
                    <a:pt x="0" y="125095"/>
                  </a:lnTo>
                  <a:lnTo>
                    <a:pt x="6600190" y="125095"/>
                  </a:lnTo>
                  <a:lnTo>
                    <a:pt x="6600190" y="0"/>
                  </a:lnTo>
                  <a:close/>
                </a:path>
              </a:pathLst>
            </a:custGeom>
            <a:solidFill>
              <a:srgbClr val="A7FFFF"/>
            </a:solidFill>
          </p:spPr>
          <p:txBody>
            <a:bodyPr wrap="square" lIns="0" tIns="0" rIns="0" bIns="0" rtlCol="0"/>
            <a:lstStyle/>
            <a:p>
              <a:endParaRPr/>
            </a:p>
          </p:txBody>
        </p:sp>
        <p:sp>
          <p:nvSpPr>
            <p:cNvPr id="12" name="object 12"/>
            <p:cNvSpPr/>
            <p:nvPr/>
          </p:nvSpPr>
          <p:spPr>
            <a:xfrm>
              <a:off x="471423" y="3886961"/>
              <a:ext cx="6600190" cy="125095"/>
            </a:xfrm>
            <a:custGeom>
              <a:avLst/>
              <a:gdLst/>
              <a:ahLst/>
              <a:cxnLst/>
              <a:rect l="l" t="t" r="r" b="b"/>
              <a:pathLst>
                <a:path w="6600190" h="125095">
                  <a:moveTo>
                    <a:pt x="6600190" y="0"/>
                  </a:moveTo>
                  <a:lnTo>
                    <a:pt x="0" y="0"/>
                  </a:lnTo>
                  <a:lnTo>
                    <a:pt x="0" y="125095"/>
                  </a:lnTo>
                  <a:lnTo>
                    <a:pt x="6600190" y="125095"/>
                  </a:lnTo>
                  <a:lnTo>
                    <a:pt x="6600190" y="0"/>
                  </a:lnTo>
                  <a:close/>
                </a:path>
              </a:pathLst>
            </a:custGeom>
            <a:solidFill>
              <a:srgbClr val="F4F4F4"/>
            </a:solidFill>
          </p:spPr>
          <p:txBody>
            <a:bodyPr wrap="square" lIns="0" tIns="0" rIns="0" bIns="0" rtlCol="0"/>
            <a:lstStyle/>
            <a:p>
              <a:endParaRPr/>
            </a:p>
          </p:txBody>
        </p:sp>
        <p:sp>
          <p:nvSpPr>
            <p:cNvPr id="13" name="object 13"/>
            <p:cNvSpPr/>
            <p:nvPr/>
          </p:nvSpPr>
          <p:spPr>
            <a:xfrm>
              <a:off x="481075" y="4012056"/>
              <a:ext cx="6590665" cy="0"/>
            </a:xfrm>
            <a:custGeom>
              <a:avLst/>
              <a:gdLst/>
              <a:ahLst/>
              <a:cxnLst/>
              <a:rect l="l" t="t" r="r" b="b"/>
              <a:pathLst>
                <a:path w="6590665">
                  <a:moveTo>
                    <a:pt x="0" y="0"/>
                  </a:moveTo>
                  <a:lnTo>
                    <a:pt x="6590538" y="0"/>
                  </a:lnTo>
                </a:path>
              </a:pathLst>
            </a:custGeom>
            <a:ln w="3175">
              <a:solidFill>
                <a:srgbClr val="D2D2D2"/>
              </a:solidFill>
            </a:ln>
          </p:spPr>
          <p:txBody>
            <a:bodyPr wrap="square" lIns="0" tIns="0" rIns="0" bIns="0" rtlCol="0"/>
            <a:lstStyle/>
            <a:p>
              <a:endParaRPr/>
            </a:p>
          </p:txBody>
        </p:sp>
      </p:grpSp>
      <p:grpSp>
        <p:nvGrpSpPr>
          <p:cNvPr id="14" name="object 14"/>
          <p:cNvGrpSpPr/>
          <p:nvPr/>
        </p:nvGrpSpPr>
        <p:grpSpPr>
          <a:xfrm>
            <a:off x="471423" y="4637404"/>
            <a:ext cx="6600190" cy="510540"/>
            <a:chOff x="471423" y="4637404"/>
            <a:chExt cx="6600190" cy="510540"/>
          </a:xfrm>
        </p:grpSpPr>
        <p:sp>
          <p:nvSpPr>
            <p:cNvPr id="15" name="object 15"/>
            <p:cNvSpPr/>
            <p:nvPr/>
          </p:nvSpPr>
          <p:spPr>
            <a:xfrm>
              <a:off x="481075" y="4637404"/>
              <a:ext cx="6590665" cy="0"/>
            </a:xfrm>
            <a:custGeom>
              <a:avLst/>
              <a:gdLst/>
              <a:ahLst/>
              <a:cxnLst/>
              <a:rect l="l" t="t" r="r" b="b"/>
              <a:pathLst>
                <a:path w="6590665">
                  <a:moveTo>
                    <a:pt x="0" y="0"/>
                  </a:moveTo>
                  <a:lnTo>
                    <a:pt x="6590538" y="0"/>
                  </a:lnTo>
                </a:path>
              </a:pathLst>
            </a:custGeom>
            <a:ln w="3175">
              <a:solidFill>
                <a:srgbClr val="D2D2D2"/>
              </a:solidFill>
            </a:ln>
          </p:spPr>
          <p:txBody>
            <a:bodyPr wrap="square" lIns="0" tIns="0" rIns="0" bIns="0" rtlCol="0"/>
            <a:lstStyle/>
            <a:p>
              <a:endParaRPr/>
            </a:p>
          </p:txBody>
        </p:sp>
        <p:sp>
          <p:nvSpPr>
            <p:cNvPr id="16" name="object 16"/>
            <p:cNvSpPr/>
            <p:nvPr/>
          </p:nvSpPr>
          <p:spPr>
            <a:xfrm>
              <a:off x="471423" y="4637531"/>
              <a:ext cx="6600190" cy="509905"/>
            </a:xfrm>
            <a:custGeom>
              <a:avLst/>
              <a:gdLst/>
              <a:ahLst/>
              <a:cxnLst/>
              <a:rect l="l" t="t" r="r" b="b"/>
              <a:pathLst>
                <a:path w="6600190" h="509904">
                  <a:moveTo>
                    <a:pt x="6600190" y="0"/>
                  </a:moveTo>
                  <a:lnTo>
                    <a:pt x="0" y="0"/>
                  </a:lnTo>
                  <a:lnTo>
                    <a:pt x="0" y="509904"/>
                  </a:lnTo>
                  <a:lnTo>
                    <a:pt x="6600190" y="509904"/>
                  </a:lnTo>
                  <a:lnTo>
                    <a:pt x="6600190" y="0"/>
                  </a:lnTo>
                  <a:close/>
                </a:path>
              </a:pathLst>
            </a:custGeom>
            <a:solidFill>
              <a:srgbClr val="F4F4F4"/>
            </a:solidFill>
          </p:spPr>
          <p:txBody>
            <a:bodyPr wrap="square" lIns="0" tIns="0" rIns="0" bIns="0" rtlCol="0"/>
            <a:lstStyle/>
            <a:p>
              <a:endParaRPr/>
            </a:p>
          </p:txBody>
        </p:sp>
        <p:sp>
          <p:nvSpPr>
            <p:cNvPr id="17" name="object 17"/>
            <p:cNvSpPr/>
            <p:nvPr/>
          </p:nvSpPr>
          <p:spPr>
            <a:xfrm>
              <a:off x="481075" y="5012689"/>
              <a:ext cx="6590665" cy="0"/>
            </a:xfrm>
            <a:custGeom>
              <a:avLst/>
              <a:gdLst/>
              <a:ahLst/>
              <a:cxnLst/>
              <a:rect l="l" t="t" r="r" b="b"/>
              <a:pathLst>
                <a:path w="6590665">
                  <a:moveTo>
                    <a:pt x="0" y="0"/>
                  </a:moveTo>
                  <a:lnTo>
                    <a:pt x="6590538" y="0"/>
                  </a:lnTo>
                </a:path>
              </a:pathLst>
            </a:custGeom>
            <a:ln w="3175">
              <a:solidFill>
                <a:srgbClr val="D2D2D2"/>
              </a:solidFill>
            </a:ln>
          </p:spPr>
          <p:txBody>
            <a:bodyPr wrap="square" lIns="0" tIns="0" rIns="0" bIns="0" rtlCol="0"/>
            <a:lstStyle/>
            <a:p>
              <a:endParaRPr/>
            </a:p>
          </p:txBody>
        </p:sp>
      </p:grpSp>
      <p:graphicFrame>
        <p:nvGraphicFramePr>
          <p:cNvPr id="18" name="object 18"/>
          <p:cNvGraphicFramePr>
            <a:graphicFrameLocks noGrp="1"/>
          </p:cNvGraphicFramePr>
          <p:nvPr>
            <p:extLst>
              <p:ext uri="{D42A27DB-BD31-4B8C-83A1-F6EECF244321}">
                <p14:modId xmlns:p14="http://schemas.microsoft.com/office/powerpoint/2010/main" val="3320973216"/>
              </p:ext>
            </p:extLst>
          </p:nvPr>
        </p:nvGraphicFramePr>
        <p:xfrm>
          <a:off x="307847" y="317499"/>
          <a:ext cx="6860540" cy="10279444"/>
        </p:xfrm>
        <a:graphic>
          <a:graphicData uri="http://schemas.openxmlformats.org/drawingml/2006/table">
            <a:tbl>
              <a:tblPr firstRow="1" bandRow="1">
                <a:tableStyleId>{2D5ABB26-0587-4C30-8999-92F81FD0307C}</a:tableStyleId>
              </a:tblPr>
              <a:tblGrid>
                <a:gridCol w="1407160">
                  <a:extLst>
                    <a:ext uri="{9D8B030D-6E8A-4147-A177-3AD203B41FA5}">
                      <a16:colId xmlns:a16="http://schemas.microsoft.com/office/drawing/2014/main" val="20000"/>
                    </a:ext>
                  </a:extLst>
                </a:gridCol>
                <a:gridCol w="3430270">
                  <a:extLst>
                    <a:ext uri="{9D8B030D-6E8A-4147-A177-3AD203B41FA5}">
                      <a16:colId xmlns:a16="http://schemas.microsoft.com/office/drawing/2014/main" val="20001"/>
                    </a:ext>
                  </a:extLst>
                </a:gridCol>
                <a:gridCol w="2023110">
                  <a:extLst>
                    <a:ext uri="{9D8B030D-6E8A-4147-A177-3AD203B41FA5}">
                      <a16:colId xmlns:a16="http://schemas.microsoft.com/office/drawing/2014/main" val="20002"/>
                    </a:ext>
                  </a:extLst>
                </a:gridCol>
              </a:tblGrid>
              <a:tr h="297815">
                <a:tc rowSpan="2">
                  <a:txBody>
                    <a:bodyPr/>
                    <a:lstStyle/>
                    <a:p>
                      <a:pPr>
                        <a:lnSpc>
                          <a:spcPct val="100000"/>
                        </a:lnSpc>
                      </a:pPr>
                      <a:endParaRPr sz="700">
                        <a:latin typeface="Times New Roman"/>
                        <a:cs typeface="Times New Roman"/>
                      </a:endParaRPr>
                    </a:p>
                  </a:txBody>
                  <a:tcPr marL="0" marR="0" marT="0" marB="0">
                    <a:lnL w="3175">
                      <a:solidFill>
                        <a:srgbClr val="000000"/>
                      </a:solidFill>
                      <a:prstDash val="solid"/>
                    </a:lnL>
                    <a:lnT w="3175">
                      <a:solidFill>
                        <a:srgbClr val="000000"/>
                      </a:solidFill>
                      <a:prstDash val="solid"/>
                    </a:lnT>
                    <a:lnB w="3175">
                      <a:solidFill>
                        <a:srgbClr val="000000"/>
                      </a:solidFill>
                      <a:prstDash val="solid"/>
                    </a:lnB>
                  </a:tcPr>
                </a:tc>
                <a:tc>
                  <a:txBody>
                    <a:bodyPr/>
                    <a:lstStyle/>
                    <a:p>
                      <a:pPr marR="68580" algn="ctr">
                        <a:lnSpc>
                          <a:spcPts val="2014"/>
                        </a:lnSpc>
                      </a:pPr>
                      <a:r>
                        <a:rPr sz="1750" dirty="0">
                          <a:latin typeface="Arial"/>
                          <a:cs typeface="Arial"/>
                        </a:rPr>
                        <a:t>OIKOS</a:t>
                      </a:r>
                      <a:r>
                        <a:rPr sz="1750" spc="-35" dirty="0">
                          <a:latin typeface="Arial"/>
                          <a:cs typeface="Arial"/>
                        </a:rPr>
                        <a:t> </a:t>
                      </a:r>
                      <a:r>
                        <a:rPr sz="1750" dirty="0">
                          <a:latin typeface="Arial"/>
                          <a:cs typeface="Arial"/>
                        </a:rPr>
                        <a:t>S.P.A.</a:t>
                      </a:r>
                      <a:r>
                        <a:rPr sz="1750" spc="-20" dirty="0">
                          <a:latin typeface="Arial"/>
                          <a:cs typeface="Arial"/>
                        </a:rPr>
                        <a:t> </a:t>
                      </a:r>
                      <a:r>
                        <a:rPr sz="1750" dirty="0">
                          <a:latin typeface="Arial"/>
                          <a:cs typeface="Arial"/>
                        </a:rPr>
                        <a:t>A</a:t>
                      </a:r>
                      <a:r>
                        <a:rPr sz="1750" spc="-20" dirty="0">
                          <a:latin typeface="Arial"/>
                          <a:cs typeface="Arial"/>
                        </a:rPr>
                        <a:t> </a:t>
                      </a:r>
                      <a:r>
                        <a:rPr sz="1750" dirty="0">
                          <a:latin typeface="Arial"/>
                          <a:cs typeface="Arial"/>
                        </a:rPr>
                        <a:t>SOCIO</a:t>
                      </a:r>
                      <a:r>
                        <a:rPr sz="1750" spc="-20" dirty="0">
                          <a:latin typeface="Arial"/>
                          <a:cs typeface="Arial"/>
                        </a:rPr>
                        <a:t> </a:t>
                      </a:r>
                      <a:r>
                        <a:rPr sz="1750" spc="-10" dirty="0">
                          <a:latin typeface="Arial"/>
                          <a:cs typeface="Arial"/>
                        </a:rPr>
                        <a:t>UNICO</a:t>
                      </a:r>
                      <a:endParaRPr sz="1750">
                        <a:latin typeface="Arial"/>
                        <a:cs typeface="Arial"/>
                      </a:endParaRPr>
                    </a:p>
                  </a:txBody>
                  <a:tcPr marL="0" marR="0" marT="0" marB="0">
                    <a:lnR w="3175">
                      <a:solidFill>
                        <a:srgbClr val="000000"/>
                      </a:solidFill>
                      <a:prstDash val="solid"/>
                    </a:lnR>
                    <a:lnT w="3175">
                      <a:solidFill>
                        <a:srgbClr val="000000"/>
                      </a:solidFill>
                      <a:prstDash val="solid"/>
                    </a:lnT>
                    <a:lnB w="3175">
                      <a:solidFill>
                        <a:srgbClr val="000000"/>
                      </a:solidFill>
                      <a:prstDash val="solid"/>
                    </a:lnB>
                  </a:tcPr>
                </a:tc>
                <a:tc rowSpan="2">
                  <a:txBody>
                    <a:bodyPr/>
                    <a:lstStyle/>
                    <a:p>
                      <a:pPr marL="153670">
                        <a:lnSpc>
                          <a:spcPts val="760"/>
                        </a:lnSpc>
                        <a:spcBef>
                          <a:spcPts val="360"/>
                        </a:spcBef>
                        <a:tabLst>
                          <a:tab pos="1873250" algn="l"/>
                        </a:tabLst>
                      </a:pPr>
                      <a:r>
                        <a:rPr lang="sv-SE" sz="550" spc="-10" dirty="0" err="1">
                          <a:latin typeface="Arial"/>
                          <a:cs typeface="Arial"/>
                        </a:rPr>
                        <a:t>Tarkistus</a:t>
                      </a:r>
                      <a:r>
                        <a:rPr lang="sv-SE" sz="550" spc="40" dirty="0">
                          <a:latin typeface="Arial"/>
                          <a:cs typeface="Arial"/>
                        </a:rPr>
                        <a:t> </a:t>
                      </a:r>
                      <a:r>
                        <a:rPr lang="sv-SE" sz="550" spc="-10" dirty="0">
                          <a:latin typeface="Arial"/>
                          <a:cs typeface="Arial"/>
                        </a:rPr>
                        <a:t>nro.10</a:t>
                      </a:r>
                      <a:r>
                        <a:rPr lang="sv-SE" sz="550" dirty="0">
                          <a:latin typeface="Arial"/>
                          <a:cs typeface="Arial"/>
                        </a:rPr>
                        <a:t>	</a:t>
                      </a:r>
                      <a:r>
                        <a:rPr lang="sv-SE" sz="975" spc="-37" baseline="8547" dirty="0">
                          <a:latin typeface="Arial"/>
                          <a:cs typeface="Arial"/>
                        </a:rPr>
                        <a:t>FI</a:t>
                      </a:r>
                      <a:endParaRPr lang="sv-SE" sz="975" baseline="8547" dirty="0">
                        <a:latin typeface="Arial"/>
                        <a:cs typeface="Arial"/>
                      </a:endParaRPr>
                    </a:p>
                    <a:p>
                      <a:pPr marL="153670" marR="1173480">
                        <a:lnSpc>
                          <a:spcPts val="640"/>
                        </a:lnSpc>
                        <a:spcBef>
                          <a:spcPts val="15"/>
                        </a:spcBef>
                      </a:pPr>
                      <a:r>
                        <a:rPr lang="sv-SE" sz="550" spc="-15" dirty="0" err="1">
                          <a:latin typeface="Arial"/>
                          <a:cs typeface="Arial"/>
                        </a:rPr>
                        <a:t>Päivätty</a:t>
                      </a:r>
                      <a:r>
                        <a:rPr lang="sv-SE" sz="550" spc="-15" dirty="0">
                          <a:latin typeface="Arial"/>
                          <a:cs typeface="Arial"/>
                        </a:rPr>
                        <a:t> </a:t>
                      </a:r>
                      <a:r>
                        <a:rPr lang="sv-SE" sz="550" spc="-10" dirty="0">
                          <a:latin typeface="Arial"/>
                          <a:cs typeface="Arial"/>
                        </a:rPr>
                        <a:t>16/11/2022</a:t>
                      </a:r>
                      <a:r>
                        <a:rPr lang="sv-SE" sz="550" spc="500" dirty="0">
                          <a:latin typeface="Arial"/>
                          <a:cs typeface="Arial"/>
                        </a:rPr>
                        <a:t> </a:t>
                      </a:r>
                      <a:r>
                        <a:rPr lang="sv-SE" sz="550" dirty="0" err="1">
                          <a:latin typeface="Arial"/>
                          <a:cs typeface="Arial"/>
                        </a:rPr>
                        <a:t>Tulostettu</a:t>
                      </a:r>
                      <a:r>
                        <a:rPr lang="sv-SE" sz="550" spc="-10" dirty="0">
                          <a:latin typeface="Arial"/>
                          <a:cs typeface="Arial"/>
                        </a:rPr>
                        <a:t> 30/11/2022</a:t>
                      </a:r>
                      <a:endParaRPr lang="sv-SE" sz="550" spc="500" dirty="0">
                        <a:latin typeface="Arial"/>
                        <a:cs typeface="Arial"/>
                      </a:endParaRPr>
                    </a:p>
                    <a:p>
                      <a:pPr marL="153670" marR="1173480">
                        <a:lnSpc>
                          <a:spcPts val="640"/>
                        </a:lnSpc>
                        <a:spcBef>
                          <a:spcPts val="15"/>
                        </a:spcBef>
                      </a:pPr>
                      <a:r>
                        <a:rPr lang="sv-SE" sz="550" dirty="0" err="1">
                          <a:latin typeface="Arial"/>
                          <a:cs typeface="Arial"/>
                        </a:rPr>
                        <a:t>Sivu</a:t>
                      </a:r>
                      <a:r>
                        <a:rPr lang="sv-SE" sz="550" spc="-5" dirty="0">
                          <a:latin typeface="Arial"/>
                          <a:cs typeface="Arial"/>
                        </a:rPr>
                        <a:t> </a:t>
                      </a:r>
                      <a:r>
                        <a:rPr lang="sv-SE" sz="550" dirty="0">
                          <a:latin typeface="Arial"/>
                          <a:cs typeface="Arial"/>
                        </a:rPr>
                        <a:t>n.</a:t>
                      </a:r>
                      <a:r>
                        <a:rPr lang="sv-SE" sz="550" spc="145" dirty="0">
                          <a:latin typeface="Arial"/>
                          <a:cs typeface="Arial"/>
                        </a:rPr>
                        <a:t> 4</a:t>
                      </a:r>
                      <a:r>
                        <a:rPr lang="sv-SE" sz="550" spc="-5" dirty="0">
                          <a:latin typeface="Arial"/>
                          <a:cs typeface="Arial"/>
                        </a:rPr>
                        <a:t> </a:t>
                      </a:r>
                      <a:r>
                        <a:rPr lang="sv-SE" sz="550" dirty="0">
                          <a:latin typeface="Arial"/>
                          <a:cs typeface="Arial"/>
                        </a:rPr>
                        <a:t>/</a:t>
                      </a:r>
                      <a:r>
                        <a:rPr lang="sv-SE" sz="550" spc="-5" dirty="0">
                          <a:latin typeface="Arial"/>
                          <a:cs typeface="Arial"/>
                        </a:rPr>
                        <a:t> </a:t>
                      </a:r>
                      <a:r>
                        <a:rPr lang="sv-SE" sz="550" spc="-25" dirty="0">
                          <a:latin typeface="Arial"/>
                          <a:cs typeface="Arial"/>
                        </a:rPr>
                        <a:t>11</a:t>
                      </a:r>
                      <a:endParaRPr lang="sv-SE" sz="550" dirty="0">
                        <a:latin typeface="Arial"/>
                        <a:cs typeface="Arial"/>
                      </a:endParaRPr>
                    </a:p>
                    <a:p>
                      <a:pPr marL="153670">
                        <a:lnSpc>
                          <a:spcPts val="610"/>
                        </a:lnSpc>
                      </a:pPr>
                      <a:r>
                        <a:rPr lang="sv-SE" sz="550" dirty="0" err="1">
                          <a:latin typeface="Arial"/>
                          <a:cs typeface="Arial"/>
                        </a:rPr>
                        <a:t>Korvattu</a:t>
                      </a:r>
                      <a:r>
                        <a:rPr lang="sv-SE" sz="550" dirty="0">
                          <a:latin typeface="Arial"/>
                          <a:cs typeface="Arial"/>
                        </a:rPr>
                        <a:t> </a:t>
                      </a:r>
                      <a:r>
                        <a:rPr lang="sv-SE" sz="550" spc="-10" dirty="0">
                          <a:latin typeface="Arial"/>
                          <a:cs typeface="Arial"/>
                        </a:rPr>
                        <a:t>tarkistus:9</a:t>
                      </a:r>
                      <a:r>
                        <a:rPr lang="sv-SE" sz="550" dirty="0">
                          <a:latin typeface="Arial"/>
                          <a:cs typeface="Arial"/>
                        </a:rPr>
                        <a:t> (</a:t>
                      </a:r>
                      <a:r>
                        <a:rPr lang="sv-SE" sz="550" dirty="0" err="1">
                          <a:latin typeface="Arial"/>
                          <a:cs typeface="Arial"/>
                        </a:rPr>
                        <a:t>Päivätty</a:t>
                      </a:r>
                      <a:r>
                        <a:rPr lang="sv-SE" sz="550" dirty="0">
                          <a:latin typeface="Arial"/>
                          <a:cs typeface="Arial"/>
                        </a:rPr>
                        <a:t> </a:t>
                      </a:r>
                      <a:r>
                        <a:rPr lang="sv-SE" sz="550" spc="-10" dirty="0">
                          <a:latin typeface="Arial"/>
                          <a:cs typeface="Arial"/>
                        </a:rPr>
                        <a:t>27/05/2020)</a:t>
                      </a:r>
                      <a:endParaRPr lang="sv-SE" sz="550" dirty="0">
                        <a:latin typeface="Arial"/>
                        <a:cs typeface="Arial"/>
                      </a:endParaRPr>
                    </a:p>
                  </a:txBody>
                  <a:tcPr marL="0" marR="0" marB="0">
                    <a:lnL w="3175" cap="flat" cmpd="sng" algn="ctr">
                      <a:solidFill>
                        <a:srgbClr val="000000"/>
                      </a:solidFill>
                      <a:prstDash val="solid"/>
                      <a:round/>
                      <a:headEnd type="none" w="med" len="med"/>
                      <a:tailEnd type="none" w="med" len="med"/>
                    </a:lnL>
                    <a:lnR w="3175">
                      <a:solidFill>
                        <a:srgbClr val="000000"/>
                      </a:solidFill>
                      <a:prstDash val="solid"/>
                    </a:lnR>
                    <a:lnT w="3175">
                      <a:solidFill>
                        <a:srgbClr val="000000"/>
                      </a:solidFill>
                      <a:prstDash val="solid"/>
                    </a:lnT>
                    <a:lnB w="3175">
                      <a:solidFill>
                        <a:srgbClr val="000000"/>
                      </a:solidFill>
                      <a:prstDash val="solid"/>
                    </a:lnB>
                  </a:tcPr>
                </a:tc>
                <a:extLst>
                  <a:ext uri="{0D108BD9-81ED-4DB2-BD59-A6C34878D82A}">
                    <a16:rowId xmlns:a16="http://schemas.microsoft.com/office/drawing/2014/main" val="10000"/>
                  </a:ext>
                </a:extLst>
              </a:tr>
              <a:tr h="321310">
                <a:tc vMerge="1">
                  <a:txBody>
                    <a:bodyPr/>
                    <a:lstStyle/>
                    <a:p>
                      <a:endParaRPr/>
                    </a:p>
                  </a:txBody>
                  <a:tcPr marL="0" marR="0" marT="0" marB="0">
                    <a:lnL w="3175">
                      <a:solidFill>
                        <a:srgbClr val="000000"/>
                      </a:solidFill>
                      <a:prstDash val="solid"/>
                    </a:lnL>
                    <a:lnT w="3175">
                      <a:solidFill>
                        <a:srgbClr val="000000"/>
                      </a:solidFill>
                      <a:prstDash val="solid"/>
                    </a:lnT>
                    <a:lnB w="3175">
                      <a:solidFill>
                        <a:srgbClr val="000000"/>
                      </a:solidFill>
                      <a:prstDash val="solid"/>
                    </a:lnB>
                  </a:tcPr>
                </a:tc>
                <a:tc>
                  <a:txBody>
                    <a:bodyPr/>
                    <a:lstStyle/>
                    <a:p>
                      <a:pPr marR="69215" algn="ctr">
                        <a:lnSpc>
                          <a:spcPts val="1750"/>
                        </a:lnSpc>
                      </a:pPr>
                      <a:r>
                        <a:rPr sz="1550" spc="-10" dirty="0">
                          <a:latin typeface="Arial"/>
                          <a:cs typeface="Arial"/>
                        </a:rPr>
                        <a:t>BETONCRYLL</a:t>
                      </a:r>
                      <a:r>
                        <a:rPr sz="1550" spc="-55" dirty="0">
                          <a:latin typeface="Arial"/>
                          <a:cs typeface="Arial"/>
                        </a:rPr>
                        <a:t> </a:t>
                      </a:r>
                      <a:r>
                        <a:rPr sz="1550" spc="-10" dirty="0">
                          <a:latin typeface="Arial"/>
                          <a:cs typeface="Arial"/>
                        </a:rPr>
                        <a:t>IDROREPELLENTE</a:t>
                      </a:r>
                      <a:endParaRPr sz="1550">
                        <a:latin typeface="Arial"/>
                        <a:cs typeface="Arial"/>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vMerge="1">
                  <a:txBody>
                    <a:bodyPr/>
                    <a:lstStyle/>
                    <a:p>
                      <a:endParaRPr/>
                    </a:p>
                  </a:txBody>
                  <a:tcPr marL="0" marR="0" marB="0">
                    <a:lnR w="3175">
                      <a:solidFill>
                        <a:srgbClr val="000000"/>
                      </a:solidFill>
                      <a:prstDash val="solid"/>
                    </a:lnR>
                    <a:lnT w="3175">
                      <a:solidFill>
                        <a:srgbClr val="000000"/>
                      </a:solidFill>
                      <a:prstDash val="solid"/>
                    </a:lnT>
                    <a:lnB w="3175">
                      <a:solidFill>
                        <a:srgbClr val="000000"/>
                      </a:solidFill>
                      <a:prstDash val="solid"/>
                    </a:lnB>
                  </a:tcPr>
                </a:tc>
                <a:extLst>
                  <a:ext uri="{0D108BD9-81ED-4DB2-BD59-A6C34878D82A}">
                    <a16:rowId xmlns:a16="http://schemas.microsoft.com/office/drawing/2014/main" val="10001"/>
                  </a:ext>
                </a:extLst>
              </a:tr>
              <a:tr h="148590">
                <a:tc gridSpan="3">
                  <a:txBody>
                    <a:bodyPr/>
                    <a:lstStyle/>
                    <a:p>
                      <a:pPr marL="38100" marR="0" indent="0" defTabSz="914400" eaLnBrk="1" fontAlgn="auto" latinLnBrk="0" hangingPunct="1">
                        <a:lnSpc>
                          <a:spcPts val="980"/>
                        </a:lnSpc>
                        <a:spcBef>
                          <a:spcPts val="90"/>
                        </a:spcBef>
                        <a:spcAft>
                          <a:spcPts val="0"/>
                        </a:spcAft>
                        <a:buClrTx/>
                        <a:buSzTx/>
                        <a:buFontTx/>
                        <a:buNone/>
                        <a:tabLst>
                          <a:tab pos="2957830" algn="l"/>
                        </a:tabLst>
                        <a:defRPr/>
                      </a:pPr>
                      <a:r>
                        <a:rPr lang="sv-SE" sz="900" dirty="0">
                          <a:latin typeface="Arial"/>
                          <a:cs typeface="Arial"/>
                        </a:rPr>
                        <a:t>OSA</a:t>
                      </a:r>
                      <a:r>
                        <a:rPr sz="900" dirty="0">
                          <a:latin typeface="Arial"/>
                          <a:cs typeface="Arial"/>
                        </a:rPr>
                        <a:t> 8. </a:t>
                      </a:r>
                      <a:r>
                        <a:rPr lang="sv-FI" sz="900" dirty="0">
                          <a:latin typeface="Arial"/>
                          <a:cs typeface="Arial"/>
                        </a:rPr>
                        <a:t>Altistumisen ehkäisy/henkilökohtainen suojautuminen</a:t>
                      </a:r>
                      <a:r>
                        <a:rPr sz="900" dirty="0">
                          <a:latin typeface="Arial"/>
                          <a:cs typeface="Arial"/>
                        </a:rPr>
                        <a:t>	</a:t>
                      </a:r>
                      <a:r>
                        <a:rPr sz="1200" baseline="6944" dirty="0">
                          <a:latin typeface="Arial"/>
                          <a:cs typeface="Arial"/>
                        </a:rPr>
                        <a:t>...</a:t>
                      </a:r>
                      <a:r>
                        <a:rPr sz="1200" spc="-30" baseline="6944" dirty="0">
                          <a:latin typeface="Arial"/>
                          <a:cs typeface="Arial"/>
                        </a:rPr>
                        <a:t> </a:t>
                      </a:r>
                      <a:r>
                        <a:rPr sz="1200" baseline="6944" dirty="0">
                          <a:latin typeface="Arial"/>
                          <a:cs typeface="Arial"/>
                        </a:rPr>
                        <a:t>/</a:t>
                      </a:r>
                      <a:r>
                        <a:rPr sz="1200" spc="-30" baseline="6944" dirty="0">
                          <a:latin typeface="Arial"/>
                          <a:cs typeface="Arial"/>
                        </a:rPr>
                        <a:t> </a:t>
                      </a:r>
                      <a:r>
                        <a:rPr sz="1200" spc="-37" baseline="6944" dirty="0">
                          <a:latin typeface="Arial"/>
                          <a:cs typeface="Arial"/>
                        </a:rPr>
                        <a:t>&gt;&gt;</a:t>
                      </a:r>
                      <a:endParaRPr sz="1200" baseline="6944" dirty="0">
                        <a:latin typeface="Arial"/>
                        <a:cs typeface="Arial"/>
                      </a:endParaRPr>
                    </a:p>
                  </a:txBody>
                  <a:tcPr marL="0" marR="0" marT="11430" marB="0">
                    <a:lnL w="3175">
                      <a:solidFill>
                        <a:srgbClr val="000000"/>
                      </a:solidFill>
                      <a:prstDash val="solid"/>
                    </a:lnL>
                    <a:lnR w="3175">
                      <a:solidFill>
                        <a:srgbClr val="000000"/>
                      </a:solidFill>
                      <a:prstDash val="solid"/>
                    </a:lnR>
                    <a:lnT w="3175">
                      <a:solidFill>
                        <a:srgbClr val="000000"/>
                      </a:solidFill>
                      <a:prstDash val="solid"/>
                    </a:lnT>
                    <a:solidFill>
                      <a:srgbClr val="A7FFFF"/>
                    </a:solidFill>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2"/>
                  </a:ext>
                </a:extLst>
              </a:tr>
              <a:tr h="9107805">
                <a:tc gridSpan="3">
                  <a:txBody>
                    <a:bodyPr/>
                    <a:lstStyle/>
                    <a:p>
                      <a:pPr>
                        <a:lnSpc>
                          <a:spcPct val="100000"/>
                        </a:lnSpc>
                        <a:spcBef>
                          <a:spcPts val="380"/>
                        </a:spcBef>
                      </a:pPr>
                      <a:endParaRPr sz="800" dirty="0">
                        <a:latin typeface="Times New Roman"/>
                        <a:cs typeface="Times New Roman"/>
                      </a:endParaRPr>
                    </a:p>
                    <a:p>
                      <a:pPr marL="172720" marR="0" indent="0" defTabSz="914400" eaLnBrk="1" fontAlgn="auto" latinLnBrk="0" hangingPunct="1">
                        <a:lnSpc>
                          <a:spcPct val="100000"/>
                        </a:lnSpc>
                        <a:spcBef>
                          <a:spcPts val="0"/>
                        </a:spcBef>
                        <a:spcAft>
                          <a:spcPts val="0"/>
                        </a:spcAft>
                        <a:buClrTx/>
                        <a:buSzTx/>
                        <a:buFontTx/>
                        <a:buNone/>
                        <a:tabLst/>
                        <a:defRPr/>
                      </a:pPr>
                      <a:r>
                        <a:rPr lang="sv-FI" sz="800" spc="-10" dirty="0">
                          <a:latin typeface="Arial"/>
                          <a:cs typeface="Arial"/>
                        </a:rPr>
                        <a:t>Reaktiomassa 5-kloori-2-metyyli-2H-isotiatsoli-3-oni </a:t>
                      </a:r>
                      <a:r>
                        <a:rPr sz="800" spc="-10" dirty="0">
                          <a:latin typeface="Arial"/>
                          <a:cs typeface="Arial"/>
                        </a:rPr>
                        <a:t>[EC </a:t>
                      </a:r>
                      <a:r>
                        <a:rPr sz="800" dirty="0">
                          <a:latin typeface="Arial"/>
                          <a:cs typeface="Arial"/>
                        </a:rPr>
                        <a:t>no.</a:t>
                      </a:r>
                      <a:r>
                        <a:rPr sz="800" spc="-10" dirty="0">
                          <a:latin typeface="Arial"/>
                          <a:cs typeface="Arial"/>
                        </a:rPr>
                        <a:t> 247-500-</a:t>
                      </a:r>
                      <a:r>
                        <a:rPr sz="800" dirty="0">
                          <a:latin typeface="Arial"/>
                          <a:cs typeface="Arial"/>
                        </a:rPr>
                        <a:t>7]</a:t>
                      </a:r>
                      <a:r>
                        <a:rPr sz="800" spc="-10" dirty="0">
                          <a:latin typeface="Arial"/>
                          <a:cs typeface="Arial"/>
                        </a:rPr>
                        <a:t> </a:t>
                      </a:r>
                      <a:r>
                        <a:rPr lang="sv-SE" sz="800" dirty="0">
                          <a:latin typeface="Arial"/>
                          <a:cs typeface="Arial"/>
                        </a:rPr>
                        <a:t>ja</a:t>
                      </a:r>
                      <a:r>
                        <a:rPr sz="800" spc="-15" dirty="0">
                          <a:latin typeface="Arial"/>
                          <a:cs typeface="Arial"/>
                        </a:rPr>
                        <a:t> </a:t>
                      </a:r>
                      <a:r>
                        <a:rPr sz="800" spc="-10" dirty="0">
                          <a:latin typeface="Arial"/>
                          <a:cs typeface="Arial"/>
                        </a:rPr>
                        <a:t>2-met</a:t>
                      </a:r>
                      <a:r>
                        <a:rPr lang="sv-SE" sz="800" spc="-10" dirty="0">
                          <a:latin typeface="Arial"/>
                          <a:cs typeface="Arial"/>
                        </a:rPr>
                        <a:t>y</a:t>
                      </a:r>
                      <a:r>
                        <a:rPr sz="800" spc="-10" dirty="0" err="1">
                          <a:latin typeface="Arial"/>
                          <a:cs typeface="Arial"/>
                        </a:rPr>
                        <a:t>yl</a:t>
                      </a:r>
                      <a:r>
                        <a:rPr lang="sv-SE" sz="800" spc="-10" dirty="0">
                          <a:latin typeface="Arial"/>
                          <a:cs typeface="Arial"/>
                        </a:rPr>
                        <a:t>i</a:t>
                      </a:r>
                      <a:r>
                        <a:rPr sz="800" spc="-10" dirty="0">
                          <a:latin typeface="Arial"/>
                          <a:cs typeface="Arial"/>
                        </a:rPr>
                        <a:t>-2H-isotia</a:t>
                      </a:r>
                      <a:r>
                        <a:rPr lang="sv-SE" sz="800" spc="-10" dirty="0" err="1">
                          <a:latin typeface="Arial"/>
                          <a:cs typeface="Arial"/>
                        </a:rPr>
                        <a:t>ts</a:t>
                      </a:r>
                      <a:r>
                        <a:rPr sz="800" spc="-10" dirty="0">
                          <a:latin typeface="Arial"/>
                          <a:cs typeface="Arial"/>
                        </a:rPr>
                        <a:t>o</a:t>
                      </a:r>
                      <a:r>
                        <a:rPr lang="sv-SE" sz="800" spc="-10" dirty="0">
                          <a:latin typeface="Arial"/>
                          <a:cs typeface="Arial"/>
                        </a:rPr>
                        <a:t>o</a:t>
                      </a:r>
                      <a:r>
                        <a:rPr sz="800" spc="-10" dirty="0">
                          <a:latin typeface="Arial"/>
                          <a:cs typeface="Arial"/>
                        </a:rPr>
                        <a:t>l</a:t>
                      </a:r>
                      <a:r>
                        <a:rPr lang="sv-SE" sz="800" spc="-10" dirty="0">
                          <a:latin typeface="Arial"/>
                          <a:cs typeface="Arial"/>
                        </a:rPr>
                        <a:t>i</a:t>
                      </a:r>
                      <a:r>
                        <a:rPr sz="800" spc="-10" dirty="0">
                          <a:latin typeface="Arial"/>
                          <a:cs typeface="Arial"/>
                        </a:rPr>
                        <a:t>-3-</a:t>
                      </a:r>
                      <a:r>
                        <a:rPr sz="800" dirty="0">
                          <a:latin typeface="Arial"/>
                          <a:cs typeface="Arial"/>
                        </a:rPr>
                        <a:t>on</a:t>
                      </a:r>
                      <a:r>
                        <a:rPr lang="sv-SE" sz="800" dirty="0">
                          <a:latin typeface="Arial"/>
                          <a:cs typeface="Arial"/>
                        </a:rPr>
                        <a:t>i</a:t>
                      </a:r>
                      <a:r>
                        <a:rPr sz="800" spc="-10" dirty="0">
                          <a:latin typeface="Arial"/>
                          <a:cs typeface="Arial"/>
                        </a:rPr>
                        <a:t> </a:t>
                      </a:r>
                      <a:r>
                        <a:rPr sz="800" dirty="0">
                          <a:latin typeface="Arial"/>
                          <a:cs typeface="Arial"/>
                        </a:rPr>
                        <a:t>[EC</a:t>
                      </a:r>
                      <a:r>
                        <a:rPr sz="800" spc="-10" dirty="0">
                          <a:latin typeface="Arial"/>
                          <a:cs typeface="Arial"/>
                        </a:rPr>
                        <a:t> </a:t>
                      </a:r>
                      <a:r>
                        <a:rPr sz="800" spc="-25" dirty="0">
                          <a:latin typeface="Arial"/>
                          <a:cs typeface="Arial"/>
                        </a:rPr>
                        <a:t>no.</a:t>
                      </a:r>
                      <a:endParaRPr sz="800" dirty="0">
                        <a:latin typeface="Arial"/>
                        <a:cs typeface="Arial"/>
                      </a:endParaRPr>
                    </a:p>
                    <a:p>
                      <a:pPr marL="624840">
                        <a:lnSpc>
                          <a:spcPct val="100000"/>
                        </a:lnSpc>
                        <a:spcBef>
                          <a:spcPts val="25"/>
                        </a:spcBef>
                      </a:pPr>
                      <a:r>
                        <a:rPr sz="800" spc="-10" dirty="0">
                          <a:latin typeface="Arial"/>
                          <a:cs typeface="Arial"/>
                        </a:rPr>
                        <a:t>220-239-</a:t>
                      </a:r>
                      <a:r>
                        <a:rPr sz="800" dirty="0">
                          <a:latin typeface="Arial"/>
                          <a:cs typeface="Arial"/>
                        </a:rPr>
                        <a:t>6]</a:t>
                      </a:r>
                      <a:r>
                        <a:rPr sz="800" spc="-10" dirty="0">
                          <a:latin typeface="Arial"/>
                          <a:cs typeface="Arial"/>
                        </a:rPr>
                        <a:t> (3:1)</a:t>
                      </a:r>
                      <a:endParaRPr sz="800" dirty="0">
                        <a:latin typeface="Arial"/>
                        <a:cs typeface="Arial"/>
                      </a:endParaRPr>
                    </a:p>
                    <a:p>
                      <a:pPr marL="172720" marR="0" indent="0" defTabSz="914400" eaLnBrk="1" fontAlgn="auto" latinLnBrk="0" hangingPunct="1">
                        <a:lnSpc>
                          <a:spcPct val="100000"/>
                        </a:lnSpc>
                        <a:spcBef>
                          <a:spcPts val="40"/>
                        </a:spcBef>
                        <a:spcAft>
                          <a:spcPts val="0"/>
                        </a:spcAft>
                        <a:buClrTx/>
                        <a:buSzTx/>
                        <a:buFontTx/>
                        <a:buNone/>
                        <a:tabLst/>
                        <a:defRPr/>
                      </a:pPr>
                      <a:r>
                        <a:rPr lang="sv-FI" sz="800" spc="-10" dirty="0">
                          <a:latin typeface="Arial"/>
                          <a:cs typeface="Arial"/>
                        </a:rPr>
                        <a:t>Ennustettu vaikutukseton pitoisuus - PNEC </a:t>
                      </a:r>
                      <a:endParaRPr sz="800" dirty="0">
                        <a:latin typeface="Arial"/>
                        <a:cs typeface="Arial"/>
                      </a:endParaRPr>
                    </a:p>
                    <a:p>
                      <a:pPr marL="317500" marR="0" indent="0" defTabSz="914400" eaLnBrk="1" fontAlgn="auto" latinLnBrk="0" hangingPunct="1">
                        <a:lnSpc>
                          <a:spcPct val="100000"/>
                        </a:lnSpc>
                        <a:spcBef>
                          <a:spcPts val="10"/>
                        </a:spcBef>
                        <a:spcAft>
                          <a:spcPts val="0"/>
                        </a:spcAft>
                        <a:buClrTx/>
                        <a:buSzTx/>
                        <a:buFontTx/>
                        <a:buNone/>
                        <a:tabLst>
                          <a:tab pos="4858385" algn="l"/>
                          <a:tab pos="5435600" algn="l"/>
                        </a:tabLst>
                        <a:defRPr/>
                      </a:pPr>
                      <a:r>
                        <a:rPr lang="sv-FI" sz="800" dirty="0">
                          <a:latin typeface="Arial"/>
                          <a:cs typeface="Arial"/>
                        </a:rPr>
                        <a:t>Tavallinen arvo makeassa vedessä </a:t>
                      </a:r>
                      <a:r>
                        <a:rPr sz="800" dirty="0">
                          <a:latin typeface="Arial"/>
                          <a:cs typeface="Arial"/>
                        </a:rPr>
                        <a:t>	</a:t>
                      </a:r>
                      <a:r>
                        <a:rPr sz="800" spc="-20" dirty="0">
                          <a:latin typeface="Arial"/>
                          <a:cs typeface="Arial"/>
                        </a:rPr>
                        <a:t>3,39</a:t>
                      </a:r>
                      <a:r>
                        <a:rPr sz="800" dirty="0">
                          <a:latin typeface="Arial"/>
                          <a:cs typeface="Arial"/>
                        </a:rPr>
                        <a:t>	</a:t>
                      </a:r>
                      <a:r>
                        <a:rPr sz="800" spc="-20" dirty="0">
                          <a:latin typeface="Arial"/>
                          <a:cs typeface="Arial"/>
                        </a:rPr>
                        <a:t>µg/l</a:t>
                      </a:r>
                      <a:endParaRPr sz="800" dirty="0">
                        <a:latin typeface="Arial"/>
                        <a:cs typeface="Arial"/>
                      </a:endParaRPr>
                    </a:p>
                    <a:p>
                      <a:pPr marL="317500" marR="0" indent="0" defTabSz="914400" eaLnBrk="1" fontAlgn="auto" latinLnBrk="0" hangingPunct="1">
                        <a:lnSpc>
                          <a:spcPct val="100000"/>
                        </a:lnSpc>
                        <a:spcBef>
                          <a:spcPts val="25"/>
                        </a:spcBef>
                        <a:spcAft>
                          <a:spcPts val="0"/>
                        </a:spcAft>
                        <a:buClrTx/>
                        <a:buSzTx/>
                        <a:buFontTx/>
                        <a:buNone/>
                        <a:tabLst>
                          <a:tab pos="4858385" algn="l"/>
                          <a:tab pos="5435600" algn="l"/>
                        </a:tabLst>
                        <a:defRPr/>
                      </a:pPr>
                      <a:r>
                        <a:rPr lang="sv-FI" sz="800" dirty="0">
                          <a:latin typeface="Arial"/>
                          <a:cs typeface="Arial"/>
                        </a:rPr>
                        <a:t>Tavallinen arvo merivedessä</a:t>
                      </a:r>
                      <a:r>
                        <a:rPr sz="800" dirty="0">
                          <a:latin typeface="Arial"/>
                          <a:cs typeface="Arial"/>
                        </a:rPr>
                        <a:t>	</a:t>
                      </a:r>
                      <a:r>
                        <a:rPr sz="800" spc="-20" dirty="0">
                          <a:latin typeface="Arial"/>
                          <a:cs typeface="Arial"/>
                        </a:rPr>
                        <a:t>3,39</a:t>
                      </a:r>
                      <a:r>
                        <a:rPr sz="800" dirty="0">
                          <a:latin typeface="Arial"/>
                          <a:cs typeface="Arial"/>
                        </a:rPr>
                        <a:t>	</a:t>
                      </a:r>
                      <a:r>
                        <a:rPr sz="800" spc="-20" dirty="0">
                          <a:latin typeface="Arial"/>
                          <a:cs typeface="Arial"/>
                        </a:rPr>
                        <a:t>µg/l</a:t>
                      </a:r>
                      <a:endParaRPr sz="800" dirty="0">
                        <a:latin typeface="Arial"/>
                        <a:cs typeface="Arial"/>
                      </a:endParaRPr>
                    </a:p>
                    <a:p>
                      <a:pPr marL="317500" marR="0" indent="0" defTabSz="914400" eaLnBrk="1" fontAlgn="auto" latinLnBrk="0" hangingPunct="1">
                        <a:lnSpc>
                          <a:spcPct val="100000"/>
                        </a:lnSpc>
                        <a:spcBef>
                          <a:spcPts val="25"/>
                        </a:spcBef>
                        <a:spcAft>
                          <a:spcPts val="0"/>
                        </a:spcAft>
                        <a:buClrTx/>
                        <a:buSzTx/>
                        <a:buFontTx/>
                        <a:buNone/>
                        <a:tabLst>
                          <a:tab pos="4858385" algn="l"/>
                          <a:tab pos="5435600" algn="l"/>
                        </a:tabLst>
                        <a:defRPr/>
                      </a:pPr>
                      <a:r>
                        <a:rPr lang="sv-FI" sz="800" dirty="0">
                          <a:latin typeface="Arial"/>
                          <a:cs typeface="Arial"/>
                        </a:rPr>
                        <a:t>Tavallinen arvo makean veden sedimentissä</a:t>
                      </a:r>
                      <a:r>
                        <a:rPr sz="800" dirty="0">
                          <a:latin typeface="Arial"/>
                          <a:cs typeface="Arial"/>
                        </a:rPr>
                        <a:t>	</a:t>
                      </a:r>
                      <a:r>
                        <a:rPr sz="800" spc="-25" dirty="0">
                          <a:latin typeface="Arial"/>
                          <a:cs typeface="Arial"/>
                        </a:rPr>
                        <a:t>27</a:t>
                      </a:r>
                      <a:r>
                        <a:rPr sz="800" dirty="0">
                          <a:latin typeface="Arial"/>
                          <a:cs typeface="Arial"/>
                        </a:rPr>
                        <a:t>	</a:t>
                      </a:r>
                      <a:r>
                        <a:rPr sz="800" spc="-10" dirty="0">
                          <a:latin typeface="Arial"/>
                          <a:cs typeface="Arial"/>
                        </a:rPr>
                        <a:t>µg/kg</a:t>
                      </a:r>
                      <a:endParaRPr sz="800" dirty="0">
                        <a:latin typeface="Arial"/>
                        <a:cs typeface="Arial"/>
                      </a:endParaRPr>
                    </a:p>
                    <a:p>
                      <a:pPr marL="317500" marR="0" indent="0" defTabSz="914400" eaLnBrk="1" fontAlgn="auto" latinLnBrk="0" hangingPunct="1">
                        <a:lnSpc>
                          <a:spcPct val="100000"/>
                        </a:lnSpc>
                        <a:spcBef>
                          <a:spcPts val="25"/>
                        </a:spcBef>
                        <a:spcAft>
                          <a:spcPts val="0"/>
                        </a:spcAft>
                        <a:buClrTx/>
                        <a:buSzTx/>
                        <a:buFontTx/>
                        <a:buNone/>
                        <a:tabLst>
                          <a:tab pos="4858385" algn="l"/>
                          <a:tab pos="5435600" algn="l"/>
                        </a:tabLst>
                        <a:defRPr/>
                      </a:pPr>
                      <a:r>
                        <a:rPr lang="sv-FI" sz="800" dirty="0">
                          <a:latin typeface="Arial"/>
                          <a:cs typeface="Arial"/>
                        </a:rPr>
                        <a:t>Tavallinen arvo meriveden sedimentissä </a:t>
                      </a:r>
                      <a:r>
                        <a:rPr sz="800" dirty="0">
                          <a:latin typeface="Arial"/>
                          <a:cs typeface="Arial"/>
                        </a:rPr>
                        <a:t>	</a:t>
                      </a:r>
                      <a:r>
                        <a:rPr sz="800" spc="-25" dirty="0">
                          <a:latin typeface="Arial"/>
                          <a:cs typeface="Arial"/>
                        </a:rPr>
                        <a:t>27</a:t>
                      </a:r>
                      <a:r>
                        <a:rPr sz="800" dirty="0">
                          <a:latin typeface="Arial"/>
                          <a:cs typeface="Arial"/>
                        </a:rPr>
                        <a:t>	</a:t>
                      </a:r>
                      <a:r>
                        <a:rPr sz="800" spc="-10" dirty="0">
                          <a:latin typeface="Arial"/>
                          <a:cs typeface="Arial"/>
                        </a:rPr>
                        <a:t>µg/kg</a:t>
                      </a:r>
                      <a:endParaRPr sz="800" dirty="0">
                        <a:latin typeface="Arial"/>
                        <a:cs typeface="Arial"/>
                      </a:endParaRPr>
                    </a:p>
                    <a:p>
                      <a:pPr marL="317500" marR="0" indent="0" defTabSz="914400" eaLnBrk="1" fontAlgn="auto" latinLnBrk="0" hangingPunct="1">
                        <a:lnSpc>
                          <a:spcPct val="100000"/>
                        </a:lnSpc>
                        <a:spcBef>
                          <a:spcPts val="25"/>
                        </a:spcBef>
                        <a:spcAft>
                          <a:spcPts val="0"/>
                        </a:spcAft>
                        <a:buClrTx/>
                        <a:buSzTx/>
                        <a:buFontTx/>
                        <a:buNone/>
                        <a:tabLst>
                          <a:tab pos="4858385" algn="l"/>
                          <a:tab pos="5435600" algn="l"/>
                        </a:tabLst>
                        <a:defRPr/>
                      </a:pPr>
                      <a:r>
                        <a:rPr lang="sv-FI" sz="800" dirty="0">
                          <a:latin typeface="Arial"/>
                          <a:cs typeface="Arial"/>
                        </a:rPr>
                        <a:t>Tavallinen arvo STP mikro-organismeille </a:t>
                      </a:r>
                      <a:r>
                        <a:rPr sz="800" dirty="0">
                          <a:latin typeface="Arial"/>
                          <a:cs typeface="Arial"/>
                        </a:rPr>
                        <a:t>	</a:t>
                      </a:r>
                      <a:r>
                        <a:rPr sz="800" spc="-25" dirty="0">
                          <a:latin typeface="Arial"/>
                          <a:cs typeface="Arial"/>
                        </a:rPr>
                        <a:t>230</a:t>
                      </a:r>
                      <a:r>
                        <a:rPr sz="800" dirty="0">
                          <a:latin typeface="Arial"/>
                          <a:cs typeface="Arial"/>
                        </a:rPr>
                        <a:t>	</a:t>
                      </a:r>
                      <a:r>
                        <a:rPr sz="800" spc="-20" dirty="0">
                          <a:latin typeface="Arial"/>
                          <a:cs typeface="Arial"/>
                        </a:rPr>
                        <a:t>µg/l</a:t>
                      </a:r>
                      <a:endParaRPr sz="800" dirty="0">
                        <a:latin typeface="Arial"/>
                        <a:cs typeface="Arial"/>
                      </a:endParaRPr>
                    </a:p>
                    <a:p>
                      <a:pPr marL="172720" marR="0" indent="0" defTabSz="914400" eaLnBrk="1" fontAlgn="auto" latinLnBrk="0" hangingPunct="1">
                        <a:lnSpc>
                          <a:spcPct val="100000"/>
                        </a:lnSpc>
                        <a:spcBef>
                          <a:spcPts val="25"/>
                        </a:spcBef>
                        <a:spcAft>
                          <a:spcPts val="0"/>
                        </a:spcAft>
                        <a:buClrTx/>
                        <a:buSzTx/>
                        <a:buFontTx/>
                        <a:buNone/>
                        <a:tabLst/>
                        <a:defRPr/>
                      </a:pPr>
                      <a:r>
                        <a:rPr lang="sv-FI" sz="800" dirty="0">
                          <a:latin typeface="Arial"/>
                          <a:cs typeface="Arial"/>
                        </a:rPr>
                        <a:t>Terveys - Johdettu vaikutukseton taso </a:t>
                      </a:r>
                      <a:r>
                        <a:rPr sz="800" dirty="0">
                          <a:latin typeface="Arial"/>
                          <a:cs typeface="Arial"/>
                        </a:rPr>
                        <a:t>-</a:t>
                      </a:r>
                      <a:r>
                        <a:rPr sz="800" spc="-25" dirty="0">
                          <a:latin typeface="Arial"/>
                          <a:cs typeface="Arial"/>
                        </a:rPr>
                        <a:t> </a:t>
                      </a:r>
                      <a:r>
                        <a:rPr sz="800" dirty="0">
                          <a:latin typeface="Arial"/>
                          <a:cs typeface="Arial"/>
                        </a:rPr>
                        <a:t>DNEL</a:t>
                      </a:r>
                      <a:r>
                        <a:rPr sz="800" spc="-25" dirty="0">
                          <a:latin typeface="Arial"/>
                          <a:cs typeface="Arial"/>
                        </a:rPr>
                        <a:t> </a:t>
                      </a:r>
                      <a:r>
                        <a:rPr sz="800" dirty="0">
                          <a:latin typeface="Arial"/>
                          <a:cs typeface="Arial"/>
                        </a:rPr>
                        <a:t>/</a:t>
                      </a:r>
                      <a:r>
                        <a:rPr sz="800" spc="-20" dirty="0">
                          <a:latin typeface="Arial"/>
                          <a:cs typeface="Arial"/>
                        </a:rPr>
                        <a:t> DMEL</a:t>
                      </a:r>
                      <a:endParaRPr sz="800" dirty="0">
                        <a:latin typeface="Arial"/>
                        <a:cs typeface="Arial"/>
                      </a:endParaRPr>
                    </a:p>
                    <a:p>
                      <a:pPr marL="1395095" marR="0" indent="0" defTabSz="914400" eaLnBrk="1" fontAlgn="auto" latinLnBrk="0" hangingPunct="1">
                        <a:lnSpc>
                          <a:spcPct val="100000"/>
                        </a:lnSpc>
                        <a:spcBef>
                          <a:spcPts val="30"/>
                        </a:spcBef>
                        <a:spcAft>
                          <a:spcPts val="0"/>
                        </a:spcAft>
                        <a:buClrTx/>
                        <a:buSzTx/>
                        <a:buFontTx/>
                        <a:buNone/>
                        <a:tabLst>
                          <a:tab pos="4059554" algn="l"/>
                        </a:tabLst>
                        <a:defRPr/>
                      </a:pPr>
                      <a:r>
                        <a:rPr lang="sv-FI" sz="800" dirty="0">
                          <a:latin typeface="Arial"/>
                          <a:cs typeface="Arial"/>
                        </a:rPr>
                        <a:t>Kuluttajille aiheutuvat vaikutukset</a:t>
                      </a:r>
                      <a:r>
                        <a:rPr sz="800" dirty="0">
                          <a:latin typeface="Arial"/>
                          <a:cs typeface="Arial"/>
                        </a:rPr>
                        <a:t>	</a:t>
                      </a:r>
                      <a:r>
                        <a:rPr lang="sv-FI" sz="800" dirty="0">
                          <a:latin typeface="Arial"/>
                          <a:cs typeface="Arial"/>
                        </a:rPr>
                        <a:t>Työntekijöille aiheutuvat vaikutukset</a:t>
                      </a:r>
                      <a:endParaRPr sz="800" dirty="0">
                        <a:latin typeface="Arial"/>
                        <a:cs typeface="Arial"/>
                      </a:endParaRPr>
                    </a:p>
                    <a:p>
                      <a:pPr marL="1395095" marR="443230" indent="-1077595" defTabSz="914400" eaLnBrk="1" fontAlgn="auto" latinLnBrk="0" hangingPunct="1">
                        <a:lnSpc>
                          <a:spcPts val="990"/>
                        </a:lnSpc>
                        <a:spcBef>
                          <a:spcPts val="25"/>
                        </a:spcBef>
                        <a:spcAft>
                          <a:spcPts val="0"/>
                        </a:spcAft>
                        <a:buClrTx/>
                        <a:buSzTx/>
                        <a:buFontTx/>
                        <a:buNone/>
                        <a:tabLst>
                          <a:tab pos="1394460" algn="l"/>
                          <a:tab pos="1972310" algn="l"/>
                          <a:tab pos="2770505" algn="l"/>
                          <a:tab pos="3415029" algn="l"/>
                          <a:tab pos="4059554" algn="l"/>
                          <a:tab pos="4858385" algn="l"/>
                          <a:tab pos="5435600" algn="l"/>
                          <a:tab pos="6012815" algn="l"/>
                        </a:tabLst>
                        <a:defRPr/>
                      </a:pPr>
                      <a:r>
                        <a:rPr lang="sv-FI" sz="800" spc="-10" dirty="0">
                          <a:latin typeface="Arial"/>
                          <a:cs typeface="Arial"/>
                        </a:rPr>
                        <a:t>Altistumisreitti </a:t>
                      </a:r>
                      <a:r>
                        <a:rPr sz="800" dirty="0">
                          <a:latin typeface="Arial"/>
                          <a:cs typeface="Arial"/>
                        </a:rPr>
                        <a:t>	</a:t>
                      </a:r>
                      <a:r>
                        <a:rPr lang="sv-FI" sz="800" spc="-20" dirty="0">
                          <a:latin typeface="Arial"/>
                          <a:cs typeface="Arial"/>
                        </a:rPr>
                        <a:t>Äkillinen</a:t>
                      </a:r>
                      <a:r>
                        <a:rPr sz="800" dirty="0">
                          <a:latin typeface="Arial"/>
                          <a:cs typeface="Arial"/>
                        </a:rPr>
                        <a:t>	</a:t>
                      </a:r>
                      <a:r>
                        <a:rPr lang="sv-FI" sz="800" spc="-10" dirty="0">
                          <a:latin typeface="Arial"/>
                          <a:cs typeface="Arial"/>
                        </a:rPr>
                        <a:t>Äkillinen</a:t>
                      </a:r>
                      <a:r>
                        <a:rPr sz="800" dirty="0">
                          <a:latin typeface="Arial"/>
                          <a:cs typeface="Arial"/>
                        </a:rPr>
                        <a:t>	</a:t>
                      </a:r>
                      <a:r>
                        <a:rPr lang="sv-FI" sz="800" spc="-10" dirty="0">
                          <a:latin typeface="Arial"/>
                          <a:cs typeface="Arial"/>
                        </a:rPr>
                        <a:t>Krooninen</a:t>
                      </a:r>
                      <a:r>
                        <a:rPr sz="800" dirty="0">
                          <a:latin typeface="Arial"/>
                          <a:cs typeface="Arial"/>
                        </a:rPr>
                        <a:t>	</a:t>
                      </a:r>
                      <a:r>
                        <a:rPr lang="sv-FI" sz="800" spc="-10" dirty="0">
                          <a:latin typeface="Arial"/>
                          <a:cs typeface="Arial"/>
                        </a:rPr>
                        <a:t>Krooninen</a:t>
                      </a:r>
                      <a:r>
                        <a:rPr sz="800" dirty="0">
                          <a:latin typeface="Arial"/>
                          <a:cs typeface="Arial"/>
                        </a:rPr>
                        <a:t>	</a:t>
                      </a:r>
                      <a:r>
                        <a:rPr lang="sv-FI" sz="800" spc="-10" dirty="0">
                          <a:latin typeface="Arial"/>
                          <a:cs typeface="Arial"/>
                        </a:rPr>
                        <a:t>Äkillinen.         Äkillinen</a:t>
                      </a:r>
                      <a:r>
                        <a:rPr sz="800" dirty="0">
                          <a:latin typeface="Arial"/>
                          <a:cs typeface="Arial"/>
                        </a:rPr>
                        <a:t>	</a:t>
                      </a:r>
                      <a:r>
                        <a:rPr lang="sv-FI" sz="800" spc="-10" dirty="0">
                          <a:latin typeface="Arial"/>
                          <a:cs typeface="Arial"/>
                        </a:rPr>
                        <a:t>Krooninen  Krooninen</a:t>
                      </a:r>
                      <a:r>
                        <a:rPr sz="800" spc="-10" dirty="0">
                          <a:latin typeface="Arial"/>
                          <a:cs typeface="Arial"/>
                        </a:rPr>
                        <a:t> </a:t>
                      </a:r>
                      <a:r>
                        <a:rPr lang="sv-FI" sz="800" spc="-10" dirty="0">
                          <a:latin typeface="Arial"/>
                          <a:cs typeface="Arial"/>
                        </a:rPr>
                        <a:t>paikallinen</a:t>
                      </a:r>
                      <a:r>
                        <a:rPr sz="800" dirty="0">
                          <a:latin typeface="Arial"/>
                          <a:cs typeface="Arial"/>
                        </a:rPr>
                        <a:t>	</a:t>
                      </a:r>
                      <a:r>
                        <a:rPr lang="sv-FI" sz="800" spc="-10" dirty="0">
                          <a:latin typeface="Arial"/>
                          <a:cs typeface="Arial"/>
                        </a:rPr>
                        <a:t>systeeminen</a:t>
                      </a:r>
                      <a:r>
                        <a:rPr sz="800" dirty="0">
                          <a:latin typeface="Arial"/>
                          <a:cs typeface="Arial"/>
                        </a:rPr>
                        <a:t>	</a:t>
                      </a:r>
                      <a:r>
                        <a:rPr lang="sv-FI" sz="800" spc="-10" dirty="0">
                          <a:latin typeface="Arial"/>
                          <a:cs typeface="Arial"/>
                        </a:rPr>
                        <a:t>paikallinen</a:t>
                      </a:r>
                      <a:r>
                        <a:rPr sz="800" dirty="0">
                          <a:latin typeface="Arial"/>
                          <a:cs typeface="Arial"/>
                        </a:rPr>
                        <a:t>	</a:t>
                      </a:r>
                      <a:r>
                        <a:rPr lang="sv-FI" sz="800" spc="-10" dirty="0">
                          <a:latin typeface="Arial"/>
                          <a:cs typeface="Arial"/>
                        </a:rPr>
                        <a:t>systeeminen</a:t>
                      </a:r>
                      <a:r>
                        <a:rPr sz="800" dirty="0">
                          <a:latin typeface="Arial"/>
                          <a:cs typeface="Arial"/>
                        </a:rPr>
                        <a:t>	</a:t>
                      </a:r>
                      <a:r>
                        <a:rPr lang="sv-FI" sz="800" spc="-10" dirty="0">
                          <a:latin typeface="Arial"/>
                          <a:cs typeface="Arial"/>
                        </a:rPr>
                        <a:t>paikallinen        systeeminen  paikallinen systeeminen</a:t>
                      </a:r>
                      <a:endParaRPr sz="800" dirty="0">
                        <a:latin typeface="Arial"/>
                        <a:cs typeface="Arial"/>
                      </a:endParaRPr>
                    </a:p>
                    <a:p>
                      <a:pPr marL="317500" marR="0" indent="0" defTabSz="914400" eaLnBrk="1" fontAlgn="auto" latinLnBrk="0" hangingPunct="1">
                        <a:lnSpc>
                          <a:spcPts val="955"/>
                        </a:lnSpc>
                        <a:spcBef>
                          <a:spcPts val="0"/>
                        </a:spcBef>
                        <a:spcAft>
                          <a:spcPts val="0"/>
                        </a:spcAft>
                        <a:buClrTx/>
                        <a:buSzTx/>
                        <a:buFontTx/>
                        <a:buNone/>
                        <a:tabLst>
                          <a:tab pos="1972310" algn="l"/>
                          <a:tab pos="3415029" algn="l"/>
                        </a:tabLst>
                        <a:defRPr/>
                      </a:pPr>
                      <a:r>
                        <a:rPr lang="sv-FI" sz="800" spc="-20" dirty="0">
                          <a:latin typeface="Arial"/>
                          <a:cs typeface="Arial"/>
                        </a:rPr>
                        <a:t>Suun kautta</a:t>
                      </a:r>
                      <a:r>
                        <a:rPr sz="800" dirty="0">
                          <a:latin typeface="Arial"/>
                          <a:cs typeface="Arial"/>
                        </a:rPr>
                        <a:t>	</a:t>
                      </a:r>
                      <a:r>
                        <a:rPr sz="800" spc="-25" dirty="0">
                          <a:latin typeface="Arial"/>
                          <a:cs typeface="Arial"/>
                        </a:rPr>
                        <a:t>110</a:t>
                      </a:r>
                      <a:r>
                        <a:rPr sz="800" dirty="0">
                          <a:latin typeface="Arial"/>
                          <a:cs typeface="Arial"/>
                        </a:rPr>
                        <a:t>	</a:t>
                      </a:r>
                      <a:r>
                        <a:rPr sz="800" spc="-25" dirty="0">
                          <a:latin typeface="Arial"/>
                          <a:cs typeface="Arial"/>
                        </a:rPr>
                        <a:t>90</a:t>
                      </a:r>
                      <a:endParaRPr sz="800" dirty="0">
                        <a:latin typeface="Arial"/>
                        <a:cs typeface="Arial"/>
                      </a:endParaRPr>
                    </a:p>
                    <a:p>
                      <a:pPr marL="1972310">
                        <a:lnSpc>
                          <a:spcPct val="100000"/>
                        </a:lnSpc>
                        <a:spcBef>
                          <a:spcPts val="15"/>
                        </a:spcBef>
                        <a:tabLst>
                          <a:tab pos="3415029" algn="l"/>
                        </a:tabLst>
                      </a:pPr>
                      <a:r>
                        <a:rPr sz="800" dirty="0">
                          <a:latin typeface="Arial"/>
                          <a:cs typeface="Arial"/>
                        </a:rPr>
                        <a:t>µg/kg</a:t>
                      </a:r>
                      <a:r>
                        <a:rPr sz="800" spc="-45" dirty="0">
                          <a:latin typeface="Arial"/>
                          <a:cs typeface="Arial"/>
                        </a:rPr>
                        <a:t> </a:t>
                      </a:r>
                      <a:r>
                        <a:rPr sz="800" spc="-20" dirty="0">
                          <a:latin typeface="Arial"/>
                          <a:cs typeface="Arial"/>
                        </a:rPr>
                        <a:t>bw/d</a:t>
                      </a:r>
                      <a:r>
                        <a:rPr sz="800" dirty="0">
                          <a:latin typeface="Arial"/>
                          <a:cs typeface="Arial"/>
                        </a:rPr>
                        <a:t>	µg/kg</a:t>
                      </a:r>
                      <a:r>
                        <a:rPr sz="800" spc="-45" dirty="0">
                          <a:latin typeface="Arial"/>
                          <a:cs typeface="Arial"/>
                        </a:rPr>
                        <a:t> </a:t>
                      </a:r>
                      <a:r>
                        <a:rPr sz="800" spc="-20" dirty="0">
                          <a:latin typeface="Arial"/>
                          <a:cs typeface="Arial"/>
                        </a:rPr>
                        <a:t>bw/d</a:t>
                      </a:r>
                      <a:endParaRPr sz="800" dirty="0">
                        <a:latin typeface="Arial"/>
                        <a:cs typeface="Arial"/>
                      </a:endParaRPr>
                    </a:p>
                    <a:p>
                      <a:pPr marL="1395095" marR="669290" indent="-1077595" defTabSz="914400" eaLnBrk="1" fontAlgn="auto" latinLnBrk="0" hangingPunct="1">
                        <a:lnSpc>
                          <a:spcPct val="101099"/>
                        </a:lnSpc>
                        <a:spcBef>
                          <a:spcPts val="25"/>
                        </a:spcBef>
                        <a:spcAft>
                          <a:spcPts val="0"/>
                        </a:spcAft>
                        <a:buClrTx/>
                        <a:buSzTx/>
                        <a:buFontTx/>
                        <a:buNone/>
                        <a:tabLst>
                          <a:tab pos="1394460" algn="l"/>
                          <a:tab pos="1972310" algn="l"/>
                          <a:tab pos="2770505" algn="l"/>
                          <a:tab pos="3415029" algn="l"/>
                          <a:tab pos="4059554" algn="l"/>
                          <a:tab pos="4858385" algn="l"/>
                          <a:tab pos="5435600" algn="l"/>
                          <a:tab pos="6012815" algn="l"/>
                        </a:tabLst>
                        <a:defRPr/>
                      </a:pPr>
                      <a:r>
                        <a:rPr lang="sv-FI" sz="800" spc="-10" dirty="0">
                          <a:latin typeface="Arial"/>
                          <a:cs typeface="Arial"/>
                        </a:rPr>
                        <a:t>Hengitysteitse</a:t>
                      </a:r>
                      <a:r>
                        <a:rPr sz="800" dirty="0">
                          <a:latin typeface="Arial"/>
                          <a:cs typeface="Arial"/>
                        </a:rPr>
                        <a:t>	</a:t>
                      </a:r>
                      <a:r>
                        <a:rPr sz="800" spc="-25" dirty="0">
                          <a:latin typeface="Arial"/>
                          <a:cs typeface="Arial"/>
                        </a:rPr>
                        <a:t>40</a:t>
                      </a:r>
                      <a:r>
                        <a:rPr sz="800" dirty="0">
                          <a:latin typeface="Arial"/>
                          <a:cs typeface="Arial"/>
                        </a:rPr>
                        <a:t>	</a:t>
                      </a:r>
                      <a:r>
                        <a:rPr sz="800" spc="-25" dirty="0">
                          <a:latin typeface="Arial"/>
                          <a:cs typeface="Arial"/>
                        </a:rPr>
                        <a:t>NPI</a:t>
                      </a:r>
                      <a:r>
                        <a:rPr sz="800" dirty="0">
                          <a:latin typeface="Arial"/>
                          <a:cs typeface="Arial"/>
                        </a:rPr>
                        <a:t>	</a:t>
                      </a:r>
                      <a:r>
                        <a:rPr sz="800" spc="-25" dirty="0">
                          <a:latin typeface="Arial"/>
                          <a:cs typeface="Arial"/>
                        </a:rPr>
                        <a:t>20</a:t>
                      </a:r>
                      <a:r>
                        <a:rPr sz="800" dirty="0">
                          <a:latin typeface="Arial"/>
                          <a:cs typeface="Arial"/>
                        </a:rPr>
                        <a:t>	</a:t>
                      </a:r>
                      <a:r>
                        <a:rPr sz="800" spc="-25" dirty="0">
                          <a:latin typeface="Arial"/>
                          <a:cs typeface="Arial"/>
                        </a:rPr>
                        <a:t>NPI</a:t>
                      </a:r>
                      <a:r>
                        <a:rPr sz="800" dirty="0">
                          <a:latin typeface="Arial"/>
                          <a:cs typeface="Arial"/>
                        </a:rPr>
                        <a:t>	</a:t>
                      </a:r>
                      <a:r>
                        <a:rPr sz="800" spc="-25" dirty="0">
                          <a:latin typeface="Arial"/>
                          <a:cs typeface="Arial"/>
                        </a:rPr>
                        <a:t>40</a:t>
                      </a:r>
                      <a:r>
                        <a:rPr sz="800" dirty="0">
                          <a:latin typeface="Arial"/>
                          <a:cs typeface="Arial"/>
                        </a:rPr>
                        <a:t>	</a:t>
                      </a:r>
                      <a:r>
                        <a:rPr sz="800" spc="-25" dirty="0">
                          <a:latin typeface="Arial"/>
                          <a:cs typeface="Arial"/>
                        </a:rPr>
                        <a:t>NPI</a:t>
                      </a:r>
                      <a:r>
                        <a:rPr sz="800" dirty="0">
                          <a:latin typeface="Arial"/>
                          <a:cs typeface="Arial"/>
                        </a:rPr>
                        <a:t>	</a:t>
                      </a:r>
                      <a:r>
                        <a:rPr sz="800" spc="-25" dirty="0">
                          <a:latin typeface="Arial"/>
                          <a:cs typeface="Arial"/>
                        </a:rPr>
                        <a:t>20</a:t>
                      </a:r>
                      <a:r>
                        <a:rPr sz="800" dirty="0">
                          <a:latin typeface="Arial"/>
                          <a:cs typeface="Arial"/>
                        </a:rPr>
                        <a:t>	</a:t>
                      </a:r>
                      <a:r>
                        <a:rPr sz="800" spc="-25" dirty="0">
                          <a:latin typeface="Arial"/>
                          <a:cs typeface="Arial"/>
                        </a:rPr>
                        <a:t>NPI</a:t>
                      </a:r>
                      <a:r>
                        <a:rPr sz="800" spc="-10" dirty="0">
                          <a:latin typeface="Arial"/>
                          <a:cs typeface="Arial"/>
                        </a:rPr>
                        <a:t> µg/m3</a:t>
                      </a:r>
                      <a:r>
                        <a:rPr sz="800" dirty="0">
                          <a:latin typeface="Arial"/>
                          <a:cs typeface="Arial"/>
                        </a:rPr>
                        <a:t>		</a:t>
                      </a:r>
                      <a:r>
                        <a:rPr sz="800" spc="-10" dirty="0">
                          <a:latin typeface="Arial"/>
                          <a:cs typeface="Arial"/>
                        </a:rPr>
                        <a:t>µg/m3</a:t>
                      </a:r>
                      <a:r>
                        <a:rPr sz="800" dirty="0">
                          <a:latin typeface="Arial"/>
                          <a:cs typeface="Arial"/>
                        </a:rPr>
                        <a:t>		</a:t>
                      </a:r>
                      <a:r>
                        <a:rPr sz="800" spc="-10" dirty="0">
                          <a:latin typeface="Arial"/>
                          <a:cs typeface="Arial"/>
                        </a:rPr>
                        <a:t>µg/m3</a:t>
                      </a:r>
                      <a:r>
                        <a:rPr sz="800" dirty="0">
                          <a:latin typeface="Arial"/>
                          <a:cs typeface="Arial"/>
                        </a:rPr>
                        <a:t>		</a:t>
                      </a:r>
                      <a:r>
                        <a:rPr sz="800" spc="-10" dirty="0">
                          <a:latin typeface="Arial"/>
                          <a:cs typeface="Arial"/>
                        </a:rPr>
                        <a:t>µg/m3</a:t>
                      </a:r>
                      <a:endParaRPr sz="800" dirty="0">
                        <a:latin typeface="Arial"/>
                        <a:cs typeface="Arial"/>
                      </a:endParaRPr>
                    </a:p>
                    <a:p>
                      <a:pPr marL="317500">
                        <a:lnSpc>
                          <a:spcPct val="100000"/>
                        </a:lnSpc>
                        <a:spcBef>
                          <a:spcPts val="40"/>
                        </a:spcBef>
                        <a:tabLst>
                          <a:tab pos="1972310" algn="l"/>
                          <a:tab pos="2770505" algn="l"/>
                          <a:tab pos="3415029" algn="l"/>
                          <a:tab pos="4858385" algn="l"/>
                          <a:tab pos="5435600" algn="l"/>
                          <a:tab pos="6012815" algn="l"/>
                        </a:tabLst>
                      </a:pPr>
                      <a:r>
                        <a:rPr lang="sv-SE" sz="800" spc="-20" dirty="0" err="1">
                          <a:latin typeface="Arial"/>
                          <a:cs typeface="Arial"/>
                        </a:rPr>
                        <a:t>Iho</a:t>
                      </a:r>
                      <a:r>
                        <a:rPr sz="800" dirty="0">
                          <a:latin typeface="Arial"/>
                          <a:cs typeface="Arial"/>
                        </a:rPr>
                        <a:t>	</a:t>
                      </a:r>
                      <a:r>
                        <a:rPr sz="800" spc="-25" dirty="0">
                          <a:latin typeface="Arial"/>
                          <a:cs typeface="Arial"/>
                        </a:rPr>
                        <a:t>NPI</a:t>
                      </a:r>
                      <a:r>
                        <a:rPr sz="800" dirty="0">
                          <a:latin typeface="Arial"/>
                          <a:cs typeface="Arial"/>
                        </a:rPr>
                        <a:t>	</a:t>
                      </a:r>
                      <a:r>
                        <a:rPr sz="800" spc="-25" dirty="0">
                          <a:latin typeface="Arial"/>
                          <a:cs typeface="Arial"/>
                        </a:rPr>
                        <a:t>NPI</a:t>
                      </a:r>
                      <a:r>
                        <a:rPr sz="800" dirty="0">
                          <a:latin typeface="Arial"/>
                          <a:cs typeface="Arial"/>
                        </a:rPr>
                        <a:t>	</a:t>
                      </a:r>
                      <a:r>
                        <a:rPr sz="800" spc="-25" dirty="0">
                          <a:latin typeface="Arial"/>
                          <a:cs typeface="Arial"/>
                        </a:rPr>
                        <a:t>NPI</a:t>
                      </a:r>
                      <a:r>
                        <a:rPr sz="800" dirty="0">
                          <a:latin typeface="Arial"/>
                          <a:cs typeface="Arial"/>
                        </a:rPr>
                        <a:t>	</a:t>
                      </a:r>
                      <a:r>
                        <a:rPr sz="800" spc="-25" dirty="0">
                          <a:latin typeface="Arial"/>
                          <a:cs typeface="Arial"/>
                        </a:rPr>
                        <a:t>NPI</a:t>
                      </a:r>
                      <a:r>
                        <a:rPr sz="800" dirty="0">
                          <a:latin typeface="Arial"/>
                          <a:cs typeface="Arial"/>
                        </a:rPr>
                        <a:t>	</a:t>
                      </a:r>
                      <a:r>
                        <a:rPr sz="800" spc="-25" dirty="0">
                          <a:latin typeface="Arial"/>
                          <a:cs typeface="Arial"/>
                        </a:rPr>
                        <a:t>NPI</a:t>
                      </a:r>
                      <a:r>
                        <a:rPr sz="800" dirty="0">
                          <a:latin typeface="Arial"/>
                          <a:cs typeface="Arial"/>
                        </a:rPr>
                        <a:t>	</a:t>
                      </a:r>
                      <a:r>
                        <a:rPr sz="800" spc="-25" dirty="0">
                          <a:latin typeface="Arial"/>
                          <a:cs typeface="Arial"/>
                        </a:rPr>
                        <a:t>NPI</a:t>
                      </a:r>
                      <a:endParaRPr sz="800" dirty="0">
                        <a:latin typeface="Arial"/>
                        <a:cs typeface="Arial"/>
                      </a:endParaRPr>
                    </a:p>
                    <a:p>
                      <a:pPr>
                        <a:lnSpc>
                          <a:spcPct val="100000"/>
                        </a:lnSpc>
                      </a:pPr>
                      <a:endParaRPr sz="800" dirty="0">
                        <a:latin typeface="Times New Roman"/>
                        <a:cs typeface="Times New Roman"/>
                      </a:endParaRPr>
                    </a:p>
                    <a:p>
                      <a:pPr>
                        <a:lnSpc>
                          <a:spcPct val="100000"/>
                        </a:lnSpc>
                      </a:pPr>
                      <a:endParaRPr sz="800" dirty="0">
                        <a:latin typeface="Times New Roman"/>
                        <a:cs typeface="Times New Roman"/>
                      </a:endParaRPr>
                    </a:p>
                    <a:p>
                      <a:pPr>
                        <a:lnSpc>
                          <a:spcPct val="100000"/>
                        </a:lnSpc>
                        <a:spcBef>
                          <a:spcPts val="204"/>
                        </a:spcBef>
                      </a:pPr>
                      <a:endParaRPr sz="800" dirty="0">
                        <a:latin typeface="Times New Roman"/>
                        <a:cs typeface="Times New Roman"/>
                      </a:endParaRPr>
                    </a:p>
                    <a:p>
                      <a:pPr marL="2722245" marR="0" indent="0" defTabSz="914400" eaLnBrk="1" fontAlgn="auto" latinLnBrk="0" hangingPunct="1">
                        <a:lnSpc>
                          <a:spcPct val="100000"/>
                        </a:lnSpc>
                        <a:spcBef>
                          <a:spcPts val="0"/>
                        </a:spcBef>
                        <a:spcAft>
                          <a:spcPts val="0"/>
                        </a:spcAft>
                        <a:buClrTx/>
                        <a:buSzTx/>
                        <a:buFontTx/>
                        <a:buNone/>
                        <a:tabLst/>
                        <a:defRPr/>
                      </a:pPr>
                      <a:r>
                        <a:rPr sz="800" spc="-10" dirty="0">
                          <a:latin typeface="Arial"/>
                          <a:cs typeface="Arial"/>
                        </a:rPr>
                        <a:t>1,2-</a:t>
                      </a:r>
                      <a:r>
                        <a:rPr lang="sv-FI" sz="800" spc="-10" dirty="0">
                          <a:latin typeface="Arial"/>
                          <a:cs typeface="Arial"/>
                        </a:rPr>
                        <a:t>bentsisotiatsoli</a:t>
                      </a:r>
                      <a:r>
                        <a:rPr sz="800" spc="-10" dirty="0">
                          <a:latin typeface="Arial"/>
                          <a:cs typeface="Arial"/>
                        </a:rPr>
                        <a:t>-3(2H)-</a:t>
                      </a:r>
                      <a:r>
                        <a:rPr sz="800" spc="-25" dirty="0">
                          <a:latin typeface="Arial"/>
                          <a:cs typeface="Arial"/>
                        </a:rPr>
                        <a:t>on</a:t>
                      </a:r>
                      <a:r>
                        <a:rPr lang="sv-SE" sz="800" spc="-25" dirty="0">
                          <a:latin typeface="Arial"/>
                          <a:cs typeface="Arial"/>
                        </a:rPr>
                        <a:t>i</a:t>
                      </a:r>
                      <a:endParaRPr sz="800" dirty="0">
                        <a:latin typeface="Arial"/>
                        <a:cs typeface="Arial"/>
                      </a:endParaRPr>
                    </a:p>
                    <a:p>
                      <a:pPr marL="172720" marR="0" indent="0" defTabSz="914400" eaLnBrk="1" fontAlgn="auto" latinLnBrk="0" hangingPunct="1">
                        <a:lnSpc>
                          <a:spcPct val="100000"/>
                        </a:lnSpc>
                        <a:spcBef>
                          <a:spcPts val="40"/>
                        </a:spcBef>
                        <a:spcAft>
                          <a:spcPts val="0"/>
                        </a:spcAft>
                        <a:buClrTx/>
                        <a:buSzTx/>
                        <a:buFontTx/>
                        <a:buNone/>
                        <a:tabLst/>
                        <a:defRPr/>
                      </a:pPr>
                      <a:r>
                        <a:rPr lang="sv-FI" sz="800" spc="-10" dirty="0">
                          <a:latin typeface="Arial"/>
                          <a:cs typeface="Arial"/>
                        </a:rPr>
                        <a:t>Ennustettu vaikutukseton pitoisuus </a:t>
                      </a:r>
                      <a:r>
                        <a:rPr sz="800" dirty="0">
                          <a:latin typeface="Arial"/>
                          <a:cs typeface="Arial"/>
                        </a:rPr>
                        <a:t>-</a:t>
                      </a:r>
                      <a:r>
                        <a:rPr sz="800" spc="-5" dirty="0">
                          <a:latin typeface="Arial"/>
                          <a:cs typeface="Arial"/>
                        </a:rPr>
                        <a:t> </a:t>
                      </a:r>
                      <a:r>
                        <a:rPr sz="800" spc="-20" dirty="0">
                          <a:latin typeface="Arial"/>
                          <a:cs typeface="Arial"/>
                        </a:rPr>
                        <a:t>PNEC</a:t>
                      </a:r>
                      <a:endParaRPr sz="800" dirty="0">
                        <a:latin typeface="Arial"/>
                        <a:cs typeface="Arial"/>
                      </a:endParaRPr>
                    </a:p>
                    <a:p>
                      <a:pPr marL="317500" marR="0" indent="0" defTabSz="914400" eaLnBrk="1" fontAlgn="auto" latinLnBrk="0" hangingPunct="1">
                        <a:lnSpc>
                          <a:spcPct val="100000"/>
                        </a:lnSpc>
                        <a:spcBef>
                          <a:spcPts val="10"/>
                        </a:spcBef>
                        <a:spcAft>
                          <a:spcPts val="0"/>
                        </a:spcAft>
                        <a:buClrTx/>
                        <a:buSzTx/>
                        <a:buFontTx/>
                        <a:buNone/>
                        <a:tabLst>
                          <a:tab pos="4858385" algn="l"/>
                          <a:tab pos="5435600" algn="l"/>
                        </a:tabLst>
                        <a:defRPr/>
                      </a:pPr>
                      <a:r>
                        <a:rPr lang="sv-FI" sz="800" dirty="0">
                          <a:latin typeface="Arial"/>
                          <a:cs typeface="Arial"/>
                        </a:rPr>
                        <a:t>Tavallinen arvo makeassa vedessä</a:t>
                      </a:r>
                      <a:r>
                        <a:rPr sz="800" dirty="0">
                          <a:latin typeface="Arial"/>
                          <a:cs typeface="Arial"/>
                        </a:rPr>
                        <a:t>	</a:t>
                      </a:r>
                      <a:r>
                        <a:rPr sz="800" spc="-20" dirty="0">
                          <a:latin typeface="Arial"/>
                          <a:cs typeface="Arial"/>
                        </a:rPr>
                        <a:t>4,03</a:t>
                      </a:r>
                      <a:r>
                        <a:rPr sz="800" dirty="0">
                          <a:latin typeface="Arial"/>
                          <a:cs typeface="Arial"/>
                        </a:rPr>
                        <a:t>	</a:t>
                      </a:r>
                      <a:r>
                        <a:rPr sz="800" spc="-20" dirty="0">
                          <a:latin typeface="Arial"/>
                          <a:cs typeface="Arial"/>
                        </a:rPr>
                        <a:t>µg/l</a:t>
                      </a:r>
                      <a:endParaRPr sz="800" dirty="0">
                        <a:latin typeface="Arial"/>
                        <a:cs typeface="Arial"/>
                      </a:endParaRPr>
                    </a:p>
                    <a:p>
                      <a:pPr marL="317500" marR="0" indent="0" defTabSz="914400" eaLnBrk="1" fontAlgn="auto" latinLnBrk="0" hangingPunct="1">
                        <a:lnSpc>
                          <a:spcPct val="100000"/>
                        </a:lnSpc>
                        <a:spcBef>
                          <a:spcPts val="25"/>
                        </a:spcBef>
                        <a:spcAft>
                          <a:spcPts val="0"/>
                        </a:spcAft>
                        <a:buClrTx/>
                        <a:buSzTx/>
                        <a:buFontTx/>
                        <a:buNone/>
                        <a:tabLst>
                          <a:tab pos="4858385" algn="l"/>
                          <a:tab pos="5435600" algn="l"/>
                        </a:tabLst>
                        <a:defRPr/>
                      </a:pPr>
                      <a:r>
                        <a:rPr lang="sv-FI" sz="800" dirty="0">
                          <a:latin typeface="Arial"/>
                          <a:cs typeface="Arial"/>
                        </a:rPr>
                        <a:t>Tavallinen arvo merivedessä </a:t>
                      </a:r>
                      <a:r>
                        <a:rPr sz="800" dirty="0">
                          <a:latin typeface="Arial"/>
                          <a:cs typeface="Arial"/>
                        </a:rPr>
                        <a:t>	</a:t>
                      </a:r>
                      <a:r>
                        <a:rPr sz="800" spc="-25" dirty="0">
                          <a:latin typeface="Arial"/>
                          <a:cs typeface="Arial"/>
                        </a:rPr>
                        <a:t>403</a:t>
                      </a:r>
                      <a:r>
                        <a:rPr sz="800" dirty="0">
                          <a:latin typeface="Arial"/>
                          <a:cs typeface="Arial"/>
                        </a:rPr>
                        <a:t>	</a:t>
                      </a:r>
                      <a:r>
                        <a:rPr sz="800" spc="-20" dirty="0">
                          <a:latin typeface="Arial"/>
                          <a:cs typeface="Arial"/>
                        </a:rPr>
                        <a:t>ng/l</a:t>
                      </a:r>
                      <a:endParaRPr sz="800" dirty="0">
                        <a:latin typeface="Arial"/>
                        <a:cs typeface="Arial"/>
                      </a:endParaRPr>
                    </a:p>
                    <a:p>
                      <a:pPr marL="317500" marR="0" indent="0" defTabSz="914400" eaLnBrk="1" fontAlgn="auto" latinLnBrk="0" hangingPunct="1">
                        <a:lnSpc>
                          <a:spcPct val="100000"/>
                        </a:lnSpc>
                        <a:spcBef>
                          <a:spcPts val="25"/>
                        </a:spcBef>
                        <a:spcAft>
                          <a:spcPts val="0"/>
                        </a:spcAft>
                        <a:buClrTx/>
                        <a:buSzTx/>
                        <a:buFontTx/>
                        <a:buNone/>
                        <a:tabLst>
                          <a:tab pos="4858385" algn="l"/>
                          <a:tab pos="5435600" algn="l"/>
                        </a:tabLst>
                        <a:defRPr/>
                      </a:pPr>
                      <a:r>
                        <a:rPr lang="sv-FI" sz="800" dirty="0">
                          <a:latin typeface="Arial"/>
                          <a:cs typeface="Arial"/>
                        </a:rPr>
                        <a:t>Tavallinen arvo makean veden sedimentissä</a:t>
                      </a:r>
                      <a:r>
                        <a:rPr sz="800" dirty="0">
                          <a:latin typeface="Arial"/>
                          <a:cs typeface="Arial"/>
                        </a:rPr>
                        <a:t>	</a:t>
                      </a:r>
                      <a:r>
                        <a:rPr sz="800" spc="-20" dirty="0">
                          <a:latin typeface="Arial"/>
                          <a:cs typeface="Arial"/>
                        </a:rPr>
                        <a:t>49,9</a:t>
                      </a:r>
                      <a:r>
                        <a:rPr sz="800" dirty="0">
                          <a:latin typeface="Arial"/>
                          <a:cs typeface="Arial"/>
                        </a:rPr>
                        <a:t>	</a:t>
                      </a:r>
                      <a:r>
                        <a:rPr sz="800" spc="-10" dirty="0">
                          <a:latin typeface="Arial"/>
                          <a:cs typeface="Arial"/>
                        </a:rPr>
                        <a:t>µg/kg</a:t>
                      </a:r>
                      <a:endParaRPr sz="800" dirty="0">
                        <a:latin typeface="Arial"/>
                        <a:cs typeface="Arial"/>
                      </a:endParaRPr>
                    </a:p>
                    <a:p>
                      <a:pPr marL="317500" marR="0" indent="0" defTabSz="914400" eaLnBrk="1" fontAlgn="auto" latinLnBrk="0" hangingPunct="1">
                        <a:lnSpc>
                          <a:spcPct val="100000"/>
                        </a:lnSpc>
                        <a:spcBef>
                          <a:spcPts val="25"/>
                        </a:spcBef>
                        <a:spcAft>
                          <a:spcPts val="0"/>
                        </a:spcAft>
                        <a:buClrTx/>
                        <a:buSzTx/>
                        <a:buFontTx/>
                        <a:buNone/>
                        <a:tabLst>
                          <a:tab pos="4858385" algn="l"/>
                          <a:tab pos="5435600" algn="l"/>
                        </a:tabLst>
                        <a:defRPr/>
                      </a:pPr>
                      <a:r>
                        <a:rPr lang="sv-FI" sz="800" dirty="0">
                          <a:latin typeface="Arial"/>
                          <a:cs typeface="Arial"/>
                        </a:rPr>
                        <a:t>Tavallinen arvo meriveden sedimentissä</a:t>
                      </a:r>
                      <a:r>
                        <a:rPr sz="800" dirty="0">
                          <a:latin typeface="Arial"/>
                          <a:cs typeface="Arial"/>
                        </a:rPr>
                        <a:t>	</a:t>
                      </a:r>
                      <a:r>
                        <a:rPr sz="800" spc="-20" dirty="0">
                          <a:latin typeface="Arial"/>
                          <a:cs typeface="Arial"/>
                        </a:rPr>
                        <a:t>4,99</a:t>
                      </a:r>
                      <a:r>
                        <a:rPr sz="800" dirty="0">
                          <a:latin typeface="Arial"/>
                          <a:cs typeface="Arial"/>
                        </a:rPr>
                        <a:t>	</a:t>
                      </a:r>
                      <a:r>
                        <a:rPr sz="800" spc="-10" dirty="0">
                          <a:latin typeface="Arial"/>
                          <a:cs typeface="Arial"/>
                        </a:rPr>
                        <a:t>µg/kg</a:t>
                      </a:r>
                      <a:endParaRPr sz="800" dirty="0">
                        <a:latin typeface="Arial"/>
                        <a:cs typeface="Arial"/>
                      </a:endParaRPr>
                    </a:p>
                    <a:p>
                      <a:pPr marL="317500" marR="0" indent="0" defTabSz="914400" eaLnBrk="1" fontAlgn="auto" latinLnBrk="0" hangingPunct="1">
                        <a:lnSpc>
                          <a:spcPct val="100000"/>
                        </a:lnSpc>
                        <a:spcBef>
                          <a:spcPts val="25"/>
                        </a:spcBef>
                        <a:spcAft>
                          <a:spcPts val="0"/>
                        </a:spcAft>
                        <a:buClrTx/>
                        <a:buSzTx/>
                        <a:buFontTx/>
                        <a:buNone/>
                        <a:tabLst>
                          <a:tab pos="4858385" algn="l"/>
                          <a:tab pos="5435600" algn="l"/>
                        </a:tabLst>
                        <a:defRPr/>
                      </a:pPr>
                      <a:r>
                        <a:rPr lang="sv-FI" sz="800" dirty="0">
                          <a:latin typeface="Arial"/>
                          <a:cs typeface="Arial"/>
                        </a:rPr>
                        <a:t>Tavallinen arvo STP mikro-organismeille </a:t>
                      </a:r>
                      <a:r>
                        <a:rPr sz="800" dirty="0">
                          <a:latin typeface="Arial"/>
                          <a:cs typeface="Arial"/>
                        </a:rPr>
                        <a:t>	</a:t>
                      </a:r>
                      <a:r>
                        <a:rPr sz="800" spc="-20" dirty="0">
                          <a:latin typeface="Arial"/>
                          <a:cs typeface="Arial"/>
                        </a:rPr>
                        <a:t>1,03</a:t>
                      </a:r>
                      <a:r>
                        <a:rPr sz="800" dirty="0">
                          <a:latin typeface="Arial"/>
                          <a:cs typeface="Arial"/>
                        </a:rPr>
                        <a:t>	</a:t>
                      </a:r>
                      <a:r>
                        <a:rPr sz="800" spc="-20" dirty="0">
                          <a:latin typeface="Arial"/>
                          <a:cs typeface="Arial"/>
                        </a:rPr>
                        <a:t>mg/l</a:t>
                      </a:r>
                      <a:endParaRPr sz="800" dirty="0">
                        <a:latin typeface="Arial"/>
                        <a:cs typeface="Arial"/>
                      </a:endParaRPr>
                    </a:p>
                    <a:p>
                      <a:pPr marL="172720" marR="0" indent="0" defTabSz="914400" eaLnBrk="1" fontAlgn="auto" latinLnBrk="0" hangingPunct="1">
                        <a:lnSpc>
                          <a:spcPct val="100000"/>
                        </a:lnSpc>
                        <a:spcBef>
                          <a:spcPts val="25"/>
                        </a:spcBef>
                        <a:spcAft>
                          <a:spcPts val="0"/>
                        </a:spcAft>
                        <a:buClrTx/>
                        <a:buSzTx/>
                        <a:buFontTx/>
                        <a:buNone/>
                        <a:tabLst/>
                        <a:defRPr/>
                      </a:pPr>
                      <a:r>
                        <a:rPr lang="sv-FI" sz="800" dirty="0">
                          <a:latin typeface="Arial"/>
                          <a:cs typeface="Arial"/>
                        </a:rPr>
                        <a:t>Terveys - Johdettu vaikutukseton taso</a:t>
                      </a:r>
                      <a:r>
                        <a:rPr sz="800" dirty="0">
                          <a:latin typeface="Arial"/>
                          <a:cs typeface="Arial"/>
                        </a:rPr>
                        <a:t>-</a:t>
                      </a:r>
                      <a:r>
                        <a:rPr sz="800" spc="-25" dirty="0">
                          <a:latin typeface="Arial"/>
                          <a:cs typeface="Arial"/>
                        </a:rPr>
                        <a:t> </a:t>
                      </a:r>
                      <a:r>
                        <a:rPr sz="800" dirty="0">
                          <a:latin typeface="Arial"/>
                          <a:cs typeface="Arial"/>
                        </a:rPr>
                        <a:t>DNEL</a:t>
                      </a:r>
                      <a:r>
                        <a:rPr sz="800" spc="-25" dirty="0">
                          <a:latin typeface="Arial"/>
                          <a:cs typeface="Arial"/>
                        </a:rPr>
                        <a:t> </a:t>
                      </a:r>
                      <a:r>
                        <a:rPr sz="800" dirty="0">
                          <a:latin typeface="Arial"/>
                          <a:cs typeface="Arial"/>
                        </a:rPr>
                        <a:t>/</a:t>
                      </a:r>
                      <a:r>
                        <a:rPr sz="800" spc="-20" dirty="0">
                          <a:latin typeface="Arial"/>
                          <a:cs typeface="Arial"/>
                        </a:rPr>
                        <a:t> DMEL</a:t>
                      </a:r>
                      <a:endParaRPr sz="800" dirty="0">
                        <a:latin typeface="Arial"/>
                        <a:cs typeface="Arial"/>
                      </a:endParaRPr>
                    </a:p>
                    <a:p>
                      <a:pPr marL="1395095" marR="0" indent="0" defTabSz="914400" eaLnBrk="1" fontAlgn="auto" latinLnBrk="0" hangingPunct="1">
                        <a:lnSpc>
                          <a:spcPct val="100000"/>
                        </a:lnSpc>
                        <a:spcBef>
                          <a:spcPts val="30"/>
                        </a:spcBef>
                        <a:spcAft>
                          <a:spcPts val="0"/>
                        </a:spcAft>
                        <a:buClrTx/>
                        <a:buSzTx/>
                        <a:buFontTx/>
                        <a:buNone/>
                        <a:tabLst>
                          <a:tab pos="4059554" algn="l"/>
                        </a:tabLst>
                        <a:defRPr/>
                      </a:pPr>
                      <a:r>
                        <a:rPr lang="sv-FI" sz="800" dirty="0">
                          <a:latin typeface="Arial"/>
                          <a:cs typeface="Arial"/>
                        </a:rPr>
                        <a:t>Kuluttajille aiheutuvat vaikutukset</a:t>
                      </a:r>
                      <a:r>
                        <a:rPr sz="800" dirty="0">
                          <a:latin typeface="Arial"/>
                          <a:cs typeface="Arial"/>
                        </a:rPr>
                        <a:t>	</a:t>
                      </a:r>
                      <a:r>
                        <a:rPr lang="sv-FI" sz="800" dirty="0">
                          <a:latin typeface="Arial"/>
                          <a:cs typeface="Arial"/>
                        </a:rPr>
                        <a:t>Työntekijöille aiheutuvat vaikutukset</a:t>
                      </a:r>
                      <a:endParaRPr sz="800" dirty="0">
                        <a:latin typeface="Arial"/>
                        <a:cs typeface="Arial"/>
                      </a:endParaRPr>
                    </a:p>
                    <a:p>
                      <a:pPr marL="1395095" marR="443230" indent="-1077595" defTabSz="914400" eaLnBrk="1" fontAlgn="auto" latinLnBrk="0" hangingPunct="1">
                        <a:lnSpc>
                          <a:spcPts val="990"/>
                        </a:lnSpc>
                        <a:spcBef>
                          <a:spcPts val="25"/>
                        </a:spcBef>
                        <a:spcAft>
                          <a:spcPts val="0"/>
                        </a:spcAft>
                        <a:buClrTx/>
                        <a:buSzTx/>
                        <a:buFontTx/>
                        <a:buNone/>
                        <a:tabLst>
                          <a:tab pos="1394460" algn="l"/>
                          <a:tab pos="1972310" algn="l"/>
                          <a:tab pos="2770505" algn="l"/>
                          <a:tab pos="3415029" algn="l"/>
                          <a:tab pos="4059554" algn="l"/>
                          <a:tab pos="4858385" algn="l"/>
                          <a:tab pos="5435600" algn="l"/>
                          <a:tab pos="6012815" algn="l"/>
                        </a:tabLst>
                        <a:defRPr/>
                      </a:pPr>
                      <a:r>
                        <a:rPr lang="sv-FI" sz="800" dirty="0">
                          <a:latin typeface="Arial"/>
                          <a:cs typeface="Arial"/>
                        </a:rPr>
                        <a:t>Altistumisreitti</a:t>
                      </a:r>
                      <a:r>
                        <a:rPr sz="800" dirty="0">
                          <a:latin typeface="Arial"/>
                          <a:cs typeface="Arial"/>
                        </a:rPr>
                        <a:t>	</a:t>
                      </a:r>
                      <a:r>
                        <a:rPr lang="sv-FI" sz="800" spc="-20" dirty="0">
                          <a:latin typeface="Arial"/>
                          <a:cs typeface="Arial"/>
                        </a:rPr>
                        <a:t>Äkillinen</a:t>
                      </a:r>
                      <a:r>
                        <a:rPr sz="800" dirty="0">
                          <a:latin typeface="Arial"/>
                          <a:cs typeface="Arial"/>
                        </a:rPr>
                        <a:t>	</a:t>
                      </a:r>
                      <a:r>
                        <a:rPr lang="sv-FI" sz="800" spc="-10" dirty="0">
                          <a:latin typeface="Arial"/>
                          <a:cs typeface="Arial"/>
                        </a:rPr>
                        <a:t>Äkillinen</a:t>
                      </a:r>
                      <a:r>
                        <a:rPr sz="800" dirty="0">
                          <a:latin typeface="Arial"/>
                          <a:cs typeface="Arial"/>
                        </a:rPr>
                        <a:t>	</a:t>
                      </a:r>
                      <a:r>
                        <a:rPr lang="sv-FI" sz="800" spc="-10" dirty="0">
                          <a:latin typeface="Arial"/>
                          <a:cs typeface="Arial"/>
                        </a:rPr>
                        <a:t>Krooninen</a:t>
                      </a:r>
                      <a:r>
                        <a:rPr sz="800" dirty="0">
                          <a:latin typeface="Arial"/>
                          <a:cs typeface="Arial"/>
                        </a:rPr>
                        <a:t>	</a:t>
                      </a:r>
                      <a:r>
                        <a:rPr lang="sv-FI" sz="800" spc="-10" dirty="0">
                          <a:latin typeface="Arial"/>
                          <a:cs typeface="Arial"/>
                        </a:rPr>
                        <a:t>Krooninen</a:t>
                      </a:r>
                      <a:r>
                        <a:rPr sz="800" dirty="0">
                          <a:latin typeface="Arial"/>
                          <a:cs typeface="Arial"/>
                        </a:rPr>
                        <a:t>	</a:t>
                      </a:r>
                      <a:r>
                        <a:rPr lang="sv-FI" sz="800" spc="-10" dirty="0">
                          <a:latin typeface="Arial"/>
                          <a:cs typeface="Arial"/>
                        </a:rPr>
                        <a:t>Äkillinen</a:t>
                      </a:r>
                      <a:r>
                        <a:rPr sz="800" dirty="0">
                          <a:latin typeface="Arial"/>
                          <a:cs typeface="Arial"/>
                        </a:rPr>
                        <a:t>	</a:t>
                      </a:r>
                      <a:r>
                        <a:rPr lang="sv-FI" sz="800" spc="-10" dirty="0">
                          <a:latin typeface="Arial"/>
                          <a:cs typeface="Arial"/>
                        </a:rPr>
                        <a:t>Äkillinen</a:t>
                      </a:r>
                      <a:r>
                        <a:rPr sz="800" dirty="0">
                          <a:latin typeface="Arial"/>
                          <a:cs typeface="Arial"/>
                        </a:rPr>
                        <a:t>	</a:t>
                      </a:r>
                      <a:r>
                        <a:rPr lang="sv-FI" sz="800" spc="-10" dirty="0">
                          <a:latin typeface="Arial"/>
                          <a:cs typeface="Arial"/>
                        </a:rPr>
                        <a:t>Krooninen  Krooninen</a:t>
                      </a:r>
                      <a:r>
                        <a:rPr sz="800" spc="-10" dirty="0">
                          <a:latin typeface="Arial"/>
                          <a:cs typeface="Arial"/>
                        </a:rPr>
                        <a:t> </a:t>
                      </a:r>
                      <a:r>
                        <a:rPr lang="sv-FI" sz="800" spc="-10" dirty="0">
                          <a:latin typeface="Arial"/>
                          <a:cs typeface="Arial"/>
                        </a:rPr>
                        <a:t>paikallinen</a:t>
                      </a:r>
                      <a:r>
                        <a:rPr sz="800" dirty="0">
                          <a:latin typeface="Arial"/>
                          <a:cs typeface="Arial"/>
                        </a:rPr>
                        <a:t>	</a:t>
                      </a:r>
                      <a:r>
                        <a:rPr lang="sv-FI" sz="800" spc="-10" dirty="0">
                          <a:latin typeface="Arial"/>
                          <a:cs typeface="Arial"/>
                        </a:rPr>
                        <a:t>systeeminen</a:t>
                      </a:r>
                      <a:r>
                        <a:rPr sz="800" dirty="0">
                          <a:latin typeface="Arial"/>
                          <a:cs typeface="Arial"/>
                        </a:rPr>
                        <a:t>	</a:t>
                      </a:r>
                      <a:r>
                        <a:rPr lang="sv-FI" sz="800" spc="-10" dirty="0">
                          <a:latin typeface="Arial"/>
                          <a:cs typeface="Arial"/>
                        </a:rPr>
                        <a:t>paikallinen</a:t>
                      </a:r>
                      <a:r>
                        <a:rPr sz="800" dirty="0">
                          <a:latin typeface="Arial"/>
                          <a:cs typeface="Arial"/>
                        </a:rPr>
                        <a:t>	</a:t>
                      </a:r>
                      <a:r>
                        <a:rPr lang="sv-FI" sz="800" spc="-10" dirty="0">
                          <a:latin typeface="Arial"/>
                          <a:cs typeface="Arial"/>
                        </a:rPr>
                        <a:t>systeeminen</a:t>
                      </a:r>
                      <a:r>
                        <a:rPr sz="800" dirty="0">
                          <a:latin typeface="Arial"/>
                          <a:cs typeface="Arial"/>
                        </a:rPr>
                        <a:t>	</a:t>
                      </a:r>
                      <a:r>
                        <a:rPr lang="sv-FI" sz="800" spc="-10" dirty="0">
                          <a:latin typeface="Arial"/>
                          <a:cs typeface="Arial"/>
                        </a:rPr>
                        <a:t>paikallinen      systeeminen  paikallinen   systeeminen</a:t>
                      </a:r>
                      <a:endParaRPr sz="800" dirty="0">
                        <a:latin typeface="Arial"/>
                        <a:cs typeface="Arial"/>
                      </a:endParaRPr>
                    </a:p>
                    <a:p>
                      <a:pPr marL="3415029" marR="528320" indent="-3098165">
                        <a:lnSpc>
                          <a:spcPts val="969"/>
                        </a:lnSpc>
                        <a:spcBef>
                          <a:spcPts val="20"/>
                        </a:spcBef>
                        <a:tabLst>
                          <a:tab pos="3415029" algn="l"/>
                          <a:tab pos="6012815" algn="l"/>
                        </a:tabLst>
                      </a:pPr>
                      <a:r>
                        <a:rPr sz="800" spc="-10" dirty="0">
                          <a:latin typeface="Arial"/>
                          <a:cs typeface="Arial"/>
                        </a:rPr>
                        <a:t>Inhalation</a:t>
                      </a:r>
                      <a:endParaRPr lang="sv-SE" sz="800" spc="-10" dirty="0">
                        <a:latin typeface="Arial"/>
                        <a:cs typeface="Arial"/>
                      </a:endParaRPr>
                    </a:p>
                    <a:p>
                      <a:pPr marL="3415029" marR="528320" indent="-3098165">
                        <a:lnSpc>
                          <a:spcPts val="969"/>
                        </a:lnSpc>
                        <a:spcBef>
                          <a:spcPts val="20"/>
                        </a:spcBef>
                        <a:tabLst>
                          <a:tab pos="3415029" algn="l"/>
                          <a:tab pos="6012815" algn="l"/>
                        </a:tabLst>
                      </a:pPr>
                      <a:r>
                        <a:rPr sz="800" dirty="0">
                          <a:latin typeface="Arial"/>
                          <a:cs typeface="Arial"/>
                        </a:rPr>
                        <a:t>	</a:t>
                      </a:r>
                      <a:r>
                        <a:rPr sz="800" spc="-25" dirty="0">
                          <a:latin typeface="Arial"/>
                          <a:cs typeface="Arial"/>
                        </a:rPr>
                        <a:t>1,2</a:t>
                      </a:r>
                      <a:r>
                        <a:rPr sz="800" dirty="0">
                          <a:latin typeface="Arial"/>
                          <a:cs typeface="Arial"/>
                        </a:rPr>
                        <a:t>	</a:t>
                      </a:r>
                      <a:r>
                        <a:rPr sz="800" spc="-20" dirty="0">
                          <a:latin typeface="Arial"/>
                          <a:cs typeface="Arial"/>
                        </a:rPr>
                        <a:t>6,81 </a:t>
                      </a:r>
                      <a:r>
                        <a:rPr sz="800" spc="-10" dirty="0">
                          <a:latin typeface="Arial"/>
                          <a:cs typeface="Arial"/>
                        </a:rPr>
                        <a:t>mg/m3</a:t>
                      </a:r>
                      <a:r>
                        <a:rPr sz="800" dirty="0">
                          <a:latin typeface="Arial"/>
                          <a:cs typeface="Arial"/>
                        </a:rPr>
                        <a:t>	</a:t>
                      </a:r>
                      <a:r>
                        <a:rPr sz="800" spc="-10" dirty="0">
                          <a:latin typeface="Arial"/>
                          <a:cs typeface="Arial"/>
                        </a:rPr>
                        <a:t>mg/m3</a:t>
                      </a:r>
                      <a:endParaRPr sz="800" dirty="0">
                        <a:latin typeface="Arial"/>
                        <a:cs typeface="Arial"/>
                      </a:endParaRPr>
                    </a:p>
                    <a:p>
                      <a:pPr marL="3415029" marR="588010" indent="-3098165">
                        <a:lnSpc>
                          <a:spcPts val="969"/>
                        </a:lnSpc>
                        <a:spcBef>
                          <a:spcPts val="30"/>
                        </a:spcBef>
                        <a:tabLst>
                          <a:tab pos="3415029" algn="l"/>
                          <a:tab pos="6012815" algn="l"/>
                        </a:tabLst>
                      </a:pPr>
                      <a:r>
                        <a:rPr lang="sv-SE" sz="800" spc="-20" dirty="0" err="1">
                          <a:latin typeface="Arial"/>
                          <a:cs typeface="Arial"/>
                        </a:rPr>
                        <a:t>Iho</a:t>
                      </a:r>
                      <a:r>
                        <a:rPr sz="800" dirty="0">
                          <a:latin typeface="Arial"/>
                          <a:cs typeface="Arial"/>
                        </a:rPr>
                        <a:t>	</a:t>
                      </a:r>
                      <a:r>
                        <a:rPr sz="800" spc="-25" dirty="0">
                          <a:latin typeface="Arial"/>
                          <a:cs typeface="Arial"/>
                        </a:rPr>
                        <a:t>345</a:t>
                      </a:r>
                      <a:r>
                        <a:rPr sz="800" dirty="0">
                          <a:latin typeface="Arial"/>
                          <a:cs typeface="Arial"/>
                        </a:rPr>
                        <a:t>	</a:t>
                      </a:r>
                      <a:r>
                        <a:rPr sz="800" spc="-25" dirty="0">
                          <a:latin typeface="Arial"/>
                          <a:cs typeface="Arial"/>
                        </a:rPr>
                        <a:t>966</a:t>
                      </a:r>
                      <a:r>
                        <a:rPr sz="800" dirty="0">
                          <a:latin typeface="Arial"/>
                          <a:cs typeface="Arial"/>
                        </a:rPr>
                        <a:t> µg/kg</a:t>
                      </a:r>
                      <a:r>
                        <a:rPr sz="800" spc="-45" dirty="0">
                          <a:latin typeface="Arial"/>
                          <a:cs typeface="Arial"/>
                        </a:rPr>
                        <a:t> </a:t>
                      </a:r>
                      <a:r>
                        <a:rPr sz="800" spc="-20" dirty="0">
                          <a:latin typeface="Arial"/>
                          <a:cs typeface="Arial"/>
                        </a:rPr>
                        <a:t>bw/d</a:t>
                      </a:r>
                      <a:r>
                        <a:rPr sz="800" dirty="0">
                          <a:latin typeface="Arial"/>
                          <a:cs typeface="Arial"/>
                        </a:rPr>
                        <a:t>	</a:t>
                      </a:r>
                      <a:r>
                        <a:rPr sz="800" spc="-10" dirty="0">
                          <a:latin typeface="Arial"/>
                          <a:cs typeface="Arial"/>
                        </a:rPr>
                        <a:t>µg/kg</a:t>
                      </a:r>
                      <a:endParaRPr sz="800" dirty="0">
                        <a:latin typeface="Arial"/>
                        <a:cs typeface="Arial"/>
                      </a:endParaRPr>
                    </a:p>
                    <a:p>
                      <a:pPr marL="6012815">
                        <a:lnSpc>
                          <a:spcPts val="950"/>
                        </a:lnSpc>
                      </a:pPr>
                      <a:r>
                        <a:rPr sz="800" spc="-20" dirty="0">
                          <a:latin typeface="Arial"/>
                          <a:cs typeface="Arial"/>
                        </a:rPr>
                        <a:t>bw/d</a:t>
                      </a:r>
                      <a:endParaRPr sz="800" dirty="0">
                        <a:latin typeface="Arial"/>
                        <a:cs typeface="Arial"/>
                      </a:endParaRPr>
                    </a:p>
                    <a:p>
                      <a:pPr>
                        <a:lnSpc>
                          <a:spcPct val="100000"/>
                        </a:lnSpc>
                        <a:spcBef>
                          <a:spcPts val="95"/>
                        </a:spcBef>
                      </a:pPr>
                      <a:endParaRPr sz="800" dirty="0">
                        <a:latin typeface="Times New Roman"/>
                        <a:cs typeface="Times New Roman"/>
                      </a:endParaRPr>
                    </a:p>
                    <a:p>
                      <a:pPr marL="172720" marR="0" indent="0" defTabSz="914400" eaLnBrk="1" fontAlgn="auto" latinLnBrk="0" hangingPunct="1">
                        <a:lnSpc>
                          <a:spcPct val="100000"/>
                        </a:lnSpc>
                        <a:spcBef>
                          <a:spcPts val="5"/>
                        </a:spcBef>
                        <a:spcAft>
                          <a:spcPts val="0"/>
                        </a:spcAft>
                        <a:buClrTx/>
                        <a:buSzTx/>
                        <a:buFontTx/>
                        <a:buNone/>
                        <a:tabLst/>
                        <a:defRPr/>
                      </a:pPr>
                      <a:r>
                        <a:rPr sz="800" dirty="0">
                          <a:latin typeface="Arial"/>
                          <a:cs typeface="Arial"/>
                        </a:rPr>
                        <a:t>VND</a:t>
                      </a:r>
                      <a:r>
                        <a:rPr sz="800" spc="-25" dirty="0">
                          <a:latin typeface="Arial"/>
                          <a:cs typeface="Arial"/>
                        </a:rPr>
                        <a:t> </a:t>
                      </a:r>
                      <a:r>
                        <a:rPr sz="800" dirty="0">
                          <a:latin typeface="Arial"/>
                          <a:cs typeface="Arial"/>
                        </a:rPr>
                        <a:t>=</a:t>
                      </a:r>
                      <a:r>
                        <a:rPr sz="800" spc="-25" dirty="0">
                          <a:latin typeface="Arial"/>
                          <a:cs typeface="Arial"/>
                        </a:rPr>
                        <a:t> </a:t>
                      </a:r>
                      <a:r>
                        <a:rPr lang="sv-FI" sz="800" spc="-10" dirty="0">
                          <a:latin typeface="Arial"/>
                          <a:cs typeface="Arial"/>
                        </a:rPr>
                        <a:t>vaara tunnistettu, mutta DNEL/PNEC ei saatavilla; NEA = altistumista ei odoteta; EPI = vaaraa ei tunnistettu</a:t>
                      </a:r>
                      <a:r>
                        <a:rPr sz="800" spc="-10" dirty="0">
                          <a:latin typeface="Arial"/>
                          <a:cs typeface="Arial"/>
                        </a:rPr>
                        <a:t>.</a:t>
                      </a:r>
                      <a:endParaRPr sz="800" dirty="0">
                        <a:latin typeface="Arial"/>
                        <a:cs typeface="Arial"/>
                      </a:endParaRPr>
                    </a:p>
                    <a:p>
                      <a:pPr>
                        <a:lnSpc>
                          <a:spcPct val="100000"/>
                        </a:lnSpc>
                        <a:spcBef>
                          <a:spcPts val="90"/>
                        </a:spcBef>
                      </a:pPr>
                      <a:endParaRPr sz="800" dirty="0">
                        <a:latin typeface="Times New Roman"/>
                        <a:cs typeface="Times New Roman"/>
                      </a:endParaRPr>
                    </a:p>
                    <a:p>
                      <a:pPr marL="38100" marR="0" indent="0" defTabSz="914400" eaLnBrk="1" fontAlgn="auto" latinLnBrk="0" hangingPunct="1">
                        <a:lnSpc>
                          <a:spcPct val="100000"/>
                        </a:lnSpc>
                        <a:spcBef>
                          <a:spcPts val="5"/>
                        </a:spcBef>
                        <a:spcAft>
                          <a:spcPts val="0"/>
                        </a:spcAft>
                        <a:buClrTx/>
                        <a:buSzTx/>
                        <a:buFontTx/>
                        <a:buNone/>
                        <a:tabLst/>
                        <a:defRPr/>
                      </a:pPr>
                      <a:r>
                        <a:rPr sz="800" dirty="0">
                          <a:latin typeface="Arial"/>
                          <a:cs typeface="Arial"/>
                        </a:rPr>
                        <a:t>8.2.</a:t>
                      </a:r>
                      <a:r>
                        <a:rPr sz="800" spc="-25" dirty="0">
                          <a:latin typeface="Arial"/>
                          <a:cs typeface="Arial"/>
                        </a:rPr>
                        <a:t> </a:t>
                      </a:r>
                      <a:r>
                        <a:rPr lang="sv-FI" sz="800" spc="-25" dirty="0">
                          <a:latin typeface="Arial"/>
                          <a:cs typeface="Arial"/>
                        </a:rPr>
                        <a:t>Altistumisen hallinta </a:t>
                      </a:r>
                      <a:endParaRPr sz="800" dirty="0">
                        <a:latin typeface="Arial"/>
                        <a:cs typeface="Arial"/>
                      </a:endParaRPr>
                    </a:p>
                    <a:p>
                      <a:pPr>
                        <a:lnSpc>
                          <a:spcPct val="100000"/>
                        </a:lnSpc>
                        <a:spcBef>
                          <a:spcPts val="30"/>
                        </a:spcBef>
                      </a:pPr>
                      <a:endParaRPr sz="800" dirty="0">
                        <a:latin typeface="Times New Roman"/>
                        <a:cs typeface="Times New Roman"/>
                      </a:endParaRPr>
                    </a:p>
                    <a:p>
                      <a:pPr marL="172720" marR="528320">
                        <a:lnSpc>
                          <a:spcPct val="103899"/>
                        </a:lnSpc>
                        <a:spcBef>
                          <a:spcPts val="5"/>
                        </a:spcBef>
                      </a:pPr>
                      <a:r>
                        <a:rPr lang="sv-FI" sz="800" dirty="0">
                          <a:latin typeface="Arial"/>
                          <a:cs typeface="Arial"/>
                        </a:rPr>
                        <a:t>Koska asianmukaisen teknisen laitteiston käyttö tulee aina asettaa henkilökohtaisen suojavarustuksen edelle, varmista, että työpaikka on hyvin ilmastoitu tehokkaan paikallisen imun avulla. Henkilökohtaisen suojavarustuksen valinnassa pyydä neuvoa kemikaaliaineiden toimittajaltasi. Henkilökohtaisen suojavarustuksen on oltava CE-merkitty, mikä osoittaa, että se täyttää soveltuvat standardit. </a:t>
                      </a:r>
                    </a:p>
                    <a:p>
                      <a:pPr marL="172720" marR="528320">
                        <a:lnSpc>
                          <a:spcPct val="103899"/>
                        </a:lnSpc>
                        <a:spcBef>
                          <a:spcPts val="5"/>
                        </a:spcBef>
                      </a:pPr>
                      <a:endParaRPr lang="sv-FI" sz="800" dirty="0">
                        <a:latin typeface="Arial"/>
                        <a:cs typeface="Arial"/>
                      </a:endParaRPr>
                    </a:p>
                    <a:p>
                      <a:pPr marL="172720" marR="528320">
                        <a:lnSpc>
                          <a:spcPct val="103899"/>
                        </a:lnSpc>
                        <a:spcBef>
                          <a:spcPts val="5"/>
                        </a:spcBef>
                      </a:pPr>
                      <a:r>
                        <a:rPr lang="sv-FI" sz="800" dirty="0">
                          <a:latin typeface="Arial"/>
                          <a:cs typeface="Arial"/>
                        </a:rPr>
                        <a:t>KÄSIEN SUOJAUS </a:t>
                      </a:r>
                    </a:p>
                    <a:p>
                      <a:pPr marL="172720" marR="528320">
                        <a:lnSpc>
                          <a:spcPct val="103899"/>
                        </a:lnSpc>
                        <a:spcBef>
                          <a:spcPts val="5"/>
                        </a:spcBef>
                      </a:pPr>
                      <a:r>
                        <a:rPr lang="sv-FI" sz="800" dirty="0">
                          <a:latin typeface="Arial"/>
                          <a:cs typeface="Arial"/>
                        </a:rPr>
                        <a:t>Suojaa kädet luokan III työkäsineillä (katso standardi EN 374). Työkäsineiden materiaalin valinnassa on otettava huomioon yhteensopivuus, hajoaminen, rikkoutumisaika ja läpäisevyys. Työkäsineiden kemikaalien kestävyyttä on tarkistettava ennen käyttöä, sillä se voi olla arvaamatonta. Käsineiden käyttöaika riippuu käytön kestosta ja tyypistä. </a:t>
                      </a:r>
                    </a:p>
                    <a:p>
                      <a:pPr marL="172720" marR="528320">
                        <a:lnSpc>
                          <a:spcPct val="103899"/>
                        </a:lnSpc>
                        <a:spcBef>
                          <a:spcPts val="5"/>
                        </a:spcBef>
                      </a:pPr>
                      <a:endParaRPr lang="sv-FI" sz="800" dirty="0">
                        <a:latin typeface="Arial"/>
                        <a:cs typeface="Arial"/>
                      </a:endParaRPr>
                    </a:p>
                    <a:p>
                      <a:pPr marL="172720" marR="528320">
                        <a:lnSpc>
                          <a:spcPct val="103899"/>
                        </a:lnSpc>
                        <a:spcBef>
                          <a:spcPts val="5"/>
                        </a:spcBef>
                      </a:pPr>
                      <a:r>
                        <a:rPr lang="sv-FI" sz="800" dirty="0">
                          <a:latin typeface="Arial"/>
                          <a:cs typeface="Arial"/>
                        </a:rPr>
                        <a:t>IHO SUOJAUS </a:t>
                      </a:r>
                    </a:p>
                    <a:p>
                      <a:pPr marL="172720" marR="528320">
                        <a:lnSpc>
                          <a:spcPct val="103899"/>
                        </a:lnSpc>
                        <a:spcBef>
                          <a:spcPts val="5"/>
                        </a:spcBef>
                      </a:pPr>
                      <a:r>
                        <a:rPr lang="sv-FI" sz="800" dirty="0">
                          <a:latin typeface="Arial"/>
                          <a:cs typeface="Arial"/>
                        </a:rPr>
                        <a:t>Käytä luokan I ammattikäyttöön tarkoitettuja pitkähihaisia työhaalareita ja turvajalkineita (katso asetus 2016/425 ja standardi EN ISO 20344). Pese vartalo saippualla ja vedellä suojavaatteiden riisumisen jälkeen. </a:t>
                      </a:r>
                    </a:p>
                    <a:p>
                      <a:pPr marL="172720" marR="528320">
                        <a:lnSpc>
                          <a:spcPct val="103899"/>
                        </a:lnSpc>
                        <a:spcBef>
                          <a:spcPts val="5"/>
                        </a:spcBef>
                      </a:pPr>
                      <a:endParaRPr lang="sv-FI" sz="800" dirty="0">
                        <a:latin typeface="Arial"/>
                        <a:cs typeface="Arial"/>
                      </a:endParaRPr>
                    </a:p>
                    <a:p>
                      <a:pPr marL="172720" marR="528320">
                        <a:lnSpc>
                          <a:spcPct val="103899"/>
                        </a:lnSpc>
                        <a:spcBef>
                          <a:spcPts val="5"/>
                        </a:spcBef>
                      </a:pPr>
                      <a:r>
                        <a:rPr lang="sv-FI" sz="800" dirty="0">
                          <a:latin typeface="Arial"/>
                          <a:cs typeface="Arial"/>
                        </a:rPr>
                        <a:t>SILMIEN SUOJAUS </a:t>
                      </a:r>
                    </a:p>
                    <a:p>
                      <a:pPr marL="172720" marR="528320">
                        <a:lnSpc>
                          <a:spcPct val="103899"/>
                        </a:lnSpc>
                        <a:spcBef>
                          <a:spcPts val="5"/>
                        </a:spcBef>
                      </a:pPr>
                      <a:r>
                        <a:rPr lang="sv-FI" sz="800" dirty="0">
                          <a:latin typeface="Arial"/>
                          <a:cs typeface="Arial"/>
                        </a:rPr>
                        <a:t>Käytä ilmatiiviitä suojalaseja (katso standardi EN 166). </a:t>
                      </a:r>
                    </a:p>
                    <a:p>
                      <a:pPr marL="172720" marR="528320">
                        <a:lnSpc>
                          <a:spcPct val="103899"/>
                        </a:lnSpc>
                        <a:spcBef>
                          <a:spcPts val="5"/>
                        </a:spcBef>
                      </a:pPr>
                      <a:endParaRPr lang="sv-FI" sz="800" dirty="0">
                        <a:latin typeface="Arial"/>
                        <a:cs typeface="Arial"/>
                      </a:endParaRPr>
                    </a:p>
                    <a:p>
                      <a:pPr marL="172720" marR="528320">
                        <a:lnSpc>
                          <a:spcPct val="103899"/>
                        </a:lnSpc>
                        <a:spcBef>
                          <a:spcPts val="5"/>
                        </a:spcBef>
                      </a:pPr>
                      <a:r>
                        <a:rPr lang="sv-FI" sz="800" dirty="0">
                          <a:latin typeface="Arial"/>
                          <a:cs typeface="Arial"/>
                        </a:rPr>
                        <a:t>HENGITYSSUOJAUS </a:t>
                      </a:r>
                    </a:p>
                    <a:p>
                      <a:pPr marL="172720" marR="528320">
                        <a:lnSpc>
                          <a:spcPct val="103899"/>
                        </a:lnSpc>
                        <a:spcBef>
                          <a:spcPts val="5"/>
                        </a:spcBef>
                      </a:pPr>
                      <a:r>
                        <a:rPr lang="sv-FI" sz="800" dirty="0">
                          <a:latin typeface="Arial"/>
                          <a:cs typeface="Arial"/>
                        </a:rPr>
                        <a:t>Jos aineen tai tuotteessa olevan aineen raja-arvo (esim. TLV-TWA) ylittyy, käytä maskia, jossa on tyyppi B suodatin, jonka luokka (1, 2 tai 3) on valittava käyttöpitoisuuden raja-arvon mukaan (katso standardi EN 14387). Erilaisten kaasujen tai höyryjen ja/tai hiukkasia sisältävien kaasujen tai höyryjen läsnäollessa vaaditaan yhdistelmäsuodattimia. </a:t>
                      </a:r>
                    </a:p>
                    <a:p>
                      <a:pPr marL="172720" marR="528320">
                        <a:lnSpc>
                          <a:spcPct val="103899"/>
                        </a:lnSpc>
                        <a:spcBef>
                          <a:spcPts val="5"/>
                        </a:spcBef>
                      </a:pPr>
                      <a:r>
                        <a:rPr lang="sv-FI" sz="800" dirty="0">
                          <a:latin typeface="Arial"/>
                          <a:cs typeface="Arial"/>
                        </a:rPr>
                        <a:t>Hengityssuojaimia on käytettävä, jos teknisillä toimenpiteillä ei voida rajoittaa työntekijän altistumista pidettäviin raja-arvoihin. Maskien tarjoama suoja on joka tapauksessa rajoitettu. Jos harkittu aine on hajuton tai sen hajukynnys on korkeampi kuin vastaava TLV-TWA ja hätätilanteessa, käytä avoimen piirin paineilmahengityslaitteistoa (standardin EN 137 mukaisesti) tai ulkoisen ilmansyötön hengityslaitteistoa (standardin EN 138 mukaisesti). Oikean hengityssuojaimen valintaan, katso standardi EN 529. </a:t>
                      </a:r>
                    </a:p>
                    <a:p>
                      <a:pPr marL="172720" marR="528320">
                        <a:lnSpc>
                          <a:spcPct val="103899"/>
                        </a:lnSpc>
                        <a:spcBef>
                          <a:spcPts val="5"/>
                        </a:spcBef>
                      </a:pPr>
                      <a:endParaRPr lang="sv-FI" sz="800" dirty="0">
                        <a:latin typeface="Arial"/>
                        <a:cs typeface="Arial"/>
                      </a:endParaRPr>
                    </a:p>
                    <a:p>
                      <a:pPr marL="172720" marR="528320">
                        <a:lnSpc>
                          <a:spcPct val="103899"/>
                        </a:lnSpc>
                        <a:spcBef>
                          <a:spcPts val="5"/>
                        </a:spcBef>
                      </a:pPr>
                      <a:r>
                        <a:rPr lang="sv-FI" sz="800" dirty="0">
                          <a:latin typeface="Arial"/>
                          <a:cs typeface="Arial"/>
                        </a:rPr>
                        <a:t>YMPÄRISTÖALTISTUMISEN HALLINTA </a:t>
                      </a:r>
                    </a:p>
                    <a:p>
                      <a:pPr marL="172720" marR="528320">
                        <a:lnSpc>
                          <a:spcPct val="103899"/>
                        </a:lnSpc>
                        <a:spcBef>
                          <a:spcPts val="5"/>
                        </a:spcBef>
                      </a:pPr>
                      <a:r>
                        <a:rPr lang="sv-FI" sz="800" dirty="0">
                          <a:latin typeface="Arial"/>
                          <a:cs typeface="Arial"/>
                        </a:rPr>
                        <a:t>Valmistusprosesseista, mukaan lukien ilmanvaihtolaitteistosta syntyvät päästöt, tulee tarkistaa ympäristöstandardien noudattamiseksi.</a:t>
                      </a:r>
                    </a:p>
                    <a:p>
                      <a:pPr marL="172720" marR="528320">
                        <a:lnSpc>
                          <a:spcPct val="103899"/>
                        </a:lnSpc>
                        <a:spcBef>
                          <a:spcPts val="5"/>
                        </a:spcBef>
                      </a:pPr>
                      <a:br>
                        <a:rPr lang="sv-FI" sz="800" dirty="0">
                          <a:latin typeface="Arial"/>
                          <a:cs typeface="Arial"/>
                        </a:rPr>
                      </a:br>
                      <a:endParaRPr lang="sv-FI" sz="800" dirty="0">
                        <a:latin typeface="Arial"/>
                        <a:cs typeface="Arial"/>
                      </a:endParaRPr>
                    </a:p>
                    <a:p>
                      <a:pPr>
                        <a:lnSpc>
                          <a:spcPct val="100000"/>
                        </a:lnSpc>
                      </a:pPr>
                      <a:endParaRPr sz="800" dirty="0">
                        <a:latin typeface="Times New Roman"/>
                        <a:cs typeface="Times New Roman"/>
                      </a:endParaRPr>
                    </a:p>
                    <a:p>
                      <a:pPr>
                        <a:lnSpc>
                          <a:spcPct val="100000"/>
                        </a:lnSpc>
                        <a:spcBef>
                          <a:spcPts val="900"/>
                        </a:spcBef>
                      </a:pPr>
                      <a:endParaRPr sz="800" dirty="0">
                        <a:latin typeface="Times New Roman"/>
                        <a:cs typeface="Times New Roman"/>
                      </a:endParaRPr>
                    </a:p>
                    <a:p>
                      <a:pPr marL="6032500">
                        <a:lnSpc>
                          <a:spcPts val="580"/>
                        </a:lnSpc>
                      </a:pPr>
                      <a:r>
                        <a:rPr sz="500" spc="-10" dirty="0">
                          <a:latin typeface="Arial"/>
                          <a:cs typeface="Arial"/>
                        </a:rPr>
                        <a:t>EPY</a:t>
                      </a:r>
                      <a:r>
                        <a:rPr sz="500" spc="-15" dirty="0">
                          <a:latin typeface="Arial"/>
                          <a:cs typeface="Arial"/>
                        </a:rPr>
                        <a:t> </a:t>
                      </a:r>
                      <a:r>
                        <a:rPr sz="500" dirty="0">
                          <a:latin typeface="Arial"/>
                          <a:cs typeface="Arial"/>
                        </a:rPr>
                        <a:t>11.1.2</a:t>
                      </a:r>
                      <a:r>
                        <a:rPr sz="500" spc="-10" dirty="0">
                          <a:latin typeface="Arial"/>
                          <a:cs typeface="Arial"/>
                        </a:rPr>
                        <a:t> </a:t>
                      </a:r>
                      <a:r>
                        <a:rPr sz="500" dirty="0">
                          <a:latin typeface="Arial"/>
                          <a:cs typeface="Arial"/>
                        </a:rPr>
                        <a:t>-</a:t>
                      </a:r>
                      <a:r>
                        <a:rPr sz="500" spc="-15" dirty="0">
                          <a:latin typeface="Arial"/>
                          <a:cs typeface="Arial"/>
                        </a:rPr>
                        <a:t> </a:t>
                      </a:r>
                      <a:r>
                        <a:rPr sz="500" dirty="0">
                          <a:latin typeface="Arial"/>
                          <a:cs typeface="Arial"/>
                        </a:rPr>
                        <a:t>SDS</a:t>
                      </a:r>
                      <a:r>
                        <a:rPr sz="500" spc="-10" dirty="0">
                          <a:latin typeface="Arial"/>
                          <a:cs typeface="Arial"/>
                        </a:rPr>
                        <a:t> 1004.14</a:t>
                      </a:r>
                      <a:endParaRPr sz="500" dirty="0">
                        <a:latin typeface="Arial"/>
                        <a:cs typeface="Arial"/>
                      </a:endParaRPr>
                    </a:p>
                  </a:txBody>
                  <a:tcPr marL="0" marR="0" marT="48260" marB="0">
                    <a:lnL w="3175">
                      <a:solidFill>
                        <a:srgbClr val="000000"/>
                      </a:solidFill>
                      <a:prstDash val="solid"/>
                    </a:lnL>
                    <a:lnR w="3175">
                      <a:solidFill>
                        <a:srgbClr val="000000"/>
                      </a:solidFill>
                      <a:prstDash val="solid"/>
                    </a:lnR>
                    <a:lnB w="3175">
                      <a:solidFill>
                        <a:srgbClr val="000000"/>
                      </a:solidFill>
                      <a:prstDash val="solid"/>
                    </a:lnB>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3"/>
                  </a:ext>
                </a:extLst>
              </a:tr>
            </a:tbl>
          </a:graphicData>
        </a:graphic>
      </p:graphicFrame>
      <p:sp>
        <p:nvSpPr>
          <p:cNvPr id="19" name="object 19"/>
          <p:cNvSpPr/>
          <p:nvPr/>
        </p:nvSpPr>
        <p:spPr>
          <a:xfrm>
            <a:off x="481076" y="1760727"/>
            <a:ext cx="6590665" cy="0"/>
          </a:xfrm>
          <a:custGeom>
            <a:avLst/>
            <a:gdLst/>
            <a:ahLst/>
            <a:cxnLst/>
            <a:rect l="l" t="t" r="r" b="b"/>
            <a:pathLst>
              <a:path w="6590665">
                <a:moveTo>
                  <a:pt x="0" y="0"/>
                </a:moveTo>
                <a:lnTo>
                  <a:pt x="6590538" y="0"/>
                </a:lnTo>
              </a:path>
            </a:pathLst>
          </a:custGeom>
          <a:ln w="3175">
            <a:solidFill>
              <a:srgbClr val="D2D2D2"/>
            </a:solidFill>
          </a:ln>
        </p:spPr>
        <p:txBody>
          <a:bodyPr wrap="square" lIns="0" tIns="0" rIns="0" bIns="0" rtlCol="0"/>
          <a:lstStyle/>
          <a:p>
            <a:endParaRPr/>
          </a:p>
        </p:txBody>
      </p:sp>
      <p:sp>
        <p:nvSpPr>
          <p:cNvPr id="20" name="object 20"/>
          <p:cNvSpPr/>
          <p:nvPr/>
        </p:nvSpPr>
        <p:spPr>
          <a:xfrm>
            <a:off x="481076" y="1885822"/>
            <a:ext cx="6590665" cy="0"/>
          </a:xfrm>
          <a:custGeom>
            <a:avLst/>
            <a:gdLst/>
            <a:ahLst/>
            <a:cxnLst/>
            <a:rect l="l" t="t" r="r" b="b"/>
            <a:pathLst>
              <a:path w="6590665">
                <a:moveTo>
                  <a:pt x="0" y="0"/>
                </a:moveTo>
                <a:lnTo>
                  <a:pt x="6590538" y="0"/>
                </a:lnTo>
              </a:path>
            </a:pathLst>
          </a:custGeom>
          <a:ln w="3175">
            <a:solidFill>
              <a:srgbClr val="D2D2D2"/>
            </a:solidFill>
          </a:ln>
        </p:spPr>
        <p:txBody>
          <a:bodyPr wrap="square" lIns="0" tIns="0" rIns="0" bIns="0" rtlCol="0"/>
          <a:lstStyle/>
          <a:p>
            <a:endParaRPr/>
          </a:p>
        </p:txBody>
      </p:sp>
      <p:sp>
        <p:nvSpPr>
          <p:cNvPr id="21" name="object 21"/>
          <p:cNvSpPr/>
          <p:nvPr/>
        </p:nvSpPr>
        <p:spPr>
          <a:xfrm>
            <a:off x="481076" y="2010917"/>
            <a:ext cx="6590665" cy="0"/>
          </a:xfrm>
          <a:custGeom>
            <a:avLst/>
            <a:gdLst/>
            <a:ahLst/>
            <a:cxnLst/>
            <a:rect l="l" t="t" r="r" b="b"/>
            <a:pathLst>
              <a:path w="6590665">
                <a:moveTo>
                  <a:pt x="0" y="0"/>
                </a:moveTo>
                <a:lnTo>
                  <a:pt x="6590538" y="0"/>
                </a:lnTo>
              </a:path>
            </a:pathLst>
          </a:custGeom>
          <a:ln w="3175">
            <a:solidFill>
              <a:srgbClr val="D2D2D2"/>
            </a:solidFill>
          </a:ln>
        </p:spPr>
        <p:txBody>
          <a:bodyPr wrap="square" lIns="0" tIns="0" rIns="0" bIns="0" rtlCol="0"/>
          <a:lstStyle/>
          <a:p>
            <a:endParaRPr/>
          </a:p>
        </p:txBody>
      </p:sp>
      <p:sp>
        <p:nvSpPr>
          <p:cNvPr id="22" name="object 22"/>
          <p:cNvSpPr/>
          <p:nvPr/>
        </p:nvSpPr>
        <p:spPr>
          <a:xfrm>
            <a:off x="481076" y="2136012"/>
            <a:ext cx="6590665" cy="0"/>
          </a:xfrm>
          <a:custGeom>
            <a:avLst/>
            <a:gdLst/>
            <a:ahLst/>
            <a:cxnLst/>
            <a:rect l="l" t="t" r="r" b="b"/>
            <a:pathLst>
              <a:path w="6590665">
                <a:moveTo>
                  <a:pt x="0" y="0"/>
                </a:moveTo>
                <a:lnTo>
                  <a:pt x="6590538" y="0"/>
                </a:lnTo>
              </a:path>
            </a:pathLst>
          </a:custGeom>
          <a:ln w="3175">
            <a:solidFill>
              <a:srgbClr val="D2D2D2"/>
            </a:solidFill>
          </a:ln>
        </p:spPr>
        <p:txBody>
          <a:bodyPr wrap="square" lIns="0" tIns="0" rIns="0" bIns="0" rtlCol="0"/>
          <a:lstStyle/>
          <a:p>
            <a:endParaRPr/>
          </a:p>
        </p:txBody>
      </p:sp>
      <p:sp>
        <p:nvSpPr>
          <p:cNvPr id="23" name="object 23"/>
          <p:cNvSpPr/>
          <p:nvPr/>
        </p:nvSpPr>
        <p:spPr>
          <a:xfrm>
            <a:off x="481076" y="3011423"/>
            <a:ext cx="6590665" cy="0"/>
          </a:xfrm>
          <a:custGeom>
            <a:avLst/>
            <a:gdLst/>
            <a:ahLst/>
            <a:cxnLst/>
            <a:rect l="l" t="t" r="r" b="b"/>
            <a:pathLst>
              <a:path w="6590665">
                <a:moveTo>
                  <a:pt x="0" y="0"/>
                </a:moveTo>
                <a:lnTo>
                  <a:pt x="6590538" y="0"/>
                </a:lnTo>
              </a:path>
            </a:pathLst>
          </a:custGeom>
          <a:ln w="3175">
            <a:solidFill>
              <a:srgbClr val="D2D2D2"/>
            </a:solidFill>
          </a:ln>
        </p:spPr>
        <p:txBody>
          <a:bodyPr wrap="square" lIns="0" tIns="0" rIns="0" bIns="0" rtlCol="0"/>
          <a:lstStyle/>
          <a:p>
            <a:endParaRPr/>
          </a:p>
        </p:txBody>
      </p:sp>
      <p:sp>
        <p:nvSpPr>
          <p:cNvPr id="24" name="object 24"/>
          <p:cNvSpPr/>
          <p:nvPr/>
        </p:nvSpPr>
        <p:spPr>
          <a:xfrm>
            <a:off x="481076" y="3261613"/>
            <a:ext cx="6590665" cy="0"/>
          </a:xfrm>
          <a:custGeom>
            <a:avLst/>
            <a:gdLst/>
            <a:ahLst/>
            <a:cxnLst/>
            <a:rect l="l" t="t" r="r" b="b"/>
            <a:pathLst>
              <a:path w="6590665">
                <a:moveTo>
                  <a:pt x="0" y="0"/>
                </a:moveTo>
                <a:lnTo>
                  <a:pt x="6590538" y="0"/>
                </a:lnTo>
              </a:path>
            </a:pathLst>
          </a:custGeom>
          <a:ln w="3175">
            <a:solidFill>
              <a:srgbClr val="D2D2D2"/>
            </a:solidFill>
          </a:ln>
        </p:spPr>
        <p:txBody>
          <a:bodyPr wrap="square" lIns="0" tIns="0" rIns="0" bIns="0" rtlCol="0"/>
          <a:lstStyle/>
          <a:p>
            <a:endParaRPr/>
          </a:p>
        </p:txBody>
      </p:sp>
      <p:sp>
        <p:nvSpPr>
          <p:cNvPr id="25" name="object 25"/>
          <p:cNvSpPr/>
          <p:nvPr/>
        </p:nvSpPr>
        <p:spPr>
          <a:xfrm>
            <a:off x="481076" y="3511803"/>
            <a:ext cx="6590665" cy="0"/>
          </a:xfrm>
          <a:custGeom>
            <a:avLst/>
            <a:gdLst/>
            <a:ahLst/>
            <a:cxnLst/>
            <a:rect l="l" t="t" r="r" b="b"/>
            <a:pathLst>
              <a:path w="6590665">
                <a:moveTo>
                  <a:pt x="0" y="0"/>
                </a:moveTo>
                <a:lnTo>
                  <a:pt x="6590538" y="0"/>
                </a:lnTo>
              </a:path>
            </a:pathLst>
          </a:custGeom>
          <a:ln w="3175">
            <a:solidFill>
              <a:srgbClr val="D2D2D2"/>
            </a:solidFill>
          </a:ln>
        </p:spPr>
        <p:txBody>
          <a:bodyPr wrap="square" lIns="0" tIns="0" rIns="0" bIns="0" rtlCol="0"/>
          <a:lstStyle/>
          <a:p>
            <a:endParaRPr/>
          </a:p>
        </p:txBody>
      </p:sp>
      <p:sp>
        <p:nvSpPr>
          <p:cNvPr id="26" name="object 26"/>
          <p:cNvSpPr/>
          <p:nvPr/>
        </p:nvSpPr>
        <p:spPr>
          <a:xfrm>
            <a:off x="481076" y="4137151"/>
            <a:ext cx="6590665" cy="0"/>
          </a:xfrm>
          <a:custGeom>
            <a:avLst/>
            <a:gdLst/>
            <a:ahLst/>
            <a:cxnLst/>
            <a:rect l="l" t="t" r="r" b="b"/>
            <a:pathLst>
              <a:path w="6590665">
                <a:moveTo>
                  <a:pt x="0" y="0"/>
                </a:moveTo>
                <a:lnTo>
                  <a:pt x="6590538" y="0"/>
                </a:lnTo>
              </a:path>
            </a:pathLst>
          </a:custGeom>
          <a:ln w="3175">
            <a:solidFill>
              <a:srgbClr val="D2D2D2"/>
            </a:solidFill>
          </a:ln>
        </p:spPr>
        <p:txBody>
          <a:bodyPr wrap="square" lIns="0" tIns="0" rIns="0" bIns="0" rtlCol="0"/>
          <a:lstStyle/>
          <a:p>
            <a:endParaRPr/>
          </a:p>
        </p:txBody>
      </p:sp>
      <p:sp>
        <p:nvSpPr>
          <p:cNvPr id="27" name="object 27"/>
          <p:cNvSpPr/>
          <p:nvPr/>
        </p:nvSpPr>
        <p:spPr>
          <a:xfrm>
            <a:off x="481076" y="4262246"/>
            <a:ext cx="6590665" cy="0"/>
          </a:xfrm>
          <a:custGeom>
            <a:avLst/>
            <a:gdLst/>
            <a:ahLst/>
            <a:cxnLst/>
            <a:rect l="l" t="t" r="r" b="b"/>
            <a:pathLst>
              <a:path w="6590665">
                <a:moveTo>
                  <a:pt x="0" y="0"/>
                </a:moveTo>
                <a:lnTo>
                  <a:pt x="6590538" y="0"/>
                </a:lnTo>
              </a:path>
            </a:pathLst>
          </a:custGeom>
          <a:ln w="3175">
            <a:solidFill>
              <a:srgbClr val="D2D2D2"/>
            </a:solidFill>
          </a:ln>
        </p:spPr>
        <p:txBody>
          <a:bodyPr wrap="square" lIns="0" tIns="0" rIns="0" bIns="0" rtlCol="0"/>
          <a:lstStyle/>
          <a:p>
            <a:endParaRPr/>
          </a:p>
        </p:txBody>
      </p:sp>
      <p:sp>
        <p:nvSpPr>
          <p:cNvPr id="28" name="object 28"/>
          <p:cNvSpPr/>
          <p:nvPr/>
        </p:nvSpPr>
        <p:spPr>
          <a:xfrm>
            <a:off x="481076" y="4387341"/>
            <a:ext cx="6590665" cy="0"/>
          </a:xfrm>
          <a:custGeom>
            <a:avLst/>
            <a:gdLst/>
            <a:ahLst/>
            <a:cxnLst/>
            <a:rect l="l" t="t" r="r" b="b"/>
            <a:pathLst>
              <a:path w="6590665">
                <a:moveTo>
                  <a:pt x="0" y="0"/>
                </a:moveTo>
                <a:lnTo>
                  <a:pt x="6590538" y="0"/>
                </a:lnTo>
              </a:path>
            </a:pathLst>
          </a:custGeom>
          <a:ln w="3175">
            <a:solidFill>
              <a:srgbClr val="D2D2D2"/>
            </a:solidFill>
          </a:ln>
        </p:spPr>
        <p:txBody>
          <a:bodyPr wrap="square" lIns="0" tIns="0" rIns="0" bIns="0" rtlCol="0"/>
          <a:lstStyle/>
          <a:p>
            <a:endParaRPr/>
          </a:p>
        </p:txBody>
      </p:sp>
      <p:sp>
        <p:nvSpPr>
          <p:cNvPr id="29" name="object 29"/>
          <p:cNvSpPr/>
          <p:nvPr/>
        </p:nvSpPr>
        <p:spPr>
          <a:xfrm>
            <a:off x="481076" y="4512436"/>
            <a:ext cx="6590665" cy="0"/>
          </a:xfrm>
          <a:custGeom>
            <a:avLst/>
            <a:gdLst/>
            <a:ahLst/>
            <a:cxnLst/>
            <a:rect l="l" t="t" r="r" b="b"/>
            <a:pathLst>
              <a:path w="6590665">
                <a:moveTo>
                  <a:pt x="0" y="0"/>
                </a:moveTo>
                <a:lnTo>
                  <a:pt x="6590538" y="0"/>
                </a:lnTo>
              </a:path>
            </a:pathLst>
          </a:custGeom>
          <a:ln w="3175">
            <a:solidFill>
              <a:srgbClr val="D2D2D2"/>
            </a:solidFill>
          </a:ln>
        </p:spPr>
        <p:txBody>
          <a:bodyPr wrap="square" lIns="0" tIns="0" rIns="0" bIns="0" rtlCol="0"/>
          <a:lstStyle/>
          <a:p>
            <a:endParaRPr/>
          </a:p>
        </p:txBody>
      </p:sp>
      <p:sp>
        <p:nvSpPr>
          <p:cNvPr id="30" name="object 30"/>
          <p:cNvSpPr/>
          <p:nvPr/>
        </p:nvSpPr>
        <p:spPr>
          <a:xfrm>
            <a:off x="481076" y="5387974"/>
            <a:ext cx="6590665" cy="0"/>
          </a:xfrm>
          <a:custGeom>
            <a:avLst/>
            <a:gdLst/>
            <a:ahLst/>
            <a:cxnLst/>
            <a:rect l="l" t="t" r="r" b="b"/>
            <a:pathLst>
              <a:path w="6590665">
                <a:moveTo>
                  <a:pt x="0" y="0"/>
                </a:moveTo>
                <a:lnTo>
                  <a:pt x="6590538" y="0"/>
                </a:lnTo>
              </a:path>
            </a:pathLst>
          </a:custGeom>
          <a:ln w="3175">
            <a:solidFill>
              <a:srgbClr val="D2D2D2"/>
            </a:solidFill>
          </a:ln>
        </p:spPr>
        <p:txBody>
          <a:bodyPr wrap="square" lIns="0" tIns="0" rIns="0" bIns="0" rtlCol="0"/>
          <a:lstStyle/>
          <a:p>
            <a:endParaRPr dirty="0"/>
          </a:p>
        </p:txBody>
      </p:sp>
      <p:sp>
        <p:nvSpPr>
          <p:cNvPr id="31" name="object 31"/>
          <p:cNvSpPr/>
          <p:nvPr/>
        </p:nvSpPr>
        <p:spPr>
          <a:xfrm>
            <a:off x="471423" y="5727700"/>
            <a:ext cx="6590665" cy="0"/>
          </a:xfrm>
          <a:custGeom>
            <a:avLst/>
            <a:gdLst/>
            <a:ahLst/>
            <a:cxnLst/>
            <a:rect l="l" t="t" r="r" b="b"/>
            <a:pathLst>
              <a:path w="6590665">
                <a:moveTo>
                  <a:pt x="0" y="0"/>
                </a:moveTo>
                <a:lnTo>
                  <a:pt x="6590538" y="0"/>
                </a:lnTo>
              </a:path>
            </a:pathLst>
          </a:custGeom>
          <a:ln w="3175">
            <a:solidFill>
              <a:srgbClr val="D2D2D2"/>
            </a:solidFill>
          </a:ln>
        </p:spPr>
        <p:txBody>
          <a:bodyPr wrap="square" lIns="0" tIns="0" rIns="0" bIns="0" rtlCol="0"/>
          <a:lstStyle/>
          <a:p>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extLst>
              <p:ext uri="{D42A27DB-BD31-4B8C-83A1-F6EECF244321}">
                <p14:modId xmlns:p14="http://schemas.microsoft.com/office/powerpoint/2010/main" val="1262182920"/>
              </p:ext>
            </p:extLst>
          </p:nvPr>
        </p:nvGraphicFramePr>
        <p:xfrm>
          <a:off x="307847" y="317499"/>
          <a:ext cx="6860540" cy="10001885"/>
        </p:xfrm>
        <a:graphic>
          <a:graphicData uri="http://schemas.openxmlformats.org/drawingml/2006/table">
            <a:tbl>
              <a:tblPr firstRow="1" bandRow="1">
                <a:tableStyleId>{2D5ABB26-0587-4C30-8999-92F81FD0307C}</a:tableStyleId>
              </a:tblPr>
              <a:tblGrid>
                <a:gridCol w="1407160">
                  <a:extLst>
                    <a:ext uri="{9D8B030D-6E8A-4147-A177-3AD203B41FA5}">
                      <a16:colId xmlns:a16="http://schemas.microsoft.com/office/drawing/2014/main" val="20000"/>
                    </a:ext>
                  </a:extLst>
                </a:gridCol>
                <a:gridCol w="3430270">
                  <a:extLst>
                    <a:ext uri="{9D8B030D-6E8A-4147-A177-3AD203B41FA5}">
                      <a16:colId xmlns:a16="http://schemas.microsoft.com/office/drawing/2014/main" val="20001"/>
                    </a:ext>
                  </a:extLst>
                </a:gridCol>
                <a:gridCol w="2023110">
                  <a:extLst>
                    <a:ext uri="{9D8B030D-6E8A-4147-A177-3AD203B41FA5}">
                      <a16:colId xmlns:a16="http://schemas.microsoft.com/office/drawing/2014/main" val="20002"/>
                    </a:ext>
                  </a:extLst>
                </a:gridCol>
              </a:tblGrid>
              <a:tr h="297815">
                <a:tc rowSpan="2">
                  <a:txBody>
                    <a:bodyPr/>
                    <a:lstStyle/>
                    <a:p>
                      <a:pPr>
                        <a:lnSpc>
                          <a:spcPct val="100000"/>
                        </a:lnSpc>
                      </a:pPr>
                      <a:endParaRPr sz="800">
                        <a:latin typeface="Times New Roman"/>
                        <a:cs typeface="Times New Roman"/>
                      </a:endParaRPr>
                    </a:p>
                  </a:txBody>
                  <a:tcPr marL="0" marR="0" marT="0" marB="0">
                    <a:lnL w="3175">
                      <a:solidFill>
                        <a:srgbClr val="000000"/>
                      </a:solidFill>
                      <a:prstDash val="solid"/>
                    </a:lnL>
                    <a:lnT w="3175">
                      <a:solidFill>
                        <a:srgbClr val="000000"/>
                      </a:solidFill>
                      <a:prstDash val="solid"/>
                    </a:lnT>
                    <a:lnB w="3175">
                      <a:solidFill>
                        <a:srgbClr val="000000"/>
                      </a:solidFill>
                      <a:prstDash val="solid"/>
                    </a:lnB>
                  </a:tcPr>
                </a:tc>
                <a:tc>
                  <a:txBody>
                    <a:bodyPr/>
                    <a:lstStyle/>
                    <a:p>
                      <a:pPr marR="68580" algn="ctr">
                        <a:lnSpc>
                          <a:spcPts val="2014"/>
                        </a:lnSpc>
                      </a:pPr>
                      <a:r>
                        <a:rPr sz="1750" dirty="0">
                          <a:latin typeface="Arial"/>
                          <a:cs typeface="Arial"/>
                        </a:rPr>
                        <a:t>OIKOS</a:t>
                      </a:r>
                      <a:r>
                        <a:rPr sz="1750" spc="-35" dirty="0">
                          <a:latin typeface="Arial"/>
                          <a:cs typeface="Arial"/>
                        </a:rPr>
                        <a:t> </a:t>
                      </a:r>
                      <a:r>
                        <a:rPr sz="1750" dirty="0">
                          <a:latin typeface="Arial"/>
                          <a:cs typeface="Arial"/>
                        </a:rPr>
                        <a:t>S.P.A.</a:t>
                      </a:r>
                      <a:r>
                        <a:rPr sz="1750" spc="-20" dirty="0">
                          <a:latin typeface="Arial"/>
                          <a:cs typeface="Arial"/>
                        </a:rPr>
                        <a:t> </a:t>
                      </a:r>
                      <a:r>
                        <a:rPr sz="1750" dirty="0">
                          <a:latin typeface="Arial"/>
                          <a:cs typeface="Arial"/>
                        </a:rPr>
                        <a:t>A</a:t>
                      </a:r>
                      <a:r>
                        <a:rPr sz="1750" spc="-20" dirty="0">
                          <a:latin typeface="Arial"/>
                          <a:cs typeface="Arial"/>
                        </a:rPr>
                        <a:t> </a:t>
                      </a:r>
                      <a:r>
                        <a:rPr sz="1750" dirty="0">
                          <a:latin typeface="Arial"/>
                          <a:cs typeface="Arial"/>
                        </a:rPr>
                        <a:t>SOCIO</a:t>
                      </a:r>
                      <a:r>
                        <a:rPr sz="1750" spc="-20" dirty="0">
                          <a:latin typeface="Arial"/>
                          <a:cs typeface="Arial"/>
                        </a:rPr>
                        <a:t> </a:t>
                      </a:r>
                      <a:r>
                        <a:rPr sz="1750" spc="-10" dirty="0">
                          <a:latin typeface="Arial"/>
                          <a:cs typeface="Arial"/>
                        </a:rPr>
                        <a:t>UNICO</a:t>
                      </a:r>
                      <a:endParaRPr sz="1750">
                        <a:latin typeface="Arial"/>
                        <a:cs typeface="Arial"/>
                      </a:endParaRPr>
                    </a:p>
                  </a:txBody>
                  <a:tcPr marL="0" marR="0" marT="0" marB="0">
                    <a:lnR w="3175">
                      <a:solidFill>
                        <a:srgbClr val="000000"/>
                      </a:solidFill>
                      <a:prstDash val="solid"/>
                    </a:lnR>
                    <a:lnT w="3175">
                      <a:solidFill>
                        <a:srgbClr val="000000"/>
                      </a:solidFill>
                      <a:prstDash val="solid"/>
                    </a:lnT>
                    <a:lnB w="3175">
                      <a:solidFill>
                        <a:srgbClr val="000000"/>
                      </a:solidFill>
                      <a:prstDash val="solid"/>
                    </a:lnB>
                  </a:tcPr>
                </a:tc>
                <a:tc rowSpan="2">
                  <a:txBody>
                    <a:bodyPr/>
                    <a:lstStyle/>
                    <a:p>
                      <a:pPr marL="153670">
                        <a:lnSpc>
                          <a:spcPts val="760"/>
                        </a:lnSpc>
                        <a:spcBef>
                          <a:spcPts val="360"/>
                        </a:spcBef>
                        <a:tabLst>
                          <a:tab pos="1873250" algn="l"/>
                        </a:tabLst>
                      </a:pPr>
                      <a:r>
                        <a:rPr lang="sv-SE" sz="550" spc="-10" dirty="0" err="1">
                          <a:latin typeface="Arial"/>
                          <a:cs typeface="Arial"/>
                        </a:rPr>
                        <a:t>Tarkistus</a:t>
                      </a:r>
                      <a:r>
                        <a:rPr lang="sv-SE" sz="550" spc="40" dirty="0">
                          <a:latin typeface="Arial"/>
                          <a:cs typeface="Arial"/>
                        </a:rPr>
                        <a:t> </a:t>
                      </a:r>
                      <a:r>
                        <a:rPr lang="sv-SE" sz="550" spc="-10" dirty="0">
                          <a:latin typeface="Arial"/>
                          <a:cs typeface="Arial"/>
                        </a:rPr>
                        <a:t>nro.10</a:t>
                      </a:r>
                      <a:r>
                        <a:rPr lang="sv-SE" sz="550" dirty="0">
                          <a:latin typeface="Arial"/>
                          <a:cs typeface="Arial"/>
                        </a:rPr>
                        <a:t>	</a:t>
                      </a:r>
                      <a:r>
                        <a:rPr lang="sv-SE" sz="975" spc="-37" baseline="8547" dirty="0">
                          <a:latin typeface="Arial"/>
                          <a:cs typeface="Arial"/>
                        </a:rPr>
                        <a:t>FI</a:t>
                      </a:r>
                      <a:endParaRPr lang="sv-SE" sz="975" baseline="8547" dirty="0">
                        <a:latin typeface="Arial"/>
                        <a:cs typeface="Arial"/>
                      </a:endParaRPr>
                    </a:p>
                    <a:p>
                      <a:pPr marL="153670" marR="1173480">
                        <a:lnSpc>
                          <a:spcPts val="640"/>
                        </a:lnSpc>
                        <a:spcBef>
                          <a:spcPts val="15"/>
                        </a:spcBef>
                      </a:pPr>
                      <a:r>
                        <a:rPr lang="sv-SE" sz="550" spc="-15" dirty="0" err="1">
                          <a:latin typeface="Arial"/>
                          <a:cs typeface="Arial"/>
                        </a:rPr>
                        <a:t>Päivätty</a:t>
                      </a:r>
                      <a:r>
                        <a:rPr lang="sv-SE" sz="550" spc="-15" dirty="0">
                          <a:latin typeface="Arial"/>
                          <a:cs typeface="Arial"/>
                        </a:rPr>
                        <a:t> </a:t>
                      </a:r>
                      <a:r>
                        <a:rPr lang="sv-SE" sz="550" spc="-10" dirty="0">
                          <a:latin typeface="Arial"/>
                          <a:cs typeface="Arial"/>
                        </a:rPr>
                        <a:t>16/11/2022</a:t>
                      </a:r>
                      <a:r>
                        <a:rPr lang="sv-SE" sz="550" spc="500" dirty="0">
                          <a:latin typeface="Arial"/>
                          <a:cs typeface="Arial"/>
                        </a:rPr>
                        <a:t> </a:t>
                      </a:r>
                      <a:r>
                        <a:rPr lang="sv-SE" sz="550" dirty="0" err="1">
                          <a:latin typeface="Arial"/>
                          <a:cs typeface="Arial"/>
                        </a:rPr>
                        <a:t>Tulostettu</a:t>
                      </a:r>
                      <a:r>
                        <a:rPr lang="sv-SE" sz="550" spc="-10" dirty="0">
                          <a:latin typeface="Arial"/>
                          <a:cs typeface="Arial"/>
                        </a:rPr>
                        <a:t> 30/11/2022</a:t>
                      </a:r>
                      <a:endParaRPr lang="sv-SE" sz="550" spc="500" dirty="0">
                        <a:latin typeface="Arial"/>
                        <a:cs typeface="Arial"/>
                      </a:endParaRPr>
                    </a:p>
                    <a:p>
                      <a:pPr marL="153670" marR="1173480">
                        <a:lnSpc>
                          <a:spcPts val="640"/>
                        </a:lnSpc>
                        <a:spcBef>
                          <a:spcPts val="15"/>
                        </a:spcBef>
                      </a:pPr>
                      <a:r>
                        <a:rPr lang="sv-SE" sz="550" dirty="0" err="1">
                          <a:latin typeface="Arial"/>
                          <a:cs typeface="Arial"/>
                        </a:rPr>
                        <a:t>Sivu</a:t>
                      </a:r>
                      <a:r>
                        <a:rPr lang="sv-SE" sz="550" spc="-5" dirty="0">
                          <a:latin typeface="Arial"/>
                          <a:cs typeface="Arial"/>
                        </a:rPr>
                        <a:t> </a:t>
                      </a:r>
                      <a:r>
                        <a:rPr lang="sv-SE" sz="550" dirty="0">
                          <a:latin typeface="Arial"/>
                          <a:cs typeface="Arial"/>
                        </a:rPr>
                        <a:t>n.</a:t>
                      </a:r>
                      <a:r>
                        <a:rPr lang="sv-SE" sz="550" spc="145" dirty="0">
                          <a:latin typeface="Arial"/>
                          <a:cs typeface="Arial"/>
                        </a:rPr>
                        <a:t> 5</a:t>
                      </a:r>
                      <a:r>
                        <a:rPr lang="sv-SE" sz="550" spc="-5" dirty="0">
                          <a:latin typeface="Arial"/>
                          <a:cs typeface="Arial"/>
                        </a:rPr>
                        <a:t> </a:t>
                      </a:r>
                      <a:r>
                        <a:rPr lang="sv-SE" sz="550" dirty="0">
                          <a:latin typeface="Arial"/>
                          <a:cs typeface="Arial"/>
                        </a:rPr>
                        <a:t>/</a:t>
                      </a:r>
                      <a:r>
                        <a:rPr lang="sv-SE" sz="550" spc="-5" dirty="0">
                          <a:latin typeface="Arial"/>
                          <a:cs typeface="Arial"/>
                        </a:rPr>
                        <a:t> </a:t>
                      </a:r>
                      <a:r>
                        <a:rPr lang="sv-SE" sz="550" spc="-25" dirty="0">
                          <a:latin typeface="Arial"/>
                          <a:cs typeface="Arial"/>
                        </a:rPr>
                        <a:t>11</a:t>
                      </a:r>
                      <a:endParaRPr lang="sv-SE" sz="550" dirty="0">
                        <a:latin typeface="Arial"/>
                        <a:cs typeface="Arial"/>
                      </a:endParaRPr>
                    </a:p>
                    <a:p>
                      <a:pPr marL="153670">
                        <a:lnSpc>
                          <a:spcPts val="610"/>
                        </a:lnSpc>
                      </a:pPr>
                      <a:r>
                        <a:rPr lang="sv-SE" sz="550" dirty="0" err="1">
                          <a:latin typeface="Arial"/>
                          <a:cs typeface="Arial"/>
                        </a:rPr>
                        <a:t>Korvattu</a:t>
                      </a:r>
                      <a:r>
                        <a:rPr lang="sv-SE" sz="550" dirty="0">
                          <a:latin typeface="Arial"/>
                          <a:cs typeface="Arial"/>
                        </a:rPr>
                        <a:t> </a:t>
                      </a:r>
                      <a:r>
                        <a:rPr lang="sv-SE" sz="550" spc="-10" dirty="0">
                          <a:latin typeface="Arial"/>
                          <a:cs typeface="Arial"/>
                        </a:rPr>
                        <a:t>tarkistus:9</a:t>
                      </a:r>
                      <a:r>
                        <a:rPr lang="sv-SE" sz="550" dirty="0">
                          <a:latin typeface="Arial"/>
                          <a:cs typeface="Arial"/>
                        </a:rPr>
                        <a:t> (</a:t>
                      </a:r>
                      <a:r>
                        <a:rPr lang="sv-SE" sz="550" dirty="0" err="1">
                          <a:latin typeface="Arial"/>
                          <a:cs typeface="Arial"/>
                        </a:rPr>
                        <a:t>Päivätty</a:t>
                      </a:r>
                      <a:r>
                        <a:rPr lang="sv-SE" sz="550" dirty="0">
                          <a:latin typeface="Arial"/>
                          <a:cs typeface="Arial"/>
                        </a:rPr>
                        <a:t> </a:t>
                      </a:r>
                      <a:r>
                        <a:rPr lang="sv-SE" sz="550" spc="-10" dirty="0">
                          <a:latin typeface="Arial"/>
                          <a:cs typeface="Arial"/>
                        </a:rPr>
                        <a:t>27/05/2020)</a:t>
                      </a:r>
                      <a:endParaRPr lang="sv-SE" sz="550" dirty="0">
                        <a:latin typeface="Arial"/>
                        <a:cs typeface="Arial"/>
                      </a:endParaRPr>
                    </a:p>
                  </a:txBody>
                  <a:tcPr marL="0" marR="0" marB="0">
                    <a:lnL w="3175" cap="flat" cmpd="sng" algn="ctr">
                      <a:solidFill>
                        <a:srgbClr val="000000"/>
                      </a:solidFill>
                      <a:prstDash val="solid"/>
                      <a:round/>
                      <a:headEnd type="none" w="med" len="med"/>
                      <a:tailEnd type="none" w="med" len="med"/>
                    </a:lnL>
                    <a:lnR w="3175">
                      <a:solidFill>
                        <a:srgbClr val="000000"/>
                      </a:solidFill>
                      <a:prstDash val="solid"/>
                    </a:lnR>
                    <a:lnT w="3175">
                      <a:solidFill>
                        <a:srgbClr val="000000"/>
                      </a:solidFill>
                      <a:prstDash val="solid"/>
                    </a:lnT>
                    <a:lnB w="3175">
                      <a:solidFill>
                        <a:srgbClr val="000000"/>
                      </a:solidFill>
                      <a:prstDash val="solid"/>
                    </a:lnB>
                  </a:tcPr>
                </a:tc>
                <a:extLst>
                  <a:ext uri="{0D108BD9-81ED-4DB2-BD59-A6C34878D82A}">
                    <a16:rowId xmlns:a16="http://schemas.microsoft.com/office/drawing/2014/main" val="10000"/>
                  </a:ext>
                </a:extLst>
              </a:tr>
              <a:tr h="297815">
                <a:tc vMerge="1">
                  <a:txBody>
                    <a:bodyPr/>
                    <a:lstStyle/>
                    <a:p>
                      <a:endParaRPr/>
                    </a:p>
                  </a:txBody>
                  <a:tcPr marL="0" marR="0" marT="0" marB="0">
                    <a:lnL w="3175">
                      <a:solidFill>
                        <a:srgbClr val="000000"/>
                      </a:solidFill>
                      <a:prstDash val="solid"/>
                    </a:lnL>
                    <a:lnT w="3175">
                      <a:solidFill>
                        <a:srgbClr val="000000"/>
                      </a:solidFill>
                      <a:prstDash val="solid"/>
                    </a:lnT>
                    <a:lnB w="3175">
                      <a:solidFill>
                        <a:srgbClr val="000000"/>
                      </a:solidFill>
                      <a:prstDash val="solid"/>
                    </a:lnB>
                  </a:tcPr>
                </a:tc>
                <a:tc>
                  <a:txBody>
                    <a:bodyPr/>
                    <a:lstStyle/>
                    <a:p>
                      <a:pPr marR="69215" algn="ctr">
                        <a:lnSpc>
                          <a:spcPts val="1750"/>
                        </a:lnSpc>
                      </a:pPr>
                      <a:r>
                        <a:rPr sz="1550" spc="-10" dirty="0">
                          <a:latin typeface="Arial"/>
                          <a:cs typeface="Arial"/>
                        </a:rPr>
                        <a:t>BETONCRYLL</a:t>
                      </a:r>
                      <a:r>
                        <a:rPr sz="1550" spc="-55" dirty="0">
                          <a:latin typeface="Arial"/>
                          <a:cs typeface="Arial"/>
                        </a:rPr>
                        <a:t> </a:t>
                      </a:r>
                      <a:r>
                        <a:rPr sz="1550" spc="-10" dirty="0">
                          <a:latin typeface="Arial"/>
                          <a:cs typeface="Arial"/>
                        </a:rPr>
                        <a:t>IDROREPELLENTE</a:t>
                      </a:r>
                      <a:endParaRPr sz="1550">
                        <a:latin typeface="Arial"/>
                        <a:cs typeface="Arial"/>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vMerge="1">
                  <a:txBody>
                    <a:bodyPr/>
                    <a:lstStyle/>
                    <a:p>
                      <a:endParaRPr/>
                    </a:p>
                  </a:txBody>
                  <a:tcPr marL="0" marR="0" marB="0">
                    <a:lnR w="3175">
                      <a:solidFill>
                        <a:srgbClr val="000000"/>
                      </a:solidFill>
                      <a:prstDash val="solid"/>
                    </a:lnR>
                    <a:lnT w="3175">
                      <a:solidFill>
                        <a:srgbClr val="000000"/>
                      </a:solidFill>
                      <a:prstDash val="solid"/>
                    </a:lnT>
                    <a:lnB w="3175">
                      <a:solidFill>
                        <a:srgbClr val="000000"/>
                      </a:solidFill>
                      <a:prstDash val="solid"/>
                    </a:lnB>
                  </a:tcPr>
                </a:tc>
                <a:extLst>
                  <a:ext uri="{0D108BD9-81ED-4DB2-BD59-A6C34878D82A}">
                    <a16:rowId xmlns:a16="http://schemas.microsoft.com/office/drawing/2014/main" val="10001"/>
                  </a:ext>
                </a:extLst>
              </a:tr>
              <a:tr h="501650">
                <a:tc gridSpan="3">
                  <a:txBody>
                    <a:bodyPr/>
                    <a:lstStyle/>
                    <a:p>
                      <a:pPr>
                        <a:lnSpc>
                          <a:spcPct val="100000"/>
                        </a:lnSpc>
                      </a:pPr>
                      <a:endParaRPr sz="80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2"/>
                  </a:ext>
                </a:extLst>
              </a:tr>
              <a:tr h="172720">
                <a:tc gridSpan="3">
                  <a:txBody>
                    <a:bodyPr/>
                    <a:lstStyle/>
                    <a:p>
                      <a:pPr marL="38100" marR="0" indent="0" defTabSz="914400" eaLnBrk="1" fontAlgn="auto" latinLnBrk="0" hangingPunct="1">
                        <a:lnSpc>
                          <a:spcPts val="1265"/>
                        </a:lnSpc>
                        <a:spcBef>
                          <a:spcPts val="0"/>
                        </a:spcBef>
                        <a:spcAft>
                          <a:spcPts val="0"/>
                        </a:spcAft>
                        <a:buClrTx/>
                        <a:buSzTx/>
                        <a:buFontTx/>
                        <a:buNone/>
                        <a:tabLst/>
                        <a:defRPr/>
                      </a:pPr>
                      <a:r>
                        <a:rPr lang="sv-SE" sz="1100" spc="-10" dirty="0">
                          <a:latin typeface="Arial"/>
                          <a:cs typeface="Arial"/>
                        </a:rPr>
                        <a:t>OSA</a:t>
                      </a:r>
                      <a:r>
                        <a:rPr sz="1100" spc="-15" dirty="0">
                          <a:latin typeface="Arial"/>
                          <a:cs typeface="Arial"/>
                        </a:rPr>
                        <a:t> </a:t>
                      </a:r>
                      <a:r>
                        <a:rPr sz="1100" dirty="0">
                          <a:latin typeface="Arial"/>
                          <a:cs typeface="Arial"/>
                        </a:rPr>
                        <a:t>9.</a:t>
                      </a:r>
                      <a:r>
                        <a:rPr sz="1100" spc="-10" dirty="0">
                          <a:latin typeface="Arial"/>
                          <a:cs typeface="Arial"/>
                        </a:rPr>
                        <a:t> </a:t>
                      </a:r>
                      <a:r>
                        <a:rPr lang="sv-FI" sz="1100" spc="-10" dirty="0">
                          <a:latin typeface="Arial"/>
                          <a:cs typeface="Arial"/>
                        </a:rPr>
                        <a:t>Fysikaaliset ja kemialliset ominaisuudet</a:t>
                      </a:r>
                      <a:endParaRPr sz="1100" dirty="0">
                        <a:latin typeface="Arial"/>
                        <a:cs typeface="Arial"/>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solidFill>
                      <a:srgbClr val="A7FFFF"/>
                    </a:solidFill>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3"/>
                  </a:ext>
                </a:extLst>
              </a:tr>
              <a:tr h="4502150">
                <a:tc gridSpan="3">
                  <a:txBody>
                    <a:bodyPr/>
                    <a:lstStyle/>
                    <a:p>
                      <a:pPr>
                        <a:lnSpc>
                          <a:spcPct val="100000"/>
                        </a:lnSpc>
                        <a:spcBef>
                          <a:spcPts val="750"/>
                        </a:spcBef>
                      </a:pPr>
                      <a:endParaRPr sz="800" dirty="0">
                        <a:latin typeface="Times New Roman"/>
                        <a:cs typeface="Times New Roman"/>
                      </a:endParaRPr>
                    </a:p>
                    <a:p>
                      <a:pPr marL="38100" marR="0" lvl="1" indent="0" defTabSz="914400" eaLnBrk="1" fontAlgn="auto" latinLnBrk="0" hangingPunct="1">
                        <a:lnSpc>
                          <a:spcPct val="100000"/>
                        </a:lnSpc>
                        <a:spcBef>
                          <a:spcPts val="0"/>
                        </a:spcBef>
                        <a:spcAft>
                          <a:spcPts val="0"/>
                        </a:spcAft>
                        <a:buClrTx/>
                        <a:buSzTx/>
                        <a:buFontTx/>
                        <a:buNone/>
                        <a:tabLst>
                          <a:tab pos="233045" algn="l"/>
                        </a:tabLst>
                        <a:defRPr/>
                      </a:pPr>
                      <a:r>
                        <a:rPr lang="sv-SE" sz="800" spc="-10" dirty="0">
                          <a:latin typeface="Arial"/>
                          <a:cs typeface="Arial"/>
                        </a:rPr>
                        <a:t>9.1. </a:t>
                      </a:r>
                      <a:r>
                        <a:rPr lang="sv-FI" sz="800" spc="-10" dirty="0">
                          <a:latin typeface="Arial"/>
                          <a:cs typeface="Arial"/>
                        </a:rPr>
                        <a:t>Tiedot perusfysikaalisista ja kemiallisista ominaisuuksista</a:t>
                      </a:r>
                      <a:endParaRPr sz="800" dirty="0">
                        <a:latin typeface="Arial"/>
                        <a:cs typeface="Arial"/>
                      </a:endParaRPr>
                    </a:p>
                    <a:p>
                      <a:pPr lvl="1">
                        <a:lnSpc>
                          <a:spcPct val="100000"/>
                        </a:lnSpc>
                        <a:spcBef>
                          <a:spcPts val="90"/>
                        </a:spcBef>
                        <a:buFont typeface="Arial"/>
                        <a:buAutoNum type="arabicPeriod"/>
                      </a:pPr>
                      <a:endParaRPr sz="800" dirty="0">
                        <a:latin typeface="Times New Roman"/>
                        <a:cs typeface="Times New Roman"/>
                      </a:endParaRPr>
                    </a:p>
                    <a:p>
                      <a:pPr marL="172720" marR="0" indent="0" defTabSz="914400" eaLnBrk="1" fontAlgn="auto" latinLnBrk="0" hangingPunct="1">
                        <a:lnSpc>
                          <a:spcPct val="100000"/>
                        </a:lnSpc>
                        <a:spcBef>
                          <a:spcPts val="0"/>
                        </a:spcBef>
                        <a:spcAft>
                          <a:spcPts val="0"/>
                        </a:spcAft>
                        <a:buClrTx/>
                        <a:buSzTx/>
                        <a:buFontTx/>
                        <a:buNone/>
                        <a:tabLst>
                          <a:tab pos="2549525" algn="l"/>
                          <a:tab pos="4492625" algn="l"/>
                        </a:tabLst>
                        <a:defRPr/>
                      </a:pPr>
                      <a:r>
                        <a:rPr lang="sv-FI" sz="800" spc="-10" dirty="0">
                          <a:latin typeface="Arial"/>
                          <a:cs typeface="Arial"/>
                        </a:rPr>
                        <a:t>Ominaisuudet</a:t>
                      </a:r>
                      <a:r>
                        <a:rPr sz="800" dirty="0">
                          <a:latin typeface="Arial"/>
                          <a:cs typeface="Arial"/>
                        </a:rPr>
                        <a:t>	</a:t>
                      </a:r>
                      <a:r>
                        <a:rPr lang="sv-SE" sz="800" spc="-10" dirty="0">
                          <a:latin typeface="Arial"/>
                          <a:cs typeface="Arial"/>
                        </a:rPr>
                        <a:t>Arvo</a:t>
                      </a:r>
                      <a:r>
                        <a:rPr sz="800" dirty="0">
                          <a:latin typeface="Arial"/>
                          <a:cs typeface="Arial"/>
                        </a:rPr>
                        <a:t>	</a:t>
                      </a:r>
                      <a:r>
                        <a:rPr lang="sv-SE" sz="800" spc="-10" dirty="0" err="1">
                          <a:latin typeface="Arial"/>
                          <a:cs typeface="Arial"/>
                        </a:rPr>
                        <a:t>Tiedot</a:t>
                      </a:r>
                      <a:endParaRPr sz="800" dirty="0">
                        <a:latin typeface="Arial"/>
                        <a:cs typeface="Arial"/>
                      </a:endParaRPr>
                    </a:p>
                    <a:p>
                      <a:pPr marL="172720" marR="0" indent="0" defTabSz="914400" eaLnBrk="1" fontAlgn="auto" latinLnBrk="0" hangingPunct="1">
                        <a:lnSpc>
                          <a:spcPct val="100000"/>
                        </a:lnSpc>
                        <a:spcBef>
                          <a:spcPts val="10"/>
                        </a:spcBef>
                        <a:spcAft>
                          <a:spcPts val="0"/>
                        </a:spcAft>
                        <a:buClrTx/>
                        <a:buSzTx/>
                        <a:buFontTx/>
                        <a:buNone/>
                        <a:tabLst>
                          <a:tab pos="2549525" algn="l"/>
                        </a:tabLst>
                        <a:defRPr/>
                      </a:pPr>
                      <a:r>
                        <a:rPr lang="sv-FI" sz="800" spc="-10" dirty="0">
                          <a:latin typeface="Arial"/>
                          <a:cs typeface="Arial"/>
                        </a:rPr>
                        <a:t>Ulkomuoto</a:t>
                      </a:r>
                      <a:r>
                        <a:rPr sz="800" dirty="0">
                          <a:latin typeface="Arial"/>
                          <a:cs typeface="Arial"/>
                        </a:rPr>
                        <a:t>	</a:t>
                      </a:r>
                      <a:r>
                        <a:rPr lang="sv-SE" sz="800" spc="-10" dirty="0">
                          <a:latin typeface="Arial"/>
                          <a:cs typeface="Arial"/>
                        </a:rPr>
                        <a:t>Neste</a:t>
                      </a:r>
                      <a:endParaRPr sz="800" dirty="0">
                        <a:latin typeface="Arial"/>
                        <a:cs typeface="Arial"/>
                      </a:endParaRPr>
                    </a:p>
                    <a:p>
                      <a:pPr marL="172720" marR="0" indent="0" defTabSz="914400" eaLnBrk="1" fontAlgn="auto" latinLnBrk="0" hangingPunct="1">
                        <a:lnSpc>
                          <a:spcPct val="100000"/>
                        </a:lnSpc>
                        <a:spcBef>
                          <a:spcPts val="25"/>
                        </a:spcBef>
                        <a:spcAft>
                          <a:spcPts val="0"/>
                        </a:spcAft>
                        <a:buClrTx/>
                        <a:buSzTx/>
                        <a:buFontTx/>
                        <a:buNone/>
                        <a:tabLst>
                          <a:tab pos="2549525" algn="l"/>
                        </a:tabLst>
                        <a:defRPr/>
                      </a:pPr>
                      <a:r>
                        <a:rPr lang="sv-SE" sz="800" spc="-10" dirty="0" err="1">
                          <a:latin typeface="Arial"/>
                          <a:cs typeface="Arial"/>
                        </a:rPr>
                        <a:t>Väri</a:t>
                      </a:r>
                      <a:r>
                        <a:rPr sz="800" dirty="0">
                          <a:latin typeface="Arial"/>
                          <a:cs typeface="Arial"/>
                        </a:rPr>
                        <a:t>	</a:t>
                      </a:r>
                      <a:r>
                        <a:rPr lang="sv-FI" sz="800" spc="-10" dirty="0">
                          <a:latin typeface="Arial"/>
                          <a:cs typeface="Arial"/>
                        </a:rPr>
                        <a:t>läpinäkyvä</a:t>
                      </a:r>
                      <a:endParaRPr sz="800" dirty="0">
                        <a:latin typeface="Arial"/>
                        <a:cs typeface="Arial"/>
                      </a:endParaRPr>
                    </a:p>
                    <a:p>
                      <a:pPr marL="172720">
                        <a:lnSpc>
                          <a:spcPct val="100000"/>
                        </a:lnSpc>
                        <a:spcBef>
                          <a:spcPts val="25"/>
                        </a:spcBef>
                        <a:tabLst>
                          <a:tab pos="2549525" algn="l"/>
                        </a:tabLst>
                      </a:pPr>
                      <a:r>
                        <a:rPr lang="sv-SE" sz="800" spc="-10" dirty="0" err="1">
                          <a:latin typeface="Arial"/>
                          <a:cs typeface="Arial"/>
                        </a:rPr>
                        <a:t>Haju</a:t>
                      </a:r>
                      <a:r>
                        <a:rPr sz="800" dirty="0">
                          <a:latin typeface="Arial"/>
                          <a:cs typeface="Arial"/>
                        </a:rPr>
                        <a:t>	</a:t>
                      </a:r>
                      <a:r>
                        <a:rPr lang="sv-SE" sz="800" spc="-10" dirty="0" err="1">
                          <a:latin typeface="Arial"/>
                          <a:cs typeface="Arial"/>
                        </a:rPr>
                        <a:t>Heikko</a:t>
                      </a:r>
                      <a:endParaRPr sz="800" dirty="0">
                        <a:latin typeface="Arial"/>
                        <a:cs typeface="Arial"/>
                      </a:endParaRPr>
                    </a:p>
                    <a:p>
                      <a:pPr marL="172720" marR="3664585" indent="0" defTabSz="914400" eaLnBrk="1" fontAlgn="auto" latinLnBrk="0" hangingPunct="1">
                        <a:lnSpc>
                          <a:spcPct val="101899"/>
                        </a:lnSpc>
                        <a:spcBef>
                          <a:spcPts val="20"/>
                        </a:spcBef>
                        <a:spcAft>
                          <a:spcPts val="0"/>
                        </a:spcAft>
                        <a:buClrTx/>
                        <a:buSzTx/>
                        <a:buFontTx/>
                        <a:buNone/>
                        <a:tabLst>
                          <a:tab pos="2337435" algn="l"/>
                          <a:tab pos="2549525" algn="l"/>
                          <a:tab pos="2914650" algn="l"/>
                        </a:tabLst>
                        <a:defRPr/>
                      </a:pPr>
                      <a:r>
                        <a:rPr lang="sv-FI" sz="800" spc="-10" dirty="0">
                          <a:latin typeface="Arial"/>
                          <a:cs typeface="Arial"/>
                        </a:rPr>
                        <a:t>Sulamispiste / jäätymispiste</a:t>
                      </a:r>
                      <a:r>
                        <a:rPr sz="800" dirty="0">
                          <a:latin typeface="Arial"/>
                          <a:cs typeface="Arial"/>
                        </a:rPr>
                        <a:t>		</a:t>
                      </a:r>
                      <a:r>
                        <a:rPr lang="sv-SE" sz="800" dirty="0" err="1">
                          <a:latin typeface="Arial"/>
                          <a:cs typeface="Arial"/>
                        </a:rPr>
                        <a:t>Ei</a:t>
                      </a:r>
                      <a:r>
                        <a:rPr lang="sv-SE" sz="800" dirty="0">
                          <a:latin typeface="Arial"/>
                          <a:cs typeface="Arial"/>
                        </a:rPr>
                        <a:t> </a:t>
                      </a:r>
                      <a:r>
                        <a:rPr lang="sv-SE" sz="800" dirty="0" err="1">
                          <a:latin typeface="Arial"/>
                          <a:cs typeface="Arial"/>
                        </a:rPr>
                        <a:t>saatavilla</a:t>
                      </a:r>
                      <a:endParaRPr lang="sv-SE" sz="800" dirty="0">
                        <a:latin typeface="Arial"/>
                        <a:cs typeface="Arial"/>
                      </a:endParaRPr>
                    </a:p>
                    <a:p>
                      <a:pPr marL="172720" marR="3664585" indent="0" defTabSz="914400" eaLnBrk="1" fontAlgn="auto" latinLnBrk="0" hangingPunct="1">
                        <a:lnSpc>
                          <a:spcPct val="101899"/>
                        </a:lnSpc>
                        <a:spcBef>
                          <a:spcPts val="20"/>
                        </a:spcBef>
                        <a:spcAft>
                          <a:spcPts val="0"/>
                        </a:spcAft>
                        <a:buClrTx/>
                        <a:buSzTx/>
                        <a:buFontTx/>
                        <a:buNone/>
                        <a:tabLst>
                          <a:tab pos="2337435" algn="l"/>
                          <a:tab pos="2549525" algn="l"/>
                          <a:tab pos="2914650" algn="l"/>
                        </a:tabLst>
                        <a:defRPr/>
                      </a:pPr>
                      <a:r>
                        <a:rPr lang="sv-FI" sz="800" dirty="0">
                          <a:latin typeface="Arial"/>
                          <a:cs typeface="Arial"/>
                        </a:rPr>
                        <a:t>Kiehumispiste</a:t>
                      </a:r>
                      <a:r>
                        <a:rPr sz="800" dirty="0">
                          <a:latin typeface="Arial"/>
                          <a:cs typeface="Arial"/>
                        </a:rPr>
                        <a:t>	</a:t>
                      </a:r>
                      <a:r>
                        <a:rPr sz="800" spc="-50" dirty="0">
                          <a:latin typeface="Arial"/>
                          <a:cs typeface="Arial"/>
                        </a:rPr>
                        <a:t>&gt;</a:t>
                      </a:r>
                      <a:r>
                        <a:rPr sz="800" dirty="0">
                          <a:latin typeface="Arial"/>
                          <a:cs typeface="Arial"/>
                        </a:rPr>
                        <a:t>	</a:t>
                      </a:r>
                      <a:r>
                        <a:rPr sz="800" spc="-25" dirty="0">
                          <a:latin typeface="Arial"/>
                          <a:cs typeface="Arial"/>
                        </a:rPr>
                        <a:t>100°C</a:t>
                      </a:r>
                      <a:r>
                        <a:rPr sz="800" spc="-10" dirty="0">
                          <a:latin typeface="Arial"/>
                          <a:cs typeface="Arial"/>
                        </a:rPr>
                        <a:t> </a:t>
                      </a:r>
                      <a:r>
                        <a:rPr lang="sv-FI" sz="800" spc="-10" dirty="0">
                          <a:latin typeface="Arial"/>
                          <a:cs typeface="Arial"/>
                        </a:rPr>
                        <a:t>Palavuus</a:t>
                      </a:r>
                      <a:r>
                        <a:rPr sz="800" dirty="0">
                          <a:latin typeface="Arial"/>
                          <a:cs typeface="Arial"/>
                        </a:rPr>
                        <a:t>		</a:t>
                      </a:r>
                      <a:r>
                        <a:rPr lang="sv-FI" sz="800" dirty="0">
                          <a:latin typeface="Arial"/>
                          <a:cs typeface="Arial"/>
                        </a:rPr>
                        <a:t>ei ole palava</a:t>
                      </a:r>
                      <a:endParaRPr sz="800" dirty="0">
                        <a:latin typeface="Arial"/>
                        <a:cs typeface="Arial"/>
                      </a:endParaRPr>
                    </a:p>
                    <a:p>
                      <a:pPr marL="172720" marR="0" indent="0" defTabSz="914400" eaLnBrk="1" fontAlgn="auto" latinLnBrk="0" hangingPunct="1">
                        <a:lnSpc>
                          <a:spcPct val="100000"/>
                        </a:lnSpc>
                        <a:spcBef>
                          <a:spcPts val="40"/>
                        </a:spcBef>
                        <a:spcAft>
                          <a:spcPts val="0"/>
                        </a:spcAft>
                        <a:buClrTx/>
                        <a:buSzTx/>
                        <a:buFontTx/>
                        <a:buNone/>
                        <a:tabLst>
                          <a:tab pos="2549525" algn="l"/>
                        </a:tabLst>
                        <a:defRPr/>
                      </a:pPr>
                      <a:r>
                        <a:rPr lang="sv-FI" sz="800" dirty="0">
                          <a:latin typeface="Arial"/>
                          <a:cs typeface="Arial"/>
                        </a:rPr>
                        <a:t>Alempi räjähdysraja</a:t>
                      </a:r>
                      <a:r>
                        <a:rPr sz="800" dirty="0">
                          <a:latin typeface="Arial"/>
                          <a:cs typeface="Arial"/>
                        </a:rPr>
                        <a:t>	</a:t>
                      </a:r>
                      <a:r>
                        <a:rPr lang="sv-FI" sz="800" dirty="0">
                          <a:latin typeface="Arial"/>
                          <a:cs typeface="Arial"/>
                        </a:rPr>
                        <a:t>Ei sovellettavissa</a:t>
                      </a:r>
                      <a:endParaRPr sz="800" dirty="0">
                        <a:latin typeface="Arial"/>
                        <a:cs typeface="Arial"/>
                      </a:endParaRPr>
                    </a:p>
                    <a:p>
                      <a:pPr marL="172720" marR="0" indent="0" defTabSz="914400" eaLnBrk="1" fontAlgn="auto" latinLnBrk="0" hangingPunct="1">
                        <a:lnSpc>
                          <a:spcPct val="100000"/>
                        </a:lnSpc>
                        <a:spcBef>
                          <a:spcPts val="25"/>
                        </a:spcBef>
                        <a:spcAft>
                          <a:spcPts val="0"/>
                        </a:spcAft>
                        <a:buClrTx/>
                        <a:buSzTx/>
                        <a:buFontTx/>
                        <a:buNone/>
                        <a:tabLst>
                          <a:tab pos="2549525" algn="l"/>
                        </a:tabLst>
                        <a:defRPr/>
                      </a:pPr>
                      <a:r>
                        <a:rPr lang="sv-FI" sz="800" dirty="0">
                          <a:latin typeface="Arial"/>
                          <a:cs typeface="Arial"/>
                        </a:rPr>
                        <a:t>Ylempi räjähdysraja</a:t>
                      </a:r>
                      <a:r>
                        <a:rPr sz="800" dirty="0">
                          <a:latin typeface="Arial"/>
                          <a:cs typeface="Arial"/>
                        </a:rPr>
                        <a:t>	</a:t>
                      </a:r>
                      <a:r>
                        <a:rPr lang="sv-FI" sz="800" dirty="0">
                          <a:latin typeface="Arial"/>
                          <a:cs typeface="Arial"/>
                        </a:rPr>
                        <a:t>Ei sovellettavissa</a:t>
                      </a:r>
                      <a:endParaRPr sz="800" dirty="0">
                        <a:latin typeface="Arial"/>
                        <a:cs typeface="Arial"/>
                      </a:endParaRPr>
                    </a:p>
                    <a:p>
                      <a:pPr marL="172720" marR="0" indent="0" defTabSz="914400" eaLnBrk="1" fontAlgn="auto" latinLnBrk="0" hangingPunct="1">
                        <a:lnSpc>
                          <a:spcPct val="100000"/>
                        </a:lnSpc>
                        <a:spcBef>
                          <a:spcPts val="20"/>
                        </a:spcBef>
                        <a:spcAft>
                          <a:spcPts val="0"/>
                        </a:spcAft>
                        <a:buClrTx/>
                        <a:buSzTx/>
                        <a:buFontTx/>
                        <a:buNone/>
                        <a:tabLst>
                          <a:tab pos="2549525" algn="l"/>
                        </a:tabLst>
                        <a:defRPr/>
                      </a:pPr>
                      <a:r>
                        <a:rPr lang="sv-FI" sz="800" dirty="0">
                          <a:latin typeface="Arial"/>
                          <a:cs typeface="Arial"/>
                        </a:rPr>
                        <a:t>Syttymispiste</a:t>
                      </a:r>
                      <a:r>
                        <a:rPr sz="800" dirty="0">
                          <a:latin typeface="Arial"/>
                          <a:cs typeface="Arial"/>
                        </a:rPr>
                        <a:t>	</a:t>
                      </a:r>
                      <a:r>
                        <a:rPr lang="sv-FI" sz="800" dirty="0">
                          <a:latin typeface="Arial"/>
                          <a:cs typeface="Arial"/>
                        </a:rPr>
                        <a:t>Ei sovellettavissa</a:t>
                      </a:r>
                      <a:endParaRPr sz="800" dirty="0">
                        <a:latin typeface="Arial"/>
                        <a:cs typeface="Arial"/>
                      </a:endParaRPr>
                    </a:p>
                    <a:p>
                      <a:pPr marL="172720" marR="0" indent="0" defTabSz="914400" eaLnBrk="1" fontAlgn="auto" latinLnBrk="0" hangingPunct="1">
                        <a:lnSpc>
                          <a:spcPct val="100000"/>
                        </a:lnSpc>
                        <a:spcBef>
                          <a:spcPts val="25"/>
                        </a:spcBef>
                        <a:spcAft>
                          <a:spcPts val="0"/>
                        </a:spcAft>
                        <a:buClrTx/>
                        <a:buSzTx/>
                        <a:buFontTx/>
                        <a:buNone/>
                        <a:tabLst>
                          <a:tab pos="2549525" algn="l"/>
                        </a:tabLst>
                        <a:defRPr/>
                      </a:pPr>
                      <a:r>
                        <a:rPr lang="sv-FI" sz="800" spc="-10" dirty="0">
                          <a:latin typeface="Arial"/>
                          <a:cs typeface="Arial"/>
                        </a:rPr>
                        <a:t>Itsesyttymislämpötila</a:t>
                      </a:r>
                      <a:r>
                        <a:rPr sz="800" dirty="0">
                          <a:latin typeface="Arial"/>
                          <a:cs typeface="Arial"/>
                        </a:rPr>
                        <a:t>	</a:t>
                      </a:r>
                      <a:r>
                        <a:rPr lang="sv-FI" sz="800" dirty="0">
                          <a:latin typeface="Arial"/>
                          <a:cs typeface="Arial"/>
                        </a:rPr>
                        <a:t>Ei sovellettavissa</a:t>
                      </a:r>
                      <a:endParaRPr sz="800" dirty="0">
                        <a:latin typeface="Arial"/>
                        <a:cs typeface="Arial"/>
                      </a:endParaRPr>
                    </a:p>
                    <a:p>
                      <a:pPr marL="172720">
                        <a:lnSpc>
                          <a:spcPct val="100000"/>
                        </a:lnSpc>
                        <a:spcBef>
                          <a:spcPts val="15"/>
                        </a:spcBef>
                        <a:tabLst>
                          <a:tab pos="2549525" algn="l"/>
                        </a:tabLst>
                      </a:pPr>
                      <a:r>
                        <a:rPr sz="800" spc="-25" dirty="0">
                          <a:latin typeface="Arial"/>
                          <a:cs typeface="Arial"/>
                        </a:rPr>
                        <a:t>pH</a:t>
                      </a:r>
                      <a:r>
                        <a:rPr sz="800" dirty="0">
                          <a:latin typeface="Arial"/>
                          <a:cs typeface="Arial"/>
                        </a:rPr>
                        <a:t>	</a:t>
                      </a:r>
                      <a:r>
                        <a:rPr sz="800" spc="-10" dirty="0">
                          <a:latin typeface="Arial"/>
                          <a:cs typeface="Arial"/>
                        </a:rPr>
                        <a:t>6,5-</a:t>
                      </a:r>
                      <a:r>
                        <a:rPr sz="800" spc="-25" dirty="0">
                          <a:latin typeface="Arial"/>
                          <a:cs typeface="Arial"/>
                        </a:rPr>
                        <a:t>7,5</a:t>
                      </a:r>
                      <a:endParaRPr sz="800" dirty="0">
                        <a:latin typeface="Arial"/>
                        <a:cs typeface="Arial"/>
                      </a:endParaRPr>
                    </a:p>
                    <a:p>
                      <a:pPr marL="172720" marR="0" indent="0" defTabSz="914400" eaLnBrk="1" fontAlgn="auto" latinLnBrk="0" hangingPunct="1">
                        <a:lnSpc>
                          <a:spcPct val="100000"/>
                        </a:lnSpc>
                        <a:spcBef>
                          <a:spcPts val="35"/>
                        </a:spcBef>
                        <a:spcAft>
                          <a:spcPts val="0"/>
                        </a:spcAft>
                        <a:buClrTx/>
                        <a:buSzTx/>
                        <a:buFontTx/>
                        <a:buNone/>
                        <a:tabLst>
                          <a:tab pos="2549525" algn="l"/>
                        </a:tabLst>
                        <a:defRPr/>
                      </a:pPr>
                      <a:r>
                        <a:rPr lang="sv-FI" sz="800" dirty="0">
                          <a:latin typeface="Arial"/>
                          <a:cs typeface="Arial"/>
                        </a:rPr>
                        <a:t>Kinemaattinen viskositeetti</a:t>
                      </a:r>
                      <a:r>
                        <a:rPr sz="800" dirty="0">
                          <a:latin typeface="Arial"/>
                          <a:cs typeface="Arial"/>
                        </a:rPr>
                        <a:t>	</a:t>
                      </a:r>
                      <a:r>
                        <a:rPr lang="sv-SE" sz="800" dirty="0" err="1">
                          <a:latin typeface="Arial"/>
                          <a:cs typeface="Arial"/>
                        </a:rPr>
                        <a:t>Ei</a:t>
                      </a:r>
                      <a:r>
                        <a:rPr lang="sv-SE" sz="800" dirty="0">
                          <a:latin typeface="Arial"/>
                          <a:cs typeface="Arial"/>
                        </a:rPr>
                        <a:t> </a:t>
                      </a:r>
                      <a:r>
                        <a:rPr lang="sv-SE" sz="800" dirty="0" err="1">
                          <a:latin typeface="Arial"/>
                          <a:cs typeface="Arial"/>
                        </a:rPr>
                        <a:t>saatavilla</a:t>
                      </a:r>
                      <a:endParaRPr sz="800" dirty="0">
                        <a:latin typeface="Arial"/>
                        <a:cs typeface="Arial"/>
                      </a:endParaRPr>
                    </a:p>
                    <a:p>
                      <a:pPr marL="172720" marR="0" indent="0" defTabSz="914400" eaLnBrk="1" fontAlgn="auto" latinLnBrk="0" hangingPunct="1">
                        <a:lnSpc>
                          <a:spcPct val="100000"/>
                        </a:lnSpc>
                        <a:spcBef>
                          <a:spcPts val="15"/>
                        </a:spcBef>
                        <a:spcAft>
                          <a:spcPts val="0"/>
                        </a:spcAft>
                        <a:buClrTx/>
                        <a:buSzTx/>
                        <a:buFontTx/>
                        <a:buNone/>
                        <a:tabLst>
                          <a:tab pos="2549525" algn="l"/>
                        </a:tabLst>
                        <a:defRPr/>
                      </a:pPr>
                      <a:r>
                        <a:rPr lang="sv-FI" sz="800" dirty="0">
                          <a:latin typeface="Arial"/>
                          <a:cs typeface="Arial"/>
                        </a:rPr>
                        <a:t>Dynaaminen viskositeetti</a:t>
                      </a:r>
                      <a:r>
                        <a:rPr sz="800" dirty="0">
                          <a:latin typeface="Arial"/>
                          <a:cs typeface="Arial"/>
                        </a:rPr>
                        <a:t>	</a:t>
                      </a:r>
                      <a:r>
                        <a:rPr sz="800" spc="-25" dirty="0">
                          <a:latin typeface="Arial"/>
                          <a:cs typeface="Arial"/>
                        </a:rPr>
                        <a:t>50</a:t>
                      </a:r>
                      <a:endParaRPr sz="800" dirty="0">
                        <a:latin typeface="Arial"/>
                        <a:cs typeface="Arial"/>
                      </a:endParaRPr>
                    </a:p>
                    <a:p>
                      <a:pPr marL="172720" marR="0" indent="0" defTabSz="914400" eaLnBrk="1" fontAlgn="auto" latinLnBrk="0" hangingPunct="1">
                        <a:lnSpc>
                          <a:spcPct val="100000"/>
                        </a:lnSpc>
                        <a:spcBef>
                          <a:spcPts val="25"/>
                        </a:spcBef>
                        <a:spcAft>
                          <a:spcPts val="0"/>
                        </a:spcAft>
                        <a:buClrTx/>
                        <a:buSzTx/>
                        <a:buFontTx/>
                        <a:buNone/>
                        <a:tabLst>
                          <a:tab pos="2549525" algn="l"/>
                        </a:tabLst>
                        <a:defRPr/>
                      </a:pPr>
                      <a:r>
                        <a:rPr lang="sv-FI" sz="800" spc="-10" dirty="0">
                          <a:latin typeface="Arial"/>
                          <a:cs typeface="Arial"/>
                        </a:rPr>
                        <a:t>Liukoisuus</a:t>
                      </a:r>
                      <a:r>
                        <a:rPr sz="800" dirty="0">
                          <a:latin typeface="Arial"/>
                          <a:cs typeface="Arial"/>
                        </a:rPr>
                        <a:t>	</a:t>
                      </a:r>
                      <a:r>
                        <a:rPr lang="sv-FI" sz="800" spc="-10" dirty="0">
                          <a:latin typeface="Arial"/>
                          <a:cs typeface="Arial"/>
                        </a:rPr>
                        <a:t>Sekoittuu veteen</a:t>
                      </a:r>
                      <a:endParaRPr sz="800" dirty="0">
                        <a:latin typeface="Arial"/>
                        <a:cs typeface="Arial"/>
                      </a:endParaRPr>
                    </a:p>
                    <a:p>
                      <a:pPr marL="172720" marR="0" indent="0" defTabSz="914400" eaLnBrk="1" fontAlgn="auto" latinLnBrk="0" hangingPunct="1">
                        <a:lnSpc>
                          <a:spcPct val="100000"/>
                        </a:lnSpc>
                        <a:spcBef>
                          <a:spcPts val="35"/>
                        </a:spcBef>
                        <a:spcAft>
                          <a:spcPts val="0"/>
                        </a:spcAft>
                        <a:buClrTx/>
                        <a:buSzTx/>
                        <a:buFontTx/>
                        <a:buNone/>
                        <a:tabLst>
                          <a:tab pos="2549525" algn="l"/>
                        </a:tabLst>
                        <a:defRPr/>
                      </a:pPr>
                      <a:r>
                        <a:rPr lang="sv-FI" sz="800" spc="-10" dirty="0">
                          <a:latin typeface="Arial"/>
                          <a:cs typeface="Arial"/>
                        </a:rPr>
                        <a:t>Jakautumiskerroin</a:t>
                      </a:r>
                      <a:r>
                        <a:rPr sz="800" spc="-10" dirty="0">
                          <a:latin typeface="Arial"/>
                          <a:cs typeface="Arial"/>
                        </a:rPr>
                        <a:t>:</a:t>
                      </a:r>
                      <a:r>
                        <a:rPr sz="800" spc="25" dirty="0">
                          <a:latin typeface="Arial"/>
                          <a:cs typeface="Arial"/>
                        </a:rPr>
                        <a:t> </a:t>
                      </a:r>
                      <a:r>
                        <a:rPr lang="sv-FI" sz="800" spc="-10" dirty="0">
                          <a:latin typeface="Arial"/>
                          <a:cs typeface="Arial"/>
                        </a:rPr>
                        <a:t>n-oktanoli/vesi</a:t>
                      </a:r>
                      <a:r>
                        <a:rPr sz="800" dirty="0">
                          <a:latin typeface="Arial"/>
                          <a:cs typeface="Arial"/>
                        </a:rPr>
                        <a:t>	</a:t>
                      </a:r>
                      <a:r>
                        <a:rPr lang="sv-SE" sz="800" dirty="0" err="1">
                          <a:latin typeface="Arial"/>
                          <a:cs typeface="Arial"/>
                        </a:rPr>
                        <a:t>Ei</a:t>
                      </a:r>
                      <a:r>
                        <a:rPr lang="sv-SE" sz="800" dirty="0">
                          <a:latin typeface="Arial"/>
                          <a:cs typeface="Arial"/>
                        </a:rPr>
                        <a:t> </a:t>
                      </a:r>
                      <a:r>
                        <a:rPr lang="sv-SE" sz="800" dirty="0" err="1">
                          <a:latin typeface="Arial"/>
                          <a:cs typeface="Arial"/>
                        </a:rPr>
                        <a:t>saatavilla</a:t>
                      </a:r>
                      <a:endParaRPr sz="800" dirty="0">
                        <a:latin typeface="Arial"/>
                        <a:cs typeface="Arial"/>
                      </a:endParaRPr>
                    </a:p>
                    <a:p>
                      <a:pPr marL="172720" marR="0" indent="0" defTabSz="914400" eaLnBrk="1" fontAlgn="auto" latinLnBrk="0" hangingPunct="1">
                        <a:lnSpc>
                          <a:spcPct val="100000"/>
                        </a:lnSpc>
                        <a:spcBef>
                          <a:spcPts val="35"/>
                        </a:spcBef>
                        <a:spcAft>
                          <a:spcPts val="0"/>
                        </a:spcAft>
                        <a:buClrTx/>
                        <a:buSzTx/>
                        <a:buFontTx/>
                        <a:buNone/>
                        <a:tabLst>
                          <a:tab pos="2549525" algn="l"/>
                        </a:tabLst>
                        <a:defRPr/>
                      </a:pPr>
                      <a:r>
                        <a:rPr lang="sv-FI" sz="800" dirty="0">
                          <a:latin typeface="Arial"/>
                          <a:cs typeface="Arial"/>
                        </a:rPr>
                        <a:t>Höyrynpaine</a:t>
                      </a:r>
                      <a:r>
                        <a:rPr sz="800" dirty="0">
                          <a:latin typeface="Arial"/>
                          <a:cs typeface="Arial"/>
                        </a:rPr>
                        <a:t>	</a:t>
                      </a:r>
                      <a:r>
                        <a:rPr lang="sv-SE" sz="800" dirty="0" err="1">
                          <a:latin typeface="Arial"/>
                          <a:cs typeface="Arial"/>
                        </a:rPr>
                        <a:t>Ei</a:t>
                      </a:r>
                      <a:r>
                        <a:rPr lang="sv-SE" sz="800" dirty="0">
                          <a:latin typeface="Arial"/>
                          <a:cs typeface="Arial"/>
                        </a:rPr>
                        <a:t> </a:t>
                      </a:r>
                      <a:r>
                        <a:rPr lang="sv-SE" sz="800" dirty="0" err="1">
                          <a:latin typeface="Arial"/>
                          <a:cs typeface="Arial"/>
                        </a:rPr>
                        <a:t>saatavilla</a:t>
                      </a:r>
                      <a:endParaRPr lang="sv-SE" sz="800" dirty="0">
                        <a:latin typeface="Arial"/>
                        <a:cs typeface="Arial"/>
                      </a:endParaRPr>
                    </a:p>
                    <a:p>
                      <a:pPr marL="172720" marR="0" indent="0" defTabSz="914400" eaLnBrk="1" fontAlgn="auto" latinLnBrk="0" hangingPunct="1">
                        <a:lnSpc>
                          <a:spcPct val="100000"/>
                        </a:lnSpc>
                        <a:spcBef>
                          <a:spcPts val="15"/>
                        </a:spcBef>
                        <a:spcAft>
                          <a:spcPts val="0"/>
                        </a:spcAft>
                        <a:buClrTx/>
                        <a:buSzTx/>
                        <a:buFontTx/>
                        <a:buNone/>
                        <a:tabLst>
                          <a:tab pos="2549525" algn="l"/>
                        </a:tabLst>
                        <a:defRPr/>
                      </a:pPr>
                      <a:r>
                        <a:rPr lang="sv-FI" sz="800" dirty="0">
                          <a:latin typeface="Arial"/>
                          <a:cs typeface="Arial"/>
                        </a:rPr>
                        <a:t>Tiheys ja/tai suhteellinen tiheys </a:t>
                      </a:r>
                      <a:r>
                        <a:rPr sz="800" dirty="0">
                          <a:latin typeface="Arial"/>
                          <a:cs typeface="Arial"/>
                        </a:rPr>
                        <a:t>	</a:t>
                      </a:r>
                      <a:r>
                        <a:rPr sz="800" spc="-50" dirty="0">
                          <a:latin typeface="Arial"/>
                          <a:cs typeface="Arial"/>
                        </a:rPr>
                        <a:t>1</a:t>
                      </a:r>
                      <a:endParaRPr sz="800" dirty="0">
                        <a:latin typeface="Arial"/>
                        <a:cs typeface="Arial"/>
                      </a:endParaRPr>
                    </a:p>
                    <a:p>
                      <a:pPr marL="172720" marR="0" indent="0" defTabSz="914400" eaLnBrk="1" fontAlgn="auto" latinLnBrk="0" hangingPunct="1">
                        <a:lnSpc>
                          <a:spcPct val="100000"/>
                        </a:lnSpc>
                        <a:spcBef>
                          <a:spcPts val="35"/>
                        </a:spcBef>
                        <a:spcAft>
                          <a:spcPts val="0"/>
                        </a:spcAft>
                        <a:buClrTx/>
                        <a:buSzTx/>
                        <a:buFontTx/>
                        <a:buNone/>
                        <a:tabLst>
                          <a:tab pos="2549525" algn="l"/>
                        </a:tabLst>
                        <a:defRPr/>
                      </a:pPr>
                      <a:r>
                        <a:rPr lang="sv-FI" sz="800" spc="-10" dirty="0">
                          <a:latin typeface="Arial"/>
                          <a:cs typeface="Arial"/>
                        </a:rPr>
                        <a:t>Suhteellinen höyryn tiheys</a:t>
                      </a:r>
                      <a:r>
                        <a:rPr sz="800" dirty="0">
                          <a:latin typeface="Arial"/>
                          <a:cs typeface="Arial"/>
                        </a:rPr>
                        <a:t>	</a:t>
                      </a:r>
                      <a:r>
                        <a:rPr lang="sv-SE" sz="800" dirty="0" err="1">
                          <a:latin typeface="Arial"/>
                          <a:cs typeface="Arial"/>
                        </a:rPr>
                        <a:t>Ei</a:t>
                      </a:r>
                      <a:r>
                        <a:rPr lang="sv-SE" sz="800" dirty="0">
                          <a:latin typeface="Arial"/>
                          <a:cs typeface="Arial"/>
                        </a:rPr>
                        <a:t> </a:t>
                      </a:r>
                      <a:r>
                        <a:rPr lang="sv-SE" sz="800" dirty="0" err="1">
                          <a:latin typeface="Arial"/>
                          <a:cs typeface="Arial"/>
                        </a:rPr>
                        <a:t>saatavilla</a:t>
                      </a:r>
                      <a:endParaRPr lang="sv-SE" sz="800" dirty="0">
                        <a:latin typeface="Arial"/>
                        <a:cs typeface="Arial"/>
                      </a:endParaRPr>
                    </a:p>
                    <a:p>
                      <a:pPr marL="172720" marR="0" indent="0" defTabSz="914400" eaLnBrk="1" fontAlgn="auto" latinLnBrk="0" hangingPunct="1">
                        <a:lnSpc>
                          <a:spcPct val="100000"/>
                        </a:lnSpc>
                        <a:spcBef>
                          <a:spcPts val="25"/>
                        </a:spcBef>
                        <a:spcAft>
                          <a:spcPts val="0"/>
                        </a:spcAft>
                        <a:buClrTx/>
                        <a:buSzTx/>
                        <a:buFontTx/>
                        <a:buNone/>
                        <a:tabLst>
                          <a:tab pos="2549525" algn="l"/>
                        </a:tabLst>
                        <a:defRPr/>
                      </a:pPr>
                      <a:r>
                        <a:rPr lang="sv-FI" sz="800" spc="-10" dirty="0">
                          <a:latin typeface="Arial"/>
                          <a:cs typeface="Arial"/>
                        </a:rPr>
                        <a:t>Hiukkasten ominaisuudet </a:t>
                      </a:r>
                      <a:r>
                        <a:rPr sz="800" dirty="0">
                          <a:latin typeface="Arial"/>
                          <a:cs typeface="Arial"/>
                        </a:rPr>
                        <a:t>	</a:t>
                      </a:r>
                      <a:r>
                        <a:rPr lang="sv-FI" sz="800" dirty="0">
                          <a:latin typeface="Arial"/>
                          <a:cs typeface="Arial"/>
                        </a:rPr>
                        <a:t>Ei sovellettavissa</a:t>
                      </a:r>
                    </a:p>
                    <a:p>
                      <a:pPr marL="172720" marR="0" indent="0" defTabSz="914400" eaLnBrk="1" fontAlgn="auto" latinLnBrk="0" hangingPunct="1">
                        <a:lnSpc>
                          <a:spcPct val="100000"/>
                        </a:lnSpc>
                        <a:spcBef>
                          <a:spcPts val="25"/>
                        </a:spcBef>
                        <a:spcAft>
                          <a:spcPts val="0"/>
                        </a:spcAft>
                        <a:buClrTx/>
                        <a:buSzTx/>
                        <a:buFontTx/>
                        <a:buNone/>
                        <a:tabLst>
                          <a:tab pos="2549525" algn="l"/>
                        </a:tabLst>
                        <a:defRPr/>
                      </a:pPr>
                      <a:endParaRPr sz="800" dirty="0">
                        <a:latin typeface="Times New Roman"/>
                        <a:cs typeface="Times New Roman"/>
                      </a:endParaRPr>
                    </a:p>
                    <a:p>
                      <a:pPr marL="38100" marR="0" lvl="1" indent="0" defTabSz="914400" eaLnBrk="1" fontAlgn="auto" latinLnBrk="0" hangingPunct="1">
                        <a:lnSpc>
                          <a:spcPct val="100000"/>
                        </a:lnSpc>
                        <a:spcBef>
                          <a:spcPts val="0"/>
                        </a:spcBef>
                        <a:spcAft>
                          <a:spcPts val="0"/>
                        </a:spcAft>
                        <a:buClrTx/>
                        <a:buSzTx/>
                        <a:buFontTx/>
                        <a:buNone/>
                        <a:tabLst>
                          <a:tab pos="233045" algn="l"/>
                        </a:tabLst>
                        <a:defRPr/>
                      </a:pPr>
                      <a:r>
                        <a:rPr lang="sv-SE" sz="800" dirty="0">
                          <a:latin typeface="Arial"/>
                          <a:cs typeface="Arial"/>
                        </a:rPr>
                        <a:t>9.2. </a:t>
                      </a:r>
                      <a:r>
                        <a:rPr lang="sv-SE" sz="800" dirty="0" err="1">
                          <a:latin typeface="Arial"/>
                          <a:cs typeface="Arial"/>
                        </a:rPr>
                        <a:t>Muu</a:t>
                      </a:r>
                      <a:r>
                        <a:rPr lang="sv-SE" sz="800" dirty="0">
                          <a:latin typeface="Arial"/>
                          <a:cs typeface="Arial"/>
                        </a:rPr>
                        <a:t> </a:t>
                      </a:r>
                      <a:r>
                        <a:rPr lang="sv-SE" sz="800" dirty="0" err="1">
                          <a:latin typeface="Arial"/>
                          <a:cs typeface="Arial"/>
                        </a:rPr>
                        <a:t>tieto</a:t>
                      </a:r>
                      <a:endParaRPr sz="800" dirty="0">
                        <a:latin typeface="Arial"/>
                        <a:cs typeface="Arial"/>
                      </a:endParaRPr>
                    </a:p>
                    <a:p>
                      <a:pPr lvl="1">
                        <a:lnSpc>
                          <a:spcPct val="100000"/>
                        </a:lnSpc>
                        <a:spcBef>
                          <a:spcPts val="85"/>
                        </a:spcBef>
                        <a:buFont typeface="Arial"/>
                        <a:buAutoNum type="arabicPeriod" startAt="2"/>
                      </a:pPr>
                      <a:endParaRPr sz="800" dirty="0">
                        <a:latin typeface="Times New Roman"/>
                        <a:cs typeface="Times New Roman"/>
                      </a:endParaRPr>
                    </a:p>
                    <a:p>
                      <a:pPr marL="172720" lvl="2" indent="0">
                        <a:lnSpc>
                          <a:spcPct val="100000"/>
                        </a:lnSpc>
                        <a:buNone/>
                        <a:tabLst>
                          <a:tab pos="448945" algn="l"/>
                        </a:tabLst>
                      </a:pPr>
                      <a:r>
                        <a:rPr lang="sv-SE" sz="800" spc="-10" dirty="0">
                          <a:latin typeface="Arial"/>
                          <a:cs typeface="Arial"/>
                        </a:rPr>
                        <a:t>9.2.1. </a:t>
                      </a:r>
                      <a:r>
                        <a:rPr lang="sv-FI" sz="800" spc="-10" dirty="0">
                          <a:latin typeface="Arial"/>
                          <a:cs typeface="Arial"/>
                        </a:rPr>
                        <a:t>Tiedot fysikaalisten vaaraluokkien suhteen </a:t>
                      </a:r>
                    </a:p>
                    <a:p>
                      <a:pPr marL="172720" lvl="2" indent="0">
                        <a:lnSpc>
                          <a:spcPct val="100000"/>
                        </a:lnSpc>
                        <a:buNone/>
                        <a:tabLst>
                          <a:tab pos="448945" algn="l"/>
                        </a:tabLst>
                      </a:pPr>
                      <a:endParaRPr lang="sv-FI" sz="800" spc="-10" dirty="0">
                        <a:latin typeface="Arial"/>
                        <a:cs typeface="Arial"/>
                      </a:endParaRPr>
                    </a:p>
                    <a:p>
                      <a:pPr marL="172720" lvl="2" indent="0">
                        <a:lnSpc>
                          <a:spcPct val="100000"/>
                        </a:lnSpc>
                        <a:buNone/>
                        <a:tabLst>
                          <a:tab pos="448945" algn="l"/>
                        </a:tabLst>
                      </a:pPr>
                      <a:r>
                        <a:rPr lang="sv-FI" sz="800" spc="-10" dirty="0">
                          <a:latin typeface="Arial"/>
                          <a:cs typeface="Arial"/>
                        </a:rPr>
                        <a:t>Tietoja ei ole saatavilla</a:t>
                      </a:r>
                      <a:endParaRPr lang="sv-FI" sz="800" dirty="0">
                        <a:latin typeface="Times New Roman"/>
                        <a:cs typeface="Times New Roman"/>
                      </a:endParaRPr>
                    </a:p>
                    <a:p>
                      <a:pPr marL="172720" marR="0" lvl="2" indent="0" defTabSz="914400" eaLnBrk="1" fontAlgn="auto" latinLnBrk="0" hangingPunct="1">
                        <a:lnSpc>
                          <a:spcPct val="100000"/>
                        </a:lnSpc>
                        <a:spcBef>
                          <a:spcPts val="0"/>
                        </a:spcBef>
                        <a:spcAft>
                          <a:spcPts val="0"/>
                        </a:spcAft>
                        <a:buClrTx/>
                        <a:buSzTx/>
                        <a:buFontTx/>
                        <a:buNone/>
                        <a:tabLst>
                          <a:tab pos="448945" algn="l"/>
                        </a:tabLst>
                        <a:defRPr/>
                      </a:pPr>
                      <a:endParaRPr lang="sv-FI" sz="800" dirty="0">
                        <a:latin typeface="Arial"/>
                        <a:cs typeface="Arial"/>
                      </a:endParaRPr>
                    </a:p>
                    <a:p>
                      <a:pPr marL="172720" marR="0" lvl="2" indent="0" defTabSz="914400" eaLnBrk="1" fontAlgn="auto" latinLnBrk="0" hangingPunct="1">
                        <a:lnSpc>
                          <a:spcPct val="100000"/>
                        </a:lnSpc>
                        <a:spcBef>
                          <a:spcPts val="0"/>
                        </a:spcBef>
                        <a:spcAft>
                          <a:spcPts val="0"/>
                        </a:spcAft>
                        <a:buClrTx/>
                        <a:buSzTx/>
                        <a:buFontTx/>
                        <a:buNone/>
                        <a:tabLst>
                          <a:tab pos="448945" algn="l"/>
                        </a:tabLst>
                        <a:defRPr/>
                      </a:pPr>
                      <a:r>
                        <a:rPr lang="sv-FI" sz="800" dirty="0">
                          <a:latin typeface="Arial"/>
                          <a:cs typeface="Arial"/>
                        </a:rPr>
                        <a:t>9.2.2. Muut turvallisuusominaisuudet</a:t>
                      </a:r>
                    </a:p>
                    <a:p>
                      <a:pPr marL="172720" marR="0" lvl="2" indent="0" defTabSz="914400" eaLnBrk="1" fontAlgn="auto" latinLnBrk="0" hangingPunct="1">
                        <a:lnSpc>
                          <a:spcPct val="100000"/>
                        </a:lnSpc>
                        <a:spcBef>
                          <a:spcPts val="0"/>
                        </a:spcBef>
                        <a:spcAft>
                          <a:spcPts val="0"/>
                        </a:spcAft>
                        <a:buClrTx/>
                        <a:buSzTx/>
                        <a:buFontTx/>
                        <a:buNone/>
                        <a:tabLst>
                          <a:tab pos="448945" algn="l"/>
                        </a:tabLst>
                        <a:defRPr/>
                      </a:pPr>
                      <a:endParaRPr sz="800" dirty="0">
                        <a:latin typeface="Times New Roman"/>
                        <a:cs typeface="Times New Roman"/>
                      </a:endParaRPr>
                    </a:p>
                    <a:p>
                      <a:pPr marL="172720">
                        <a:lnSpc>
                          <a:spcPct val="100000"/>
                        </a:lnSpc>
                        <a:tabLst>
                          <a:tab pos="2549525" algn="l"/>
                          <a:tab pos="3771265" algn="l"/>
                        </a:tabLst>
                      </a:pPr>
                      <a:r>
                        <a:rPr sz="800" dirty="0">
                          <a:latin typeface="Arial"/>
                          <a:cs typeface="Arial"/>
                        </a:rPr>
                        <a:t>VOC</a:t>
                      </a:r>
                      <a:r>
                        <a:rPr sz="800" spc="-45" dirty="0">
                          <a:latin typeface="Arial"/>
                          <a:cs typeface="Arial"/>
                        </a:rPr>
                        <a:t> </a:t>
                      </a:r>
                      <a:r>
                        <a:rPr sz="800" dirty="0">
                          <a:latin typeface="Arial"/>
                          <a:cs typeface="Arial"/>
                        </a:rPr>
                        <a:t>(Dire</a:t>
                      </a:r>
                      <a:r>
                        <a:rPr lang="sv-SE" sz="800" dirty="0" err="1">
                          <a:latin typeface="Arial"/>
                          <a:cs typeface="Arial"/>
                        </a:rPr>
                        <a:t>ktiivi</a:t>
                      </a:r>
                      <a:r>
                        <a:rPr sz="800" spc="-45" dirty="0">
                          <a:latin typeface="Arial"/>
                          <a:cs typeface="Arial"/>
                        </a:rPr>
                        <a:t> </a:t>
                      </a:r>
                      <a:r>
                        <a:rPr sz="800" dirty="0">
                          <a:latin typeface="Arial"/>
                          <a:cs typeface="Arial"/>
                        </a:rPr>
                        <a:t>2004/42/EC)</a:t>
                      </a:r>
                      <a:r>
                        <a:rPr sz="800" spc="-45" dirty="0">
                          <a:latin typeface="Arial"/>
                          <a:cs typeface="Arial"/>
                        </a:rPr>
                        <a:t> </a:t>
                      </a:r>
                      <a:r>
                        <a:rPr sz="800" spc="-50" dirty="0">
                          <a:latin typeface="Arial"/>
                          <a:cs typeface="Arial"/>
                        </a:rPr>
                        <a:t>:</a:t>
                      </a:r>
                      <a:r>
                        <a:rPr sz="800" dirty="0">
                          <a:latin typeface="Arial"/>
                          <a:cs typeface="Arial"/>
                        </a:rPr>
                        <a:t>	1,81</a:t>
                      </a:r>
                      <a:r>
                        <a:rPr sz="800" spc="-15" dirty="0">
                          <a:latin typeface="Arial"/>
                          <a:cs typeface="Arial"/>
                        </a:rPr>
                        <a:t> </a:t>
                      </a:r>
                      <a:r>
                        <a:rPr sz="800" dirty="0">
                          <a:latin typeface="Arial"/>
                          <a:cs typeface="Arial"/>
                        </a:rPr>
                        <a:t>%</a:t>
                      </a:r>
                      <a:r>
                        <a:rPr sz="800" spc="210" dirty="0">
                          <a:latin typeface="Arial"/>
                          <a:cs typeface="Arial"/>
                        </a:rPr>
                        <a:t>  </a:t>
                      </a:r>
                      <a:r>
                        <a:rPr sz="800" dirty="0">
                          <a:latin typeface="Arial"/>
                          <a:cs typeface="Arial"/>
                        </a:rPr>
                        <a:t>-</a:t>
                      </a:r>
                      <a:r>
                        <a:rPr sz="800" spc="210" dirty="0">
                          <a:latin typeface="Arial"/>
                          <a:cs typeface="Arial"/>
                        </a:rPr>
                        <a:t>  </a:t>
                      </a:r>
                      <a:r>
                        <a:rPr sz="800" spc="-10" dirty="0">
                          <a:latin typeface="Arial"/>
                          <a:cs typeface="Arial"/>
                        </a:rPr>
                        <a:t>18,12</a:t>
                      </a:r>
                      <a:r>
                        <a:rPr lang="sv-SE" sz="800" spc="-10" dirty="0">
                          <a:latin typeface="Arial"/>
                          <a:cs typeface="Arial"/>
                        </a:rPr>
                        <a:t>  </a:t>
                      </a:r>
                      <a:r>
                        <a:rPr sz="800" spc="-10" dirty="0">
                          <a:latin typeface="Arial"/>
                          <a:cs typeface="Arial"/>
                        </a:rPr>
                        <a:t>g/</a:t>
                      </a:r>
                      <a:r>
                        <a:rPr sz="800" spc="-10" dirty="0" err="1">
                          <a:latin typeface="Arial"/>
                          <a:cs typeface="Arial"/>
                        </a:rPr>
                        <a:t>litr</a:t>
                      </a:r>
                      <a:r>
                        <a:rPr lang="sv-SE" sz="800" spc="-10" dirty="0" err="1">
                          <a:latin typeface="Arial"/>
                          <a:cs typeface="Arial"/>
                        </a:rPr>
                        <a:t>aa</a:t>
                      </a:r>
                      <a:endParaRPr sz="800" dirty="0">
                        <a:latin typeface="Arial"/>
                        <a:cs typeface="Arial"/>
                      </a:endParaRPr>
                    </a:p>
                    <a:p>
                      <a:pPr marL="172720" marR="0" indent="0" defTabSz="914400" eaLnBrk="1" fontAlgn="auto" latinLnBrk="0" hangingPunct="1">
                        <a:lnSpc>
                          <a:spcPct val="100000"/>
                        </a:lnSpc>
                        <a:spcBef>
                          <a:spcPts val="10"/>
                        </a:spcBef>
                        <a:spcAft>
                          <a:spcPts val="0"/>
                        </a:spcAft>
                        <a:buClrTx/>
                        <a:buSzTx/>
                        <a:buFontTx/>
                        <a:buNone/>
                        <a:tabLst>
                          <a:tab pos="2549525" algn="l"/>
                        </a:tabLst>
                        <a:defRPr/>
                      </a:pPr>
                      <a:r>
                        <a:rPr lang="sv-FI" sz="800" spc="-10" dirty="0">
                          <a:latin typeface="Arial"/>
                          <a:cs typeface="Arial"/>
                        </a:rPr>
                        <a:t>Räjähdysominaisuudet</a:t>
                      </a:r>
                      <a:r>
                        <a:rPr sz="800" spc="10" dirty="0">
                          <a:latin typeface="Arial"/>
                          <a:cs typeface="Arial"/>
                        </a:rPr>
                        <a:t> </a:t>
                      </a:r>
                      <a:r>
                        <a:rPr sz="800" dirty="0">
                          <a:latin typeface="Arial"/>
                          <a:cs typeface="Arial"/>
                        </a:rPr>
                        <a:t>	</a:t>
                      </a:r>
                      <a:r>
                        <a:rPr lang="sv-FI" sz="800" dirty="0">
                          <a:latin typeface="Arial"/>
                          <a:cs typeface="Arial"/>
                        </a:rPr>
                        <a:t>eivät ole sovellettavissa</a:t>
                      </a:r>
                      <a:endParaRPr sz="800" dirty="0">
                        <a:latin typeface="Arial"/>
                        <a:cs typeface="Arial"/>
                      </a:endParaRPr>
                    </a:p>
                    <a:p>
                      <a:pPr marL="172720" marR="0" indent="0" defTabSz="914400" eaLnBrk="1" fontAlgn="auto" latinLnBrk="0" hangingPunct="1">
                        <a:lnSpc>
                          <a:spcPct val="100000"/>
                        </a:lnSpc>
                        <a:spcBef>
                          <a:spcPts val="25"/>
                        </a:spcBef>
                        <a:spcAft>
                          <a:spcPts val="0"/>
                        </a:spcAft>
                        <a:buClrTx/>
                        <a:buSzTx/>
                        <a:buFontTx/>
                        <a:buNone/>
                        <a:tabLst>
                          <a:tab pos="2549525" algn="l"/>
                        </a:tabLst>
                        <a:defRPr/>
                      </a:pPr>
                      <a:r>
                        <a:rPr lang="sv-FI" sz="800" spc="-10" dirty="0">
                          <a:latin typeface="Arial"/>
                          <a:cs typeface="Arial"/>
                        </a:rPr>
                        <a:t>Hapettavat ominaisuudet</a:t>
                      </a:r>
                      <a:r>
                        <a:rPr sz="800" dirty="0">
                          <a:latin typeface="Arial"/>
                          <a:cs typeface="Arial"/>
                        </a:rPr>
                        <a:t>	</a:t>
                      </a:r>
                      <a:r>
                        <a:rPr lang="sv-FI" sz="800" dirty="0">
                          <a:latin typeface="Arial"/>
                          <a:cs typeface="Arial"/>
                        </a:rPr>
                        <a:t>eivät ole sovellettavissa</a:t>
                      </a:r>
                      <a:endParaRPr sz="800" dirty="0">
                        <a:latin typeface="Arial"/>
                        <a:cs typeface="Arial"/>
                      </a:endParaRPr>
                    </a:p>
                  </a:txBody>
                  <a:tcPr marL="0" marR="0" marT="95250" marB="0">
                    <a:lnL w="3175">
                      <a:solidFill>
                        <a:srgbClr val="000000"/>
                      </a:solidFill>
                      <a:prstDash val="solid"/>
                    </a:lnL>
                    <a:lnR w="3175">
                      <a:solidFill>
                        <a:srgbClr val="000000"/>
                      </a:solidFill>
                      <a:prstDash val="solid"/>
                    </a:lnR>
                    <a:lnB w="3175">
                      <a:solidFill>
                        <a:srgbClr val="000000"/>
                      </a:solidFill>
                      <a:prstDash val="solid"/>
                    </a:lnB>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4"/>
                  </a:ext>
                </a:extLst>
              </a:tr>
              <a:tr h="172720">
                <a:tc gridSpan="3">
                  <a:txBody>
                    <a:bodyPr/>
                    <a:lstStyle/>
                    <a:p>
                      <a:pPr marL="38100" marR="0" indent="0" defTabSz="914400" eaLnBrk="1" fontAlgn="auto" latinLnBrk="0" hangingPunct="1">
                        <a:lnSpc>
                          <a:spcPts val="1265"/>
                        </a:lnSpc>
                        <a:spcBef>
                          <a:spcPts val="0"/>
                        </a:spcBef>
                        <a:spcAft>
                          <a:spcPts val="0"/>
                        </a:spcAft>
                        <a:buClrTx/>
                        <a:buSzTx/>
                        <a:buFontTx/>
                        <a:buNone/>
                        <a:tabLst/>
                        <a:defRPr/>
                      </a:pPr>
                      <a:r>
                        <a:rPr lang="sv-SE" sz="1100" spc="-10" dirty="0">
                          <a:latin typeface="Arial"/>
                          <a:cs typeface="Arial"/>
                        </a:rPr>
                        <a:t>OSA</a:t>
                      </a:r>
                      <a:r>
                        <a:rPr sz="1100" spc="-30" dirty="0">
                          <a:latin typeface="Arial"/>
                          <a:cs typeface="Arial"/>
                        </a:rPr>
                        <a:t> </a:t>
                      </a:r>
                      <a:r>
                        <a:rPr sz="1100" dirty="0">
                          <a:latin typeface="Arial"/>
                          <a:cs typeface="Arial"/>
                        </a:rPr>
                        <a:t>10.</a:t>
                      </a:r>
                      <a:r>
                        <a:rPr sz="1100" spc="-25" dirty="0">
                          <a:latin typeface="Arial"/>
                          <a:cs typeface="Arial"/>
                        </a:rPr>
                        <a:t> </a:t>
                      </a:r>
                      <a:r>
                        <a:rPr lang="sv-FI" sz="1100" dirty="0">
                          <a:latin typeface="Arial"/>
                          <a:cs typeface="Arial"/>
                        </a:rPr>
                        <a:t>Stabiilisuus ja reaktiivisuus </a:t>
                      </a:r>
                      <a:endParaRPr sz="1100" dirty="0">
                        <a:latin typeface="Arial"/>
                        <a:cs typeface="Arial"/>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solidFill>
                      <a:srgbClr val="A7FFFF"/>
                    </a:solidFill>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5"/>
                  </a:ext>
                </a:extLst>
              </a:tr>
              <a:tr h="3928745">
                <a:tc gridSpan="3">
                  <a:txBody>
                    <a:bodyPr/>
                    <a:lstStyle/>
                    <a:p>
                      <a:pPr marL="38100" marR="0" lvl="1" indent="0" defTabSz="914400" eaLnBrk="1" fontAlgn="auto" latinLnBrk="0" hangingPunct="1">
                        <a:lnSpc>
                          <a:spcPct val="100000"/>
                        </a:lnSpc>
                        <a:spcBef>
                          <a:spcPts val="685"/>
                        </a:spcBef>
                        <a:spcAft>
                          <a:spcPts val="0"/>
                        </a:spcAft>
                        <a:buClrTx/>
                        <a:buSzTx/>
                        <a:buFontTx/>
                        <a:buNone/>
                        <a:tabLst>
                          <a:tab pos="288925" algn="l"/>
                        </a:tabLst>
                        <a:defRPr/>
                      </a:pPr>
                      <a:r>
                        <a:rPr lang="sv-SE" sz="800" spc="-10" dirty="0">
                          <a:latin typeface="Arial"/>
                          <a:cs typeface="Arial"/>
                        </a:rPr>
                        <a:t>10.1. </a:t>
                      </a:r>
                      <a:r>
                        <a:rPr lang="sv-FI" sz="800" spc="-10" dirty="0">
                          <a:latin typeface="Arial"/>
                          <a:cs typeface="Arial"/>
                        </a:rPr>
                        <a:t>Reaktiivisuus</a:t>
                      </a:r>
                      <a:endParaRPr sz="800" dirty="0">
                        <a:latin typeface="Arial"/>
                        <a:cs typeface="Arial"/>
                      </a:endParaRPr>
                    </a:p>
                    <a:p>
                      <a:pPr lvl="1">
                        <a:lnSpc>
                          <a:spcPct val="100000"/>
                        </a:lnSpc>
                        <a:spcBef>
                          <a:spcPts val="85"/>
                        </a:spcBef>
                        <a:buFont typeface="Arial"/>
                        <a:buAutoNum type="arabicPeriod"/>
                      </a:pPr>
                      <a:endParaRPr sz="800" dirty="0">
                        <a:latin typeface="Times New Roman"/>
                        <a:cs typeface="Times New Roman"/>
                      </a:endParaRPr>
                    </a:p>
                    <a:p>
                      <a:pPr marL="172720">
                        <a:lnSpc>
                          <a:spcPct val="100000"/>
                        </a:lnSpc>
                      </a:pPr>
                      <a:r>
                        <a:rPr lang="sv-FI" sz="800" spc="-10" dirty="0">
                          <a:latin typeface="Arial"/>
                          <a:cs typeface="Arial"/>
                        </a:rPr>
                        <a:t>Ei ole erityisiä reaktioriskejä muiden aineiden kanssa normaaleissa käyttöolosuhteissa. </a:t>
                      </a:r>
                      <a:br>
                        <a:rPr lang="sv-FI" sz="800" spc="-10" dirty="0">
                          <a:latin typeface="Arial"/>
                          <a:cs typeface="Arial"/>
                        </a:rPr>
                      </a:br>
                      <a:endParaRPr sz="800" dirty="0">
                        <a:latin typeface="Times New Roman"/>
                        <a:cs typeface="Times New Roman"/>
                      </a:endParaRPr>
                    </a:p>
                    <a:p>
                      <a:pPr marL="38100" marR="0" lvl="1" indent="0" defTabSz="914400" eaLnBrk="1" fontAlgn="auto" latinLnBrk="0" hangingPunct="1">
                        <a:lnSpc>
                          <a:spcPct val="100000"/>
                        </a:lnSpc>
                        <a:spcBef>
                          <a:spcPts val="0"/>
                        </a:spcBef>
                        <a:spcAft>
                          <a:spcPts val="0"/>
                        </a:spcAft>
                        <a:buClrTx/>
                        <a:buSzTx/>
                        <a:buFontTx/>
                        <a:buNone/>
                        <a:tabLst>
                          <a:tab pos="288925" algn="l"/>
                        </a:tabLst>
                        <a:defRPr/>
                      </a:pPr>
                      <a:r>
                        <a:rPr lang="sv-SE" sz="800" spc="-10" dirty="0">
                          <a:latin typeface="Arial"/>
                          <a:cs typeface="Arial"/>
                        </a:rPr>
                        <a:t>10.2. </a:t>
                      </a:r>
                      <a:r>
                        <a:rPr lang="sv-SE" sz="800" spc="-10" dirty="0" err="1">
                          <a:latin typeface="Arial"/>
                          <a:cs typeface="Arial"/>
                        </a:rPr>
                        <a:t>Kemiallinen</a:t>
                      </a:r>
                      <a:r>
                        <a:rPr lang="sv-SE" sz="800" spc="-10" dirty="0">
                          <a:latin typeface="Arial"/>
                          <a:cs typeface="Arial"/>
                        </a:rPr>
                        <a:t> </a:t>
                      </a:r>
                      <a:r>
                        <a:rPr lang="sv-SE" sz="800" spc="-10" dirty="0" err="1">
                          <a:latin typeface="Arial"/>
                          <a:cs typeface="Arial"/>
                        </a:rPr>
                        <a:t>stabiilisuus</a:t>
                      </a:r>
                      <a:endParaRPr sz="800" dirty="0">
                        <a:latin typeface="Arial"/>
                        <a:cs typeface="Arial"/>
                      </a:endParaRPr>
                    </a:p>
                    <a:p>
                      <a:pPr lvl="1">
                        <a:lnSpc>
                          <a:spcPct val="100000"/>
                        </a:lnSpc>
                        <a:spcBef>
                          <a:spcPts val="85"/>
                        </a:spcBef>
                        <a:buFont typeface="Arial"/>
                        <a:buAutoNum type="arabicPeriod" startAt="2"/>
                      </a:pPr>
                      <a:endParaRPr sz="800" dirty="0">
                        <a:latin typeface="Times New Roman"/>
                        <a:cs typeface="Times New Roman"/>
                      </a:endParaRPr>
                    </a:p>
                    <a:p>
                      <a:pPr marL="172720">
                        <a:lnSpc>
                          <a:spcPct val="100000"/>
                        </a:lnSpc>
                      </a:pPr>
                      <a:r>
                        <a:rPr lang="sv-FI" sz="800" dirty="0">
                          <a:latin typeface="Arial"/>
                          <a:cs typeface="Arial"/>
                        </a:rPr>
                        <a:t>Tuote on stabiili normaaleissa käyttö- ja varastointiolosuhteissa. </a:t>
                      </a:r>
                      <a:br>
                        <a:rPr lang="sv-FI" sz="800" dirty="0">
                          <a:latin typeface="Arial"/>
                          <a:cs typeface="Arial"/>
                        </a:rPr>
                      </a:br>
                      <a:endParaRPr sz="800" dirty="0">
                        <a:latin typeface="Times New Roman"/>
                        <a:cs typeface="Times New Roman"/>
                      </a:endParaRPr>
                    </a:p>
                    <a:p>
                      <a:pPr marL="38100" marR="0" lvl="1" indent="0" defTabSz="914400" eaLnBrk="1" fontAlgn="auto" latinLnBrk="0" hangingPunct="1">
                        <a:lnSpc>
                          <a:spcPct val="100000"/>
                        </a:lnSpc>
                        <a:spcBef>
                          <a:spcPts val="0"/>
                        </a:spcBef>
                        <a:spcAft>
                          <a:spcPts val="0"/>
                        </a:spcAft>
                        <a:buClrTx/>
                        <a:buSzTx/>
                        <a:buFontTx/>
                        <a:buNone/>
                        <a:tabLst>
                          <a:tab pos="288925" algn="l"/>
                        </a:tabLst>
                        <a:defRPr/>
                      </a:pPr>
                      <a:r>
                        <a:rPr lang="sv-SE" sz="800" dirty="0">
                          <a:latin typeface="Arial"/>
                          <a:cs typeface="Arial"/>
                        </a:rPr>
                        <a:t>10.3. </a:t>
                      </a:r>
                      <a:r>
                        <a:rPr lang="sv-FI" sz="800" dirty="0">
                          <a:latin typeface="Arial"/>
                          <a:cs typeface="Arial"/>
                        </a:rPr>
                        <a:t>Mahdollisuus vaarallisiin reaktioihin</a:t>
                      </a:r>
                      <a:endParaRPr sz="800" dirty="0">
                        <a:latin typeface="Arial"/>
                        <a:cs typeface="Arial"/>
                      </a:endParaRPr>
                    </a:p>
                    <a:p>
                      <a:pPr lvl="1">
                        <a:lnSpc>
                          <a:spcPct val="100000"/>
                        </a:lnSpc>
                        <a:spcBef>
                          <a:spcPts val="85"/>
                        </a:spcBef>
                        <a:buFont typeface="Arial"/>
                        <a:buAutoNum type="arabicPeriod" startAt="3"/>
                      </a:pPr>
                      <a:endParaRPr sz="800" dirty="0">
                        <a:latin typeface="Times New Roman"/>
                        <a:cs typeface="Times New Roman"/>
                      </a:endParaRPr>
                    </a:p>
                    <a:p>
                      <a:pPr marL="172720">
                        <a:lnSpc>
                          <a:spcPct val="100000"/>
                        </a:lnSpc>
                      </a:pPr>
                      <a:r>
                        <a:rPr lang="sv-FI" sz="800" dirty="0">
                          <a:latin typeface="Arial"/>
                          <a:cs typeface="Arial"/>
                        </a:rPr>
                        <a:t>Vaarallisia reaktioita ei ole ennakoitavissa normaaleissa käyttö- ja varastointiolosuhteissa. </a:t>
                      </a:r>
                      <a:br>
                        <a:rPr lang="sv-FI" sz="800" dirty="0">
                          <a:latin typeface="Arial"/>
                          <a:cs typeface="Arial"/>
                        </a:rPr>
                      </a:br>
                      <a:endParaRPr sz="800" dirty="0">
                        <a:latin typeface="Times New Roman"/>
                        <a:cs typeface="Times New Roman"/>
                      </a:endParaRPr>
                    </a:p>
                    <a:p>
                      <a:pPr marL="38100" lvl="1" indent="0">
                        <a:lnSpc>
                          <a:spcPct val="100000"/>
                        </a:lnSpc>
                        <a:buNone/>
                        <a:tabLst>
                          <a:tab pos="288925" algn="l"/>
                        </a:tabLst>
                      </a:pPr>
                      <a:r>
                        <a:rPr lang="sv-SE" sz="800" dirty="0">
                          <a:latin typeface="Arial"/>
                          <a:cs typeface="Arial"/>
                        </a:rPr>
                        <a:t>10.4. </a:t>
                      </a:r>
                      <a:r>
                        <a:rPr lang="sv-FI" sz="800" dirty="0">
                          <a:latin typeface="Arial"/>
                          <a:cs typeface="Arial"/>
                        </a:rPr>
                        <a:t>Vältettävät olosuhteet</a:t>
                      </a:r>
                    </a:p>
                    <a:p>
                      <a:pPr marL="38100" lvl="1" indent="0">
                        <a:lnSpc>
                          <a:spcPct val="100000"/>
                        </a:lnSpc>
                        <a:buNone/>
                        <a:tabLst>
                          <a:tab pos="288925" algn="l"/>
                        </a:tabLst>
                      </a:pPr>
                      <a:endParaRPr sz="800" dirty="0">
                        <a:latin typeface="Times New Roman"/>
                        <a:cs typeface="Times New Roman"/>
                      </a:endParaRPr>
                    </a:p>
                    <a:p>
                      <a:pPr marL="172720">
                        <a:lnSpc>
                          <a:spcPct val="100000"/>
                        </a:lnSpc>
                        <a:spcBef>
                          <a:spcPts val="5"/>
                        </a:spcBef>
                      </a:pPr>
                      <a:r>
                        <a:rPr lang="sv-FI" sz="800" spc="-10" dirty="0">
                          <a:latin typeface="Arial"/>
                          <a:cs typeface="Arial"/>
                        </a:rPr>
                        <a:t>Ei erityisiä. Kuitenkin kemikaaleille tavanomaisia varotoimia tulee noudattaa. </a:t>
                      </a:r>
                      <a:br>
                        <a:rPr lang="sv-FI" sz="800" spc="-10" dirty="0">
                          <a:latin typeface="Arial"/>
                          <a:cs typeface="Arial"/>
                        </a:rPr>
                      </a:br>
                      <a:endParaRPr sz="800" dirty="0">
                        <a:latin typeface="Times New Roman"/>
                        <a:cs typeface="Times New Roman"/>
                      </a:endParaRPr>
                    </a:p>
                    <a:p>
                      <a:pPr marL="38100" marR="0" lvl="1" indent="0" defTabSz="914400" eaLnBrk="1" fontAlgn="auto" latinLnBrk="0" hangingPunct="1">
                        <a:lnSpc>
                          <a:spcPct val="100000"/>
                        </a:lnSpc>
                        <a:spcBef>
                          <a:spcPts val="5"/>
                        </a:spcBef>
                        <a:spcAft>
                          <a:spcPts val="0"/>
                        </a:spcAft>
                        <a:buClrTx/>
                        <a:buSzTx/>
                        <a:buFontTx/>
                        <a:buNone/>
                        <a:tabLst>
                          <a:tab pos="288925" algn="l"/>
                        </a:tabLst>
                        <a:defRPr/>
                      </a:pPr>
                      <a:r>
                        <a:rPr lang="sv-SE" sz="800" spc="-10" dirty="0">
                          <a:latin typeface="Arial"/>
                          <a:cs typeface="Arial"/>
                        </a:rPr>
                        <a:t>10.5. </a:t>
                      </a:r>
                      <a:r>
                        <a:rPr lang="sv-FI" sz="800" spc="-10" dirty="0">
                          <a:latin typeface="Arial"/>
                          <a:cs typeface="Arial"/>
                        </a:rPr>
                        <a:t>Yhteensopimattomat materiaalit</a:t>
                      </a:r>
                      <a:endParaRPr sz="800" dirty="0">
                        <a:latin typeface="Arial"/>
                        <a:cs typeface="Arial"/>
                      </a:endParaRPr>
                    </a:p>
                    <a:p>
                      <a:pPr lvl="1">
                        <a:lnSpc>
                          <a:spcPct val="100000"/>
                        </a:lnSpc>
                        <a:spcBef>
                          <a:spcPts val="80"/>
                        </a:spcBef>
                        <a:buFont typeface="Arial"/>
                        <a:buAutoNum type="arabicPeriod" startAt="5"/>
                      </a:pPr>
                      <a:endParaRPr sz="800" dirty="0">
                        <a:latin typeface="Times New Roman"/>
                        <a:cs typeface="Times New Roman"/>
                      </a:endParaRPr>
                    </a:p>
                    <a:p>
                      <a:pPr marL="172720">
                        <a:lnSpc>
                          <a:spcPct val="100000"/>
                        </a:lnSpc>
                        <a:spcBef>
                          <a:spcPts val="5"/>
                        </a:spcBef>
                      </a:pPr>
                      <a:r>
                        <a:rPr lang="sv-FI" sz="800" spc="-10" dirty="0">
                          <a:latin typeface="Arial"/>
                          <a:cs typeface="Arial"/>
                        </a:rPr>
                        <a:t>Tietoja ei ole saatavilla </a:t>
                      </a:r>
                      <a:br>
                        <a:rPr lang="sv-FI" sz="800" spc="-10" dirty="0">
                          <a:latin typeface="Arial"/>
                          <a:cs typeface="Arial"/>
                        </a:rPr>
                      </a:br>
                      <a:endParaRPr sz="800" dirty="0">
                        <a:latin typeface="Times New Roman"/>
                        <a:cs typeface="Times New Roman"/>
                      </a:endParaRPr>
                    </a:p>
                    <a:p>
                      <a:pPr marL="38100" lvl="1" indent="0">
                        <a:lnSpc>
                          <a:spcPct val="100000"/>
                        </a:lnSpc>
                        <a:buNone/>
                        <a:tabLst>
                          <a:tab pos="288925" algn="l"/>
                        </a:tabLst>
                      </a:pPr>
                      <a:r>
                        <a:rPr lang="sv-SE" sz="800" dirty="0">
                          <a:latin typeface="Arial"/>
                          <a:cs typeface="Arial"/>
                        </a:rPr>
                        <a:t>10.6 </a:t>
                      </a:r>
                      <a:r>
                        <a:rPr lang="sv-FI" sz="800" dirty="0">
                          <a:latin typeface="Arial"/>
                          <a:cs typeface="Arial"/>
                        </a:rPr>
                        <a:t>aaralliset hajoamistuotteet</a:t>
                      </a:r>
                    </a:p>
                    <a:p>
                      <a:pPr marL="38100" lvl="1" indent="0">
                        <a:lnSpc>
                          <a:spcPct val="100000"/>
                        </a:lnSpc>
                        <a:buNone/>
                        <a:tabLst>
                          <a:tab pos="288925" algn="l"/>
                        </a:tabLst>
                      </a:pPr>
                      <a:endParaRPr sz="800" dirty="0">
                        <a:latin typeface="Times New Roman"/>
                        <a:cs typeface="Times New Roman"/>
                      </a:endParaRPr>
                    </a:p>
                    <a:p>
                      <a:pPr marL="172720">
                        <a:lnSpc>
                          <a:spcPct val="100000"/>
                        </a:lnSpc>
                      </a:pPr>
                      <a:r>
                        <a:rPr lang="sv-FI" sz="800" spc="-10" dirty="0">
                          <a:latin typeface="Arial"/>
                          <a:cs typeface="Arial"/>
                        </a:rPr>
                        <a:t>Tietoja ei ole saatavilla</a:t>
                      </a:r>
                    </a:p>
                    <a:p>
                      <a:pPr marL="172720">
                        <a:lnSpc>
                          <a:spcPct val="100000"/>
                        </a:lnSpc>
                      </a:pPr>
                      <a:br>
                        <a:rPr lang="sv-FI" sz="800" spc="-10" dirty="0">
                          <a:latin typeface="Arial"/>
                          <a:cs typeface="Arial"/>
                        </a:rPr>
                      </a:br>
                      <a:endParaRPr sz="800" dirty="0">
                        <a:latin typeface="Times New Roman"/>
                        <a:cs typeface="Times New Roman"/>
                      </a:endParaRPr>
                    </a:p>
                    <a:p>
                      <a:pPr>
                        <a:lnSpc>
                          <a:spcPct val="100000"/>
                        </a:lnSpc>
                      </a:pPr>
                      <a:endParaRPr sz="800" dirty="0">
                        <a:latin typeface="Times New Roman"/>
                        <a:cs typeface="Times New Roman"/>
                      </a:endParaRPr>
                    </a:p>
                    <a:p>
                      <a:pPr>
                        <a:lnSpc>
                          <a:spcPct val="100000"/>
                        </a:lnSpc>
                      </a:pPr>
                      <a:endParaRPr sz="800" dirty="0">
                        <a:latin typeface="Times New Roman"/>
                        <a:cs typeface="Times New Roman"/>
                      </a:endParaRPr>
                    </a:p>
                    <a:p>
                      <a:pPr>
                        <a:lnSpc>
                          <a:spcPct val="100000"/>
                        </a:lnSpc>
                      </a:pPr>
                      <a:endParaRPr sz="800" dirty="0">
                        <a:latin typeface="Times New Roman"/>
                        <a:cs typeface="Times New Roman"/>
                      </a:endParaRPr>
                    </a:p>
                    <a:p>
                      <a:pPr>
                        <a:lnSpc>
                          <a:spcPct val="100000"/>
                        </a:lnSpc>
                      </a:pPr>
                      <a:endParaRPr sz="800" dirty="0">
                        <a:latin typeface="Times New Roman"/>
                        <a:cs typeface="Times New Roman"/>
                      </a:endParaRPr>
                    </a:p>
                    <a:p>
                      <a:pPr>
                        <a:lnSpc>
                          <a:spcPct val="100000"/>
                        </a:lnSpc>
                      </a:pPr>
                      <a:endParaRPr sz="800" dirty="0">
                        <a:latin typeface="Times New Roman"/>
                        <a:cs typeface="Times New Roman"/>
                      </a:endParaRPr>
                    </a:p>
                    <a:p>
                      <a:pPr>
                        <a:lnSpc>
                          <a:spcPct val="100000"/>
                        </a:lnSpc>
                        <a:spcBef>
                          <a:spcPts val="509"/>
                        </a:spcBef>
                      </a:pPr>
                      <a:endParaRPr sz="800" dirty="0">
                        <a:latin typeface="Times New Roman"/>
                        <a:cs typeface="Times New Roman"/>
                      </a:endParaRPr>
                    </a:p>
                    <a:p>
                      <a:pPr marR="64769" algn="r">
                        <a:lnSpc>
                          <a:spcPts val="580"/>
                        </a:lnSpc>
                      </a:pPr>
                      <a:r>
                        <a:rPr sz="500" spc="-10" dirty="0">
                          <a:latin typeface="Arial"/>
                          <a:cs typeface="Arial"/>
                        </a:rPr>
                        <a:t>EPY</a:t>
                      </a:r>
                      <a:r>
                        <a:rPr sz="500" spc="-15" dirty="0">
                          <a:latin typeface="Arial"/>
                          <a:cs typeface="Arial"/>
                        </a:rPr>
                        <a:t> </a:t>
                      </a:r>
                      <a:r>
                        <a:rPr sz="500" dirty="0">
                          <a:latin typeface="Arial"/>
                          <a:cs typeface="Arial"/>
                        </a:rPr>
                        <a:t>11.1.2</a:t>
                      </a:r>
                      <a:r>
                        <a:rPr sz="500" spc="-10" dirty="0">
                          <a:latin typeface="Arial"/>
                          <a:cs typeface="Arial"/>
                        </a:rPr>
                        <a:t> </a:t>
                      </a:r>
                      <a:r>
                        <a:rPr sz="500" dirty="0">
                          <a:latin typeface="Arial"/>
                          <a:cs typeface="Arial"/>
                        </a:rPr>
                        <a:t>-</a:t>
                      </a:r>
                      <a:r>
                        <a:rPr sz="500" spc="-15" dirty="0">
                          <a:latin typeface="Arial"/>
                          <a:cs typeface="Arial"/>
                        </a:rPr>
                        <a:t> </a:t>
                      </a:r>
                      <a:r>
                        <a:rPr sz="500" dirty="0">
                          <a:latin typeface="Arial"/>
                          <a:cs typeface="Arial"/>
                        </a:rPr>
                        <a:t>SDS</a:t>
                      </a:r>
                      <a:r>
                        <a:rPr sz="500" spc="-10" dirty="0">
                          <a:latin typeface="Arial"/>
                          <a:cs typeface="Arial"/>
                        </a:rPr>
                        <a:t> 1004.14</a:t>
                      </a:r>
                      <a:endParaRPr sz="500" dirty="0">
                        <a:latin typeface="Arial"/>
                        <a:cs typeface="Arial"/>
                      </a:endParaRPr>
                    </a:p>
                  </a:txBody>
                  <a:tcPr marL="0" marR="0" marT="86995" marB="0">
                    <a:lnL w="3175">
                      <a:solidFill>
                        <a:srgbClr val="000000"/>
                      </a:solidFill>
                      <a:prstDash val="solid"/>
                    </a:lnL>
                    <a:lnR w="3175">
                      <a:solidFill>
                        <a:srgbClr val="000000"/>
                      </a:solidFill>
                      <a:prstDash val="solid"/>
                    </a:lnR>
                    <a:lnB w="3175">
                      <a:solidFill>
                        <a:srgbClr val="000000"/>
                      </a:solidFill>
                      <a:prstDash val="solid"/>
                    </a:lnB>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6"/>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extLst>
              <p:ext uri="{D42A27DB-BD31-4B8C-83A1-F6EECF244321}">
                <p14:modId xmlns:p14="http://schemas.microsoft.com/office/powerpoint/2010/main" val="747490276"/>
              </p:ext>
            </p:extLst>
          </p:nvPr>
        </p:nvGraphicFramePr>
        <p:xfrm>
          <a:off x="307847" y="317499"/>
          <a:ext cx="6860540" cy="9899904"/>
        </p:xfrm>
        <a:graphic>
          <a:graphicData uri="http://schemas.openxmlformats.org/drawingml/2006/table">
            <a:tbl>
              <a:tblPr firstRow="1" bandRow="1">
                <a:tableStyleId>{2D5ABB26-0587-4C30-8999-92F81FD0307C}</a:tableStyleId>
              </a:tblPr>
              <a:tblGrid>
                <a:gridCol w="1407160">
                  <a:extLst>
                    <a:ext uri="{9D8B030D-6E8A-4147-A177-3AD203B41FA5}">
                      <a16:colId xmlns:a16="http://schemas.microsoft.com/office/drawing/2014/main" val="20000"/>
                    </a:ext>
                  </a:extLst>
                </a:gridCol>
                <a:gridCol w="3430270">
                  <a:extLst>
                    <a:ext uri="{9D8B030D-6E8A-4147-A177-3AD203B41FA5}">
                      <a16:colId xmlns:a16="http://schemas.microsoft.com/office/drawing/2014/main" val="20001"/>
                    </a:ext>
                  </a:extLst>
                </a:gridCol>
                <a:gridCol w="2023110">
                  <a:extLst>
                    <a:ext uri="{9D8B030D-6E8A-4147-A177-3AD203B41FA5}">
                      <a16:colId xmlns:a16="http://schemas.microsoft.com/office/drawing/2014/main" val="20002"/>
                    </a:ext>
                  </a:extLst>
                </a:gridCol>
              </a:tblGrid>
              <a:tr h="297815">
                <a:tc rowSpan="2">
                  <a:txBody>
                    <a:bodyPr/>
                    <a:lstStyle/>
                    <a:p>
                      <a:pPr>
                        <a:lnSpc>
                          <a:spcPct val="100000"/>
                        </a:lnSpc>
                      </a:pPr>
                      <a:endParaRPr sz="800">
                        <a:latin typeface="Times New Roman"/>
                        <a:cs typeface="Times New Roman"/>
                      </a:endParaRPr>
                    </a:p>
                  </a:txBody>
                  <a:tcPr marL="0" marR="0" marT="0" marB="0">
                    <a:lnL w="3175">
                      <a:solidFill>
                        <a:srgbClr val="000000"/>
                      </a:solidFill>
                      <a:prstDash val="solid"/>
                    </a:lnL>
                    <a:lnT w="3175">
                      <a:solidFill>
                        <a:srgbClr val="000000"/>
                      </a:solidFill>
                      <a:prstDash val="solid"/>
                    </a:lnT>
                    <a:lnB w="3175">
                      <a:solidFill>
                        <a:srgbClr val="000000"/>
                      </a:solidFill>
                      <a:prstDash val="solid"/>
                    </a:lnB>
                  </a:tcPr>
                </a:tc>
                <a:tc>
                  <a:txBody>
                    <a:bodyPr/>
                    <a:lstStyle/>
                    <a:p>
                      <a:pPr marR="68580" algn="ctr">
                        <a:lnSpc>
                          <a:spcPts val="2014"/>
                        </a:lnSpc>
                      </a:pPr>
                      <a:r>
                        <a:rPr sz="1750" dirty="0">
                          <a:latin typeface="Arial"/>
                          <a:cs typeface="Arial"/>
                        </a:rPr>
                        <a:t>OIKOS</a:t>
                      </a:r>
                      <a:r>
                        <a:rPr sz="1750" spc="-35" dirty="0">
                          <a:latin typeface="Arial"/>
                          <a:cs typeface="Arial"/>
                        </a:rPr>
                        <a:t> </a:t>
                      </a:r>
                      <a:r>
                        <a:rPr sz="1750" dirty="0">
                          <a:latin typeface="Arial"/>
                          <a:cs typeface="Arial"/>
                        </a:rPr>
                        <a:t>S.P.A.</a:t>
                      </a:r>
                      <a:r>
                        <a:rPr sz="1750" spc="-20" dirty="0">
                          <a:latin typeface="Arial"/>
                          <a:cs typeface="Arial"/>
                        </a:rPr>
                        <a:t> </a:t>
                      </a:r>
                      <a:r>
                        <a:rPr sz="1750" dirty="0">
                          <a:latin typeface="Arial"/>
                          <a:cs typeface="Arial"/>
                        </a:rPr>
                        <a:t>A</a:t>
                      </a:r>
                      <a:r>
                        <a:rPr sz="1750" spc="-20" dirty="0">
                          <a:latin typeface="Arial"/>
                          <a:cs typeface="Arial"/>
                        </a:rPr>
                        <a:t> </a:t>
                      </a:r>
                      <a:r>
                        <a:rPr sz="1750" dirty="0">
                          <a:latin typeface="Arial"/>
                          <a:cs typeface="Arial"/>
                        </a:rPr>
                        <a:t>SOCIO</a:t>
                      </a:r>
                      <a:r>
                        <a:rPr sz="1750" spc="-20" dirty="0">
                          <a:latin typeface="Arial"/>
                          <a:cs typeface="Arial"/>
                        </a:rPr>
                        <a:t> </a:t>
                      </a:r>
                      <a:r>
                        <a:rPr sz="1750" spc="-10" dirty="0">
                          <a:latin typeface="Arial"/>
                          <a:cs typeface="Arial"/>
                        </a:rPr>
                        <a:t>UNICO</a:t>
                      </a:r>
                      <a:endParaRPr sz="1750">
                        <a:latin typeface="Arial"/>
                        <a:cs typeface="Arial"/>
                      </a:endParaRPr>
                    </a:p>
                  </a:txBody>
                  <a:tcPr marL="0" marR="0" marT="0" marB="0">
                    <a:lnR w="3175">
                      <a:solidFill>
                        <a:srgbClr val="000000"/>
                      </a:solidFill>
                      <a:prstDash val="solid"/>
                    </a:lnR>
                    <a:lnT w="3175">
                      <a:solidFill>
                        <a:srgbClr val="000000"/>
                      </a:solidFill>
                      <a:prstDash val="solid"/>
                    </a:lnT>
                    <a:lnB w="3175">
                      <a:solidFill>
                        <a:srgbClr val="000000"/>
                      </a:solidFill>
                      <a:prstDash val="solid"/>
                    </a:lnB>
                  </a:tcPr>
                </a:tc>
                <a:tc rowSpan="2">
                  <a:txBody>
                    <a:bodyPr/>
                    <a:lstStyle/>
                    <a:p>
                      <a:pPr marL="153670">
                        <a:lnSpc>
                          <a:spcPts val="760"/>
                        </a:lnSpc>
                        <a:spcBef>
                          <a:spcPts val="360"/>
                        </a:spcBef>
                        <a:tabLst>
                          <a:tab pos="1873250" algn="l"/>
                        </a:tabLst>
                      </a:pPr>
                      <a:r>
                        <a:rPr lang="sv-SE" sz="550" spc="-10" dirty="0" err="1">
                          <a:latin typeface="Arial"/>
                          <a:cs typeface="Arial"/>
                        </a:rPr>
                        <a:t>Tarkistus</a:t>
                      </a:r>
                      <a:r>
                        <a:rPr lang="sv-SE" sz="550" spc="40" dirty="0">
                          <a:latin typeface="Arial"/>
                          <a:cs typeface="Arial"/>
                        </a:rPr>
                        <a:t> </a:t>
                      </a:r>
                      <a:r>
                        <a:rPr lang="sv-SE" sz="550" spc="-10" dirty="0">
                          <a:latin typeface="Arial"/>
                          <a:cs typeface="Arial"/>
                        </a:rPr>
                        <a:t>nro.10</a:t>
                      </a:r>
                      <a:r>
                        <a:rPr lang="sv-SE" sz="550" dirty="0">
                          <a:latin typeface="Arial"/>
                          <a:cs typeface="Arial"/>
                        </a:rPr>
                        <a:t>	</a:t>
                      </a:r>
                      <a:r>
                        <a:rPr lang="sv-SE" sz="975" spc="-37" baseline="8547" dirty="0">
                          <a:latin typeface="Arial"/>
                          <a:cs typeface="Arial"/>
                        </a:rPr>
                        <a:t>FI</a:t>
                      </a:r>
                      <a:endParaRPr lang="sv-SE" sz="975" baseline="8547" dirty="0">
                        <a:latin typeface="Arial"/>
                        <a:cs typeface="Arial"/>
                      </a:endParaRPr>
                    </a:p>
                    <a:p>
                      <a:pPr marL="153670" marR="1173480">
                        <a:lnSpc>
                          <a:spcPts val="640"/>
                        </a:lnSpc>
                        <a:spcBef>
                          <a:spcPts val="15"/>
                        </a:spcBef>
                      </a:pPr>
                      <a:r>
                        <a:rPr lang="sv-SE" sz="550" spc="-15" dirty="0" err="1">
                          <a:latin typeface="Arial"/>
                          <a:cs typeface="Arial"/>
                        </a:rPr>
                        <a:t>Päivätty</a:t>
                      </a:r>
                      <a:r>
                        <a:rPr lang="sv-SE" sz="550" spc="-15" dirty="0">
                          <a:latin typeface="Arial"/>
                          <a:cs typeface="Arial"/>
                        </a:rPr>
                        <a:t> </a:t>
                      </a:r>
                      <a:r>
                        <a:rPr lang="sv-SE" sz="550" spc="-10" dirty="0">
                          <a:latin typeface="Arial"/>
                          <a:cs typeface="Arial"/>
                        </a:rPr>
                        <a:t>16/11/2022</a:t>
                      </a:r>
                      <a:r>
                        <a:rPr lang="sv-SE" sz="550" spc="500" dirty="0">
                          <a:latin typeface="Arial"/>
                          <a:cs typeface="Arial"/>
                        </a:rPr>
                        <a:t> </a:t>
                      </a:r>
                      <a:r>
                        <a:rPr lang="sv-SE" sz="550" dirty="0" err="1">
                          <a:latin typeface="Arial"/>
                          <a:cs typeface="Arial"/>
                        </a:rPr>
                        <a:t>Tulostettu</a:t>
                      </a:r>
                      <a:r>
                        <a:rPr lang="sv-SE" sz="550" spc="-10" dirty="0">
                          <a:latin typeface="Arial"/>
                          <a:cs typeface="Arial"/>
                        </a:rPr>
                        <a:t> 30/11/2022</a:t>
                      </a:r>
                      <a:endParaRPr lang="sv-SE" sz="550" spc="500" dirty="0">
                        <a:latin typeface="Arial"/>
                        <a:cs typeface="Arial"/>
                      </a:endParaRPr>
                    </a:p>
                    <a:p>
                      <a:pPr marL="153670" marR="1173480">
                        <a:lnSpc>
                          <a:spcPts val="640"/>
                        </a:lnSpc>
                        <a:spcBef>
                          <a:spcPts val="15"/>
                        </a:spcBef>
                      </a:pPr>
                      <a:r>
                        <a:rPr lang="sv-SE" sz="550" dirty="0" err="1">
                          <a:latin typeface="Arial"/>
                          <a:cs typeface="Arial"/>
                        </a:rPr>
                        <a:t>Sivu</a:t>
                      </a:r>
                      <a:r>
                        <a:rPr lang="sv-SE" sz="550" spc="-5" dirty="0">
                          <a:latin typeface="Arial"/>
                          <a:cs typeface="Arial"/>
                        </a:rPr>
                        <a:t> </a:t>
                      </a:r>
                      <a:r>
                        <a:rPr lang="sv-SE" sz="550" dirty="0">
                          <a:latin typeface="Arial"/>
                          <a:cs typeface="Arial"/>
                        </a:rPr>
                        <a:t>n.</a:t>
                      </a:r>
                      <a:r>
                        <a:rPr lang="sv-SE" sz="550" spc="145" dirty="0">
                          <a:latin typeface="Arial"/>
                          <a:cs typeface="Arial"/>
                        </a:rPr>
                        <a:t> 6</a:t>
                      </a:r>
                      <a:r>
                        <a:rPr lang="sv-SE" sz="550" spc="-5" dirty="0">
                          <a:latin typeface="Arial"/>
                          <a:cs typeface="Arial"/>
                        </a:rPr>
                        <a:t> </a:t>
                      </a:r>
                      <a:r>
                        <a:rPr lang="sv-SE" sz="550" dirty="0">
                          <a:latin typeface="Arial"/>
                          <a:cs typeface="Arial"/>
                        </a:rPr>
                        <a:t>/</a:t>
                      </a:r>
                      <a:r>
                        <a:rPr lang="sv-SE" sz="550" spc="-5" dirty="0">
                          <a:latin typeface="Arial"/>
                          <a:cs typeface="Arial"/>
                        </a:rPr>
                        <a:t> </a:t>
                      </a:r>
                      <a:r>
                        <a:rPr lang="sv-SE" sz="550" spc="-25" dirty="0">
                          <a:latin typeface="Arial"/>
                          <a:cs typeface="Arial"/>
                        </a:rPr>
                        <a:t>11</a:t>
                      </a:r>
                      <a:endParaRPr lang="sv-SE" sz="550" dirty="0">
                        <a:latin typeface="Arial"/>
                        <a:cs typeface="Arial"/>
                      </a:endParaRPr>
                    </a:p>
                    <a:p>
                      <a:pPr marL="153670">
                        <a:lnSpc>
                          <a:spcPts val="610"/>
                        </a:lnSpc>
                      </a:pPr>
                      <a:r>
                        <a:rPr lang="sv-SE" sz="550" dirty="0" err="1">
                          <a:latin typeface="Arial"/>
                          <a:cs typeface="Arial"/>
                        </a:rPr>
                        <a:t>Korvattu</a:t>
                      </a:r>
                      <a:r>
                        <a:rPr lang="sv-SE" sz="550" dirty="0">
                          <a:latin typeface="Arial"/>
                          <a:cs typeface="Arial"/>
                        </a:rPr>
                        <a:t> </a:t>
                      </a:r>
                      <a:r>
                        <a:rPr lang="sv-SE" sz="550" spc="-10" dirty="0">
                          <a:latin typeface="Arial"/>
                          <a:cs typeface="Arial"/>
                        </a:rPr>
                        <a:t>tarkistus:9</a:t>
                      </a:r>
                      <a:r>
                        <a:rPr lang="sv-SE" sz="550" dirty="0">
                          <a:latin typeface="Arial"/>
                          <a:cs typeface="Arial"/>
                        </a:rPr>
                        <a:t> (</a:t>
                      </a:r>
                      <a:r>
                        <a:rPr lang="sv-SE" sz="550" dirty="0" err="1">
                          <a:latin typeface="Arial"/>
                          <a:cs typeface="Arial"/>
                        </a:rPr>
                        <a:t>Päivätty</a:t>
                      </a:r>
                      <a:r>
                        <a:rPr lang="sv-SE" sz="550" dirty="0">
                          <a:latin typeface="Arial"/>
                          <a:cs typeface="Arial"/>
                        </a:rPr>
                        <a:t> </a:t>
                      </a:r>
                      <a:r>
                        <a:rPr lang="sv-SE" sz="550" spc="-10" dirty="0">
                          <a:latin typeface="Arial"/>
                          <a:cs typeface="Arial"/>
                        </a:rPr>
                        <a:t>27/05/2020)</a:t>
                      </a:r>
                      <a:endParaRPr lang="sv-SE" sz="550" dirty="0">
                        <a:latin typeface="Arial"/>
                        <a:cs typeface="Arial"/>
                      </a:endParaRPr>
                    </a:p>
                    <a:p>
                      <a:pPr marL="153670">
                        <a:lnSpc>
                          <a:spcPts val="610"/>
                        </a:lnSpc>
                      </a:pPr>
                      <a:endParaRPr sz="550" dirty="0">
                        <a:latin typeface="Arial"/>
                        <a:cs typeface="Arial"/>
                      </a:endParaRPr>
                    </a:p>
                  </a:txBody>
                  <a:tcPr marL="0" marR="0" marB="0">
                    <a:lnL w="3175" cap="flat" cmpd="sng" algn="ctr">
                      <a:solidFill>
                        <a:srgbClr val="000000"/>
                      </a:solidFill>
                      <a:prstDash val="solid"/>
                      <a:round/>
                      <a:headEnd type="none" w="med" len="med"/>
                      <a:tailEnd type="none" w="med" len="med"/>
                    </a:lnL>
                    <a:lnR w="3175">
                      <a:solidFill>
                        <a:srgbClr val="000000"/>
                      </a:solidFill>
                      <a:prstDash val="solid"/>
                    </a:lnR>
                    <a:lnT w="3175">
                      <a:solidFill>
                        <a:srgbClr val="000000"/>
                      </a:solidFill>
                      <a:prstDash val="solid"/>
                    </a:lnT>
                    <a:lnB w="3175">
                      <a:solidFill>
                        <a:srgbClr val="000000"/>
                      </a:solidFill>
                      <a:prstDash val="solid"/>
                    </a:lnB>
                  </a:tcPr>
                </a:tc>
                <a:extLst>
                  <a:ext uri="{0D108BD9-81ED-4DB2-BD59-A6C34878D82A}">
                    <a16:rowId xmlns:a16="http://schemas.microsoft.com/office/drawing/2014/main" val="10000"/>
                  </a:ext>
                </a:extLst>
              </a:tr>
              <a:tr h="297815">
                <a:tc vMerge="1">
                  <a:txBody>
                    <a:bodyPr/>
                    <a:lstStyle/>
                    <a:p>
                      <a:endParaRPr/>
                    </a:p>
                  </a:txBody>
                  <a:tcPr marL="0" marR="0" marT="0" marB="0">
                    <a:lnL w="3175">
                      <a:solidFill>
                        <a:srgbClr val="000000"/>
                      </a:solidFill>
                      <a:prstDash val="solid"/>
                    </a:lnL>
                    <a:lnT w="3175">
                      <a:solidFill>
                        <a:srgbClr val="000000"/>
                      </a:solidFill>
                      <a:prstDash val="solid"/>
                    </a:lnT>
                    <a:lnB w="3175">
                      <a:solidFill>
                        <a:srgbClr val="000000"/>
                      </a:solidFill>
                      <a:prstDash val="solid"/>
                    </a:lnB>
                  </a:tcPr>
                </a:tc>
                <a:tc>
                  <a:txBody>
                    <a:bodyPr/>
                    <a:lstStyle/>
                    <a:p>
                      <a:pPr marR="69215" algn="ctr">
                        <a:lnSpc>
                          <a:spcPts val="1750"/>
                        </a:lnSpc>
                      </a:pPr>
                      <a:r>
                        <a:rPr sz="1550" spc="-10" dirty="0">
                          <a:latin typeface="Arial"/>
                          <a:cs typeface="Arial"/>
                        </a:rPr>
                        <a:t>BETONCRYLL</a:t>
                      </a:r>
                      <a:r>
                        <a:rPr sz="1550" spc="-55" dirty="0">
                          <a:latin typeface="Arial"/>
                          <a:cs typeface="Arial"/>
                        </a:rPr>
                        <a:t> </a:t>
                      </a:r>
                      <a:r>
                        <a:rPr sz="1550" spc="-10" dirty="0">
                          <a:latin typeface="Arial"/>
                          <a:cs typeface="Arial"/>
                        </a:rPr>
                        <a:t>IDROREPELLENTE</a:t>
                      </a:r>
                      <a:endParaRPr sz="1550" dirty="0">
                        <a:latin typeface="Arial"/>
                        <a:cs typeface="Arial"/>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vMerge="1">
                  <a:txBody>
                    <a:bodyPr/>
                    <a:lstStyle/>
                    <a:p>
                      <a:endParaRPr/>
                    </a:p>
                  </a:txBody>
                  <a:tcPr marL="0" marR="0" marB="0">
                    <a:lnR w="3175">
                      <a:solidFill>
                        <a:srgbClr val="000000"/>
                      </a:solidFill>
                      <a:prstDash val="solid"/>
                    </a:lnR>
                    <a:lnT w="3175">
                      <a:solidFill>
                        <a:srgbClr val="000000"/>
                      </a:solidFill>
                      <a:prstDash val="solid"/>
                    </a:lnT>
                    <a:lnB w="3175">
                      <a:solidFill>
                        <a:srgbClr val="000000"/>
                      </a:solidFill>
                      <a:prstDash val="solid"/>
                    </a:lnB>
                  </a:tcPr>
                </a:tc>
                <a:extLst>
                  <a:ext uri="{0D108BD9-81ED-4DB2-BD59-A6C34878D82A}">
                    <a16:rowId xmlns:a16="http://schemas.microsoft.com/office/drawing/2014/main" val="10001"/>
                  </a:ext>
                </a:extLst>
              </a:tr>
              <a:tr h="501650">
                <a:tc gridSpan="3">
                  <a:txBody>
                    <a:bodyPr/>
                    <a:lstStyle/>
                    <a:p>
                      <a:pPr>
                        <a:lnSpc>
                          <a:spcPct val="100000"/>
                        </a:lnSpc>
                      </a:pPr>
                      <a:endParaRPr sz="80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2"/>
                  </a:ext>
                </a:extLst>
              </a:tr>
              <a:tr h="172720">
                <a:tc gridSpan="3">
                  <a:txBody>
                    <a:bodyPr/>
                    <a:lstStyle/>
                    <a:p>
                      <a:pPr marL="38100" marR="0" indent="0" defTabSz="914400" eaLnBrk="1" fontAlgn="auto" latinLnBrk="0" hangingPunct="1">
                        <a:lnSpc>
                          <a:spcPts val="1265"/>
                        </a:lnSpc>
                        <a:spcBef>
                          <a:spcPts val="0"/>
                        </a:spcBef>
                        <a:spcAft>
                          <a:spcPts val="0"/>
                        </a:spcAft>
                        <a:buClrTx/>
                        <a:buSzTx/>
                        <a:buFontTx/>
                        <a:buNone/>
                        <a:tabLst/>
                        <a:defRPr/>
                      </a:pPr>
                      <a:r>
                        <a:rPr lang="sv-SE" sz="1100" spc="-10" dirty="0">
                          <a:latin typeface="Arial"/>
                          <a:cs typeface="Arial"/>
                        </a:rPr>
                        <a:t>OSA</a:t>
                      </a:r>
                      <a:r>
                        <a:rPr sz="1100" spc="-10" dirty="0">
                          <a:latin typeface="Arial"/>
                          <a:cs typeface="Arial"/>
                        </a:rPr>
                        <a:t> </a:t>
                      </a:r>
                      <a:r>
                        <a:rPr sz="1100" dirty="0">
                          <a:latin typeface="Arial"/>
                          <a:cs typeface="Arial"/>
                        </a:rPr>
                        <a:t>11.</a:t>
                      </a:r>
                      <a:r>
                        <a:rPr sz="1100" spc="-10" dirty="0">
                          <a:latin typeface="Arial"/>
                          <a:cs typeface="Arial"/>
                        </a:rPr>
                        <a:t> </a:t>
                      </a:r>
                      <a:r>
                        <a:rPr lang="sv-FI" sz="1100" spc="-10" dirty="0">
                          <a:latin typeface="Arial"/>
                          <a:cs typeface="Arial"/>
                        </a:rPr>
                        <a:t>Toksikologiset tiedot</a:t>
                      </a:r>
                      <a:endParaRPr sz="1100" dirty="0">
                        <a:latin typeface="Arial"/>
                        <a:cs typeface="Arial"/>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solidFill>
                      <a:srgbClr val="A7FFFF"/>
                    </a:solidFill>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3"/>
                  </a:ext>
                </a:extLst>
              </a:tr>
              <a:tr h="8604885">
                <a:tc gridSpan="3">
                  <a:txBody>
                    <a:bodyPr/>
                    <a:lstStyle/>
                    <a:p>
                      <a:pPr marL="172720" marR="706120" indent="0" defTabSz="914400" eaLnBrk="1" fontAlgn="auto" latinLnBrk="0" hangingPunct="1">
                        <a:lnSpc>
                          <a:spcPct val="104000"/>
                        </a:lnSpc>
                        <a:spcBef>
                          <a:spcPts val="630"/>
                        </a:spcBef>
                        <a:spcAft>
                          <a:spcPts val="0"/>
                        </a:spcAft>
                        <a:buClrTx/>
                        <a:buSzTx/>
                        <a:buFontTx/>
                        <a:buNone/>
                        <a:tabLst/>
                        <a:defRPr/>
                      </a:pPr>
                      <a:r>
                        <a:rPr lang="sv-FI" sz="800" dirty="0">
                          <a:latin typeface="Arial"/>
                          <a:cs typeface="Arial"/>
                        </a:rPr>
                        <a:t>Koska tuotetta itsessään koskevia kokeellisia tietoja ei ole, terveyshaittoja arvioidaan aineiden ominaisuuksien perusteella, jotka se sisältää, käyttäen luokittelussa soveltuvan asetuksen määritelmiä. </a:t>
                      </a:r>
                      <a:br>
                        <a:rPr lang="sv-FI" sz="800" dirty="0">
                          <a:latin typeface="Arial"/>
                          <a:cs typeface="Arial"/>
                        </a:rPr>
                      </a:br>
                      <a:r>
                        <a:rPr lang="sv-FI" sz="800" dirty="0">
                          <a:latin typeface="Arial"/>
                          <a:cs typeface="Arial"/>
                        </a:rPr>
                        <a:t>On siis tarpeen ottaa huomioon kohdassa 3 mainittujen yksittäisten vaarallisten aineiden pitoisuus, jotta voidaan arvioida altistumisen tuotteelle toksikologiset vaikutukset</a:t>
                      </a:r>
                      <a:r>
                        <a:rPr sz="800" spc="-10" dirty="0">
                          <a:latin typeface="Arial"/>
                          <a:cs typeface="Arial"/>
                        </a:rPr>
                        <a:t>.</a:t>
                      </a:r>
                      <a:endParaRPr sz="800" dirty="0">
                        <a:latin typeface="Arial"/>
                        <a:cs typeface="Arial"/>
                      </a:endParaRPr>
                    </a:p>
                    <a:p>
                      <a:pPr>
                        <a:lnSpc>
                          <a:spcPct val="100000"/>
                        </a:lnSpc>
                        <a:spcBef>
                          <a:spcPts val="50"/>
                        </a:spcBef>
                      </a:pPr>
                      <a:endParaRPr sz="800" dirty="0">
                        <a:latin typeface="Times New Roman"/>
                        <a:cs typeface="Times New Roman"/>
                      </a:endParaRPr>
                    </a:p>
                    <a:p>
                      <a:pPr marL="38100">
                        <a:lnSpc>
                          <a:spcPct val="100000"/>
                        </a:lnSpc>
                        <a:spcBef>
                          <a:spcPts val="5"/>
                        </a:spcBef>
                      </a:pPr>
                      <a:r>
                        <a:rPr sz="800" spc="-10" dirty="0">
                          <a:latin typeface="Arial"/>
                          <a:cs typeface="Arial"/>
                        </a:rPr>
                        <a:t>11.1.</a:t>
                      </a:r>
                      <a:r>
                        <a:rPr sz="800" spc="-15" dirty="0">
                          <a:latin typeface="Arial"/>
                          <a:cs typeface="Arial"/>
                        </a:rPr>
                        <a:t> </a:t>
                      </a:r>
                      <a:r>
                        <a:rPr lang="sv-FI" sz="800" spc="-10" dirty="0">
                          <a:latin typeface="Arial"/>
                          <a:cs typeface="Arial"/>
                        </a:rPr>
                        <a:t>Tietoja vaaraluokista asetuksen (EY) N:o 1272/2008 mukaisesti</a:t>
                      </a:r>
                    </a:p>
                    <a:p>
                      <a:pPr marL="38100">
                        <a:lnSpc>
                          <a:spcPct val="100000"/>
                        </a:lnSpc>
                        <a:spcBef>
                          <a:spcPts val="5"/>
                        </a:spcBef>
                      </a:pPr>
                      <a:endParaRPr lang="sv-FI" sz="800" spc="-10" dirty="0">
                        <a:latin typeface="Arial"/>
                        <a:cs typeface="Arial"/>
                      </a:endParaRPr>
                    </a:p>
                    <a:p>
                      <a:pPr marL="38100" marR="0" indent="0" defTabSz="914400" eaLnBrk="1" fontAlgn="auto" latinLnBrk="0" hangingPunct="1">
                        <a:lnSpc>
                          <a:spcPct val="100000"/>
                        </a:lnSpc>
                        <a:spcBef>
                          <a:spcPts val="5"/>
                        </a:spcBef>
                        <a:spcAft>
                          <a:spcPts val="0"/>
                        </a:spcAft>
                        <a:buClrTx/>
                        <a:buSzTx/>
                        <a:buFontTx/>
                        <a:buNone/>
                        <a:tabLst/>
                        <a:defRPr/>
                      </a:pPr>
                      <a:r>
                        <a:rPr lang="sv-FI" sz="800" spc="-10" dirty="0">
                          <a:latin typeface="Arial"/>
                          <a:cs typeface="Arial"/>
                        </a:rPr>
                        <a:t>Aineenvaihdunta, toksikokinetiikka, toimintamekanismi ja muut tiedot </a:t>
                      </a:r>
                      <a:endParaRPr sz="800" dirty="0">
                        <a:latin typeface="Arial"/>
                        <a:cs typeface="Arial"/>
                      </a:endParaRPr>
                    </a:p>
                    <a:p>
                      <a:pPr marL="172720" marR="4923790" indent="0" defTabSz="914400" eaLnBrk="1" fontAlgn="auto" latinLnBrk="0" hangingPunct="1">
                        <a:lnSpc>
                          <a:spcPts val="1970"/>
                        </a:lnSpc>
                        <a:spcBef>
                          <a:spcPts val="0"/>
                        </a:spcBef>
                        <a:spcAft>
                          <a:spcPts val="0"/>
                        </a:spcAft>
                        <a:buClrTx/>
                        <a:buSzTx/>
                        <a:buFontTx/>
                        <a:buNone/>
                        <a:tabLst/>
                        <a:defRPr/>
                      </a:pPr>
                      <a:r>
                        <a:rPr lang="sv-FI" sz="800" spc="-10" dirty="0">
                          <a:latin typeface="Arial"/>
                          <a:cs typeface="Arial"/>
                        </a:rPr>
                        <a:t>Todennäköiset altistumisreitit </a:t>
                      </a:r>
                      <a:br>
                        <a:rPr lang="sv-FI" sz="800" spc="-10" dirty="0">
                          <a:latin typeface="Arial"/>
                          <a:cs typeface="Arial"/>
                        </a:rPr>
                      </a:br>
                      <a:r>
                        <a:rPr lang="sv-FI" sz="800" spc="-10" dirty="0">
                          <a:latin typeface="Arial"/>
                          <a:cs typeface="Arial"/>
                        </a:rPr>
                        <a:t>Tietoja ei ole saatavilla </a:t>
                      </a:r>
                      <a:br>
                        <a:rPr lang="sv-FI" sz="800" spc="-10" dirty="0">
                          <a:latin typeface="Arial"/>
                          <a:cs typeface="Arial"/>
                        </a:rPr>
                      </a:br>
                      <a:endParaRPr lang="sv-FI" sz="800" spc="-10" dirty="0">
                        <a:latin typeface="Arial"/>
                        <a:cs typeface="Arial"/>
                      </a:endParaRPr>
                    </a:p>
                    <a:p>
                      <a:pPr marL="172720" marR="4923790" indent="0" defTabSz="914400" eaLnBrk="1" fontAlgn="auto" latinLnBrk="0" hangingPunct="1">
                        <a:lnSpc>
                          <a:spcPts val="1970"/>
                        </a:lnSpc>
                        <a:spcBef>
                          <a:spcPts val="0"/>
                        </a:spcBef>
                        <a:spcAft>
                          <a:spcPts val="0"/>
                        </a:spcAft>
                        <a:buClrTx/>
                        <a:buSzTx/>
                        <a:buFontTx/>
                        <a:buNone/>
                        <a:tabLst/>
                        <a:defRPr/>
                      </a:pPr>
                      <a:endParaRPr lang="sv-SE" sz="800" spc="-10" dirty="0">
                        <a:latin typeface="Arial"/>
                        <a:cs typeface="Arial"/>
                      </a:endParaRPr>
                    </a:p>
                    <a:p>
                      <a:pPr marL="172720" marR="4923790" indent="0" defTabSz="914400" eaLnBrk="1" fontAlgn="auto" latinLnBrk="0" hangingPunct="1">
                        <a:lnSpc>
                          <a:spcPts val="1970"/>
                        </a:lnSpc>
                        <a:spcBef>
                          <a:spcPts val="0"/>
                        </a:spcBef>
                        <a:spcAft>
                          <a:spcPts val="0"/>
                        </a:spcAft>
                        <a:buClrTx/>
                        <a:buSzTx/>
                        <a:buFontTx/>
                        <a:buNone/>
                        <a:tabLst/>
                        <a:defRPr/>
                      </a:pPr>
                      <a:br>
                        <a:rPr lang="sv-FI" sz="800" spc="-10" dirty="0">
                          <a:latin typeface="Arial"/>
                          <a:cs typeface="Arial"/>
                        </a:rPr>
                      </a:br>
                      <a:r>
                        <a:rPr lang="sv-FI" sz="800" spc="-10" dirty="0">
                          <a:latin typeface="Arial"/>
                          <a:cs typeface="Arial"/>
                        </a:rPr>
                        <a:t>Äkillinen myrkyllisyys </a:t>
                      </a:r>
                      <a:endParaRPr sz="800" dirty="0">
                        <a:latin typeface="Arial"/>
                        <a:cs typeface="Arial"/>
                      </a:endParaRPr>
                    </a:p>
                    <a:p>
                      <a:pPr marL="172720" marR="0" indent="0" defTabSz="914400" eaLnBrk="1" fontAlgn="auto" latinLnBrk="0" hangingPunct="1">
                        <a:lnSpc>
                          <a:spcPct val="100000"/>
                        </a:lnSpc>
                        <a:spcBef>
                          <a:spcPts val="775"/>
                        </a:spcBef>
                        <a:spcAft>
                          <a:spcPts val="0"/>
                        </a:spcAft>
                        <a:buClrTx/>
                        <a:buSzTx/>
                        <a:buFontTx/>
                        <a:buNone/>
                        <a:tabLst>
                          <a:tab pos="2914650" algn="l"/>
                        </a:tabLst>
                        <a:defRPr/>
                      </a:pPr>
                      <a:r>
                        <a:rPr sz="800" dirty="0">
                          <a:latin typeface="Arial"/>
                          <a:cs typeface="Arial"/>
                        </a:rPr>
                        <a:t>ATE</a:t>
                      </a:r>
                      <a:r>
                        <a:rPr sz="800" spc="-25" dirty="0">
                          <a:latin typeface="Arial"/>
                          <a:cs typeface="Arial"/>
                        </a:rPr>
                        <a:t> </a:t>
                      </a:r>
                      <a:r>
                        <a:rPr sz="800" spc="-10" dirty="0">
                          <a:latin typeface="Arial"/>
                          <a:cs typeface="Arial"/>
                        </a:rPr>
                        <a:t>(</a:t>
                      </a:r>
                      <a:r>
                        <a:rPr lang="sv-FI" sz="800" spc="-10" dirty="0">
                          <a:latin typeface="Arial"/>
                          <a:cs typeface="Arial"/>
                        </a:rPr>
                        <a:t>Hengitysteitse</a:t>
                      </a:r>
                      <a:r>
                        <a:rPr sz="800" spc="-10" dirty="0">
                          <a:latin typeface="Arial"/>
                          <a:cs typeface="Arial"/>
                        </a:rPr>
                        <a:t>)</a:t>
                      </a:r>
                      <a:r>
                        <a:rPr sz="800" spc="-25" dirty="0">
                          <a:latin typeface="Arial"/>
                          <a:cs typeface="Arial"/>
                        </a:rPr>
                        <a:t> </a:t>
                      </a:r>
                      <a:r>
                        <a:rPr lang="sv-FI" sz="800" spc="-25" dirty="0">
                          <a:latin typeface="Arial"/>
                          <a:cs typeface="Arial"/>
                        </a:rPr>
                        <a:t>seokselle</a:t>
                      </a:r>
                      <a:r>
                        <a:rPr sz="800" spc="-10" dirty="0">
                          <a:latin typeface="Arial"/>
                          <a:cs typeface="Arial"/>
                        </a:rPr>
                        <a:t>:</a:t>
                      </a:r>
                      <a:r>
                        <a:rPr sz="800" dirty="0">
                          <a:latin typeface="Arial"/>
                          <a:cs typeface="Arial"/>
                        </a:rPr>
                        <a:t>	</a:t>
                      </a:r>
                      <a:r>
                        <a:rPr lang="sv-FI" sz="800" dirty="0">
                          <a:latin typeface="Arial"/>
                          <a:cs typeface="Arial"/>
                        </a:rPr>
                        <a:t>Ei luokiteltu (ei merkittävää komponenttia</a:t>
                      </a:r>
                      <a:r>
                        <a:rPr sz="800" spc="-10" dirty="0">
                          <a:latin typeface="Arial"/>
                          <a:cs typeface="Arial"/>
                        </a:rPr>
                        <a:t>)</a:t>
                      </a:r>
                      <a:endParaRPr sz="800" dirty="0">
                        <a:latin typeface="Arial"/>
                        <a:cs typeface="Arial"/>
                      </a:endParaRPr>
                    </a:p>
                    <a:p>
                      <a:pPr marL="172720" marR="0" indent="0" defTabSz="914400" eaLnBrk="1" fontAlgn="auto" latinLnBrk="0" hangingPunct="1">
                        <a:lnSpc>
                          <a:spcPct val="100000"/>
                        </a:lnSpc>
                        <a:spcBef>
                          <a:spcPts val="25"/>
                        </a:spcBef>
                        <a:spcAft>
                          <a:spcPts val="0"/>
                        </a:spcAft>
                        <a:buClrTx/>
                        <a:buSzTx/>
                        <a:buFontTx/>
                        <a:buNone/>
                        <a:tabLst>
                          <a:tab pos="2914650" algn="l"/>
                        </a:tabLst>
                        <a:defRPr/>
                      </a:pPr>
                      <a:r>
                        <a:rPr sz="800" dirty="0">
                          <a:latin typeface="Arial"/>
                          <a:cs typeface="Arial"/>
                        </a:rPr>
                        <a:t>ATE</a:t>
                      </a:r>
                      <a:r>
                        <a:rPr sz="800" spc="-40" dirty="0">
                          <a:latin typeface="Arial"/>
                          <a:cs typeface="Arial"/>
                        </a:rPr>
                        <a:t> </a:t>
                      </a:r>
                      <a:r>
                        <a:rPr lang="sv-FI" sz="800" spc="-40" dirty="0">
                          <a:latin typeface="Arial"/>
                          <a:cs typeface="Arial"/>
                        </a:rPr>
                        <a:t>(Suun kautta) seokselle</a:t>
                      </a:r>
                      <a:r>
                        <a:rPr sz="800" spc="-10" dirty="0">
                          <a:latin typeface="Arial"/>
                          <a:cs typeface="Arial"/>
                        </a:rPr>
                        <a:t>:</a:t>
                      </a:r>
                      <a:r>
                        <a:rPr sz="800" dirty="0">
                          <a:latin typeface="Arial"/>
                          <a:cs typeface="Arial"/>
                        </a:rPr>
                        <a:t>	</a:t>
                      </a:r>
                      <a:r>
                        <a:rPr lang="sv-FI" sz="800" dirty="0">
                          <a:latin typeface="Arial"/>
                          <a:cs typeface="Arial"/>
                        </a:rPr>
                        <a:t>Ei luokiteltu (ei merkittävää komponenttia)</a:t>
                      </a:r>
                    </a:p>
                    <a:p>
                      <a:pPr marL="172720" marR="0" lvl="0" indent="0" defTabSz="914400" eaLnBrk="1" fontAlgn="auto" latinLnBrk="0" hangingPunct="1">
                        <a:lnSpc>
                          <a:spcPct val="100000"/>
                        </a:lnSpc>
                        <a:spcBef>
                          <a:spcPts val="25"/>
                        </a:spcBef>
                        <a:spcAft>
                          <a:spcPts val="0"/>
                        </a:spcAft>
                        <a:buClrTx/>
                        <a:buSzTx/>
                        <a:buFontTx/>
                        <a:buNone/>
                        <a:tabLst>
                          <a:tab pos="2914650" algn="l"/>
                        </a:tabLst>
                        <a:defRPr/>
                      </a:pPr>
                      <a:r>
                        <a:rPr sz="800" dirty="0">
                          <a:latin typeface="Arial"/>
                          <a:cs typeface="Arial"/>
                        </a:rPr>
                        <a:t>ATE</a:t>
                      </a:r>
                      <a:r>
                        <a:rPr sz="800" spc="-45" dirty="0">
                          <a:latin typeface="Arial"/>
                          <a:cs typeface="Arial"/>
                        </a:rPr>
                        <a:t> </a:t>
                      </a:r>
                      <a:r>
                        <a:rPr sz="800" dirty="0">
                          <a:latin typeface="Arial"/>
                          <a:cs typeface="Arial"/>
                        </a:rPr>
                        <a:t>(</a:t>
                      </a:r>
                      <a:r>
                        <a:rPr lang="sv-FI" sz="800" dirty="0">
                          <a:latin typeface="Arial"/>
                          <a:cs typeface="Arial"/>
                        </a:rPr>
                        <a:t>Ihon kautta) seokselle</a:t>
                      </a:r>
                      <a:r>
                        <a:rPr sz="800" spc="-10" dirty="0">
                          <a:latin typeface="Arial"/>
                          <a:cs typeface="Arial"/>
                        </a:rPr>
                        <a:t>:</a:t>
                      </a:r>
                      <a:r>
                        <a:rPr sz="800" dirty="0">
                          <a:latin typeface="Arial"/>
                          <a:cs typeface="Arial"/>
                        </a:rPr>
                        <a:t>	</a:t>
                      </a:r>
                      <a:r>
                        <a:rPr lang="sv-FI" sz="800" dirty="0">
                          <a:latin typeface="Arial"/>
                          <a:cs typeface="Arial"/>
                        </a:rPr>
                        <a:t>Ei luokiteltu (ei merkittävää komponenttia</a:t>
                      </a:r>
                      <a:r>
                        <a:rPr sz="800" spc="-10" dirty="0">
                          <a:latin typeface="Arial"/>
                          <a:cs typeface="Arial"/>
                        </a:rPr>
                        <a:t>)</a:t>
                      </a:r>
                      <a:endParaRPr sz="800" dirty="0">
                        <a:latin typeface="Arial"/>
                        <a:cs typeface="Arial"/>
                      </a:endParaRPr>
                    </a:p>
                    <a:p>
                      <a:pPr>
                        <a:lnSpc>
                          <a:spcPct val="100000"/>
                        </a:lnSpc>
                      </a:pPr>
                      <a:endParaRPr sz="800" dirty="0">
                        <a:latin typeface="Times New Roman"/>
                        <a:cs typeface="Times New Roman"/>
                      </a:endParaRPr>
                    </a:p>
                    <a:p>
                      <a:pPr>
                        <a:lnSpc>
                          <a:spcPct val="100000"/>
                        </a:lnSpc>
                        <a:spcBef>
                          <a:spcPts val="114"/>
                        </a:spcBef>
                      </a:pPr>
                      <a:endParaRPr sz="800" dirty="0">
                        <a:latin typeface="Times New Roman"/>
                        <a:cs typeface="Times New Roman"/>
                      </a:endParaRPr>
                    </a:p>
                    <a:p>
                      <a:pPr marL="528955" marR="591185">
                        <a:lnSpc>
                          <a:spcPct val="102499"/>
                        </a:lnSpc>
                      </a:pPr>
                      <a:r>
                        <a:rPr lang="sv-FI" sz="800" spc="-10" dirty="0">
                          <a:latin typeface="Arial"/>
                          <a:cs typeface="Arial"/>
                        </a:rPr>
                        <a:t>Reaktiomassa 5-kloori-2-metyyli-2H-isotiatsoli-3-oni [EC nro. 247-500-7] ja 2-metyyli-2H-isotiatsoli-3-oni [EC nro. 220-239-6] (3:1) </a:t>
                      </a:r>
                      <a:br>
                        <a:rPr lang="sv-FI" sz="800" spc="-10" dirty="0">
                          <a:latin typeface="Arial"/>
                          <a:cs typeface="Arial"/>
                        </a:rPr>
                      </a:br>
                      <a:endParaRPr lang="sv-FI" sz="800" spc="-10" dirty="0">
                        <a:latin typeface="Arial"/>
                        <a:cs typeface="Arial"/>
                      </a:endParaRPr>
                    </a:p>
                    <a:p>
                      <a:pPr marL="528955" marR="591185" indent="0" defTabSz="914400" eaLnBrk="1" fontAlgn="auto" latinLnBrk="0" hangingPunct="1">
                        <a:lnSpc>
                          <a:spcPct val="102499"/>
                        </a:lnSpc>
                        <a:spcBef>
                          <a:spcPts val="0"/>
                        </a:spcBef>
                        <a:spcAft>
                          <a:spcPts val="0"/>
                        </a:spcAft>
                        <a:buClrTx/>
                        <a:buSzTx/>
                        <a:buFontTx/>
                        <a:buNone/>
                        <a:tabLst/>
                        <a:defRPr/>
                      </a:pPr>
                      <a:r>
                        <a:rPr sz="800" spc="-10" dirty="0">
                          <a:latin typeface="Arial"/>
                          <a:cs typeface="Arial"/>
                        </a:rPr>
                        <a:t>LD50</a:t>
                      </a:r>
                      <a:r>
                        <a:rPr sz="800" spc="-20" dirty="0">
                          <a:latin typeface="Arial"/>
                          <a:cs typeface="Arial"/>
                        </a:rPr>
                        <a:t> </a:t>
                      </a:r>
                      <a:r>
                        <a:rPr sz="800" spc="-10" dirty="0">
                          <a:latin typeface="Arial"/>
                          <a:cs typeface="Arial"/>
                        </a:rPr>
                        <a:t>(</a:t>
                      </a:r>
                      <a:r>
                        <a:rPr lang="sv-FI" sz="800" spc="-10" dirty="0">
                          <a:latin typeface="Arial"/>
                          <a:cs typeface="Arial"/>
                        </a:rPr>
                        <a:t>Ihon kautta</a:t>
                      </a:r>
                      <a:r>
                        <a:rPr sz="800" spc="-10" dirty="0">
                          <a:latin typeface="Arial"/>
                          <a:cs typeface="Arial"/>
                        </a:rPr>
                        <a:t>):</a:t>
                      </a:r>
                      <a:r>
                        <a:rPr sz="800" dirty="0">
                          <a:latin typeface="Arial"/>
                          <a:cs typeface="Arial"/>
                        </a:rPr>
                        <a:t>	</a:t>
                      </a:r>
                      <a:r>
                        <a:rPr sz="800" spc="-10" dirty="0">
                          <a:latin typeface="Arial"/>
                          <a:cs typeface="Arial"/>
                        </a:rPr>
                        <a:t>1008</a:t>
                      </a:r>
                      <a:r>
                        <a:rPr sz="800" spc="-30" dirty="0">
                          <a:latin typeface="Arial"/>
                          <a:cs typeface="Arial"/>
                        </a:rPr>
                        <a:t> </a:t>
                      </a:r>
                      <a:r>
                        <a:rPr sz="800" spc="-10" dirty="0">
                          <a:latin typeface="Arial"/>
                          <a:cs typeface="Arial"/>
                        </a:rPr>
                        <a:t>mg/kg</a:t>
                      </a:r>
                      <a:r>
                        <a:rPr sz="800" spc="-30" dirty="0">
                          <a:latin typeface="Arial"/>
                          <a:cs typeface="Arial"/>
                        </a:rPr>
                        <a:t> </a:t>
                      </a:r>
                      <a:r>
                        <a:rPr sz="800" dirty="0">
                          <a:latin typeface="Arial"/>
                          <a:cs typeface="Arial"/>
                        </a:rPr>
                        <a:t>bw</a:t>
                      </a:r>
                      <a:r>
                        <a:rPr sz="800" spc="-25" dirty="0">
                          <a:latin typeface="Arial"/>
                          <a:cs typeface="Arial"/>
                        </a:rPr>
                        <a:t> </a:t>
                      </a:r>
                      <a:r>
                        <a:rPr sz="800" spc="-20" dirty="0">
                          <a:latin typeface="Arial"/>
                          <a:cs typeface="Arial"/>
                        </a:rPr>
                        <a:t>(rat)</a:t>
                      </a:r>
                      <a:endParaRPr sz="800" dirty="0">
                        <a:latin typeface="Arial"/>
                        <a:cs typeface="Arial"/>
                      </a:endParaRPr>
                    </a:p>
                    <a:p>
                      <a:pPr marL="528955" marR="0" indent="0" defTabSz="914400" eaLnBrk="1" fontAlgn="auto" latinLnBrk="0" hangingPunct="1">
                        <a:lnSpc>
                          <a:spcPct val="100000"/>
                        </a:lnSpc>
                        <a:spcBef>
                          <a:spcPts val="25"/>
                        </a:spcBef>
                        <a:spcAft>
                          <a:spcPts val="0"/>
                        </a:spcAft>
                        <a:buClrTx/>
                        <a:buSzTx/>
                        <a:buFontTx/>
                        <a:buNone/>
                        <a:tabLst>
                          <a:tab pos="2914650" algn="l"/>
                        </a:tabLst>
                        <a:defRPr/>
                      </a:pPr>
                      <a:r>
                        <a:rPr sz="800" dirty="0">
                          <a:latin typeface="Arial"/>
                          <a:cs typeface="Arial"/>
                        </a:rPr>
                        <a:t>STA</a:t>
                      </a:r>
                      <a:r>
                        <a:rPr sz="800" spc="-50" dirty="0">
                          <a:latin typeface="Arial"/>
                          <a:cs typeface="Arial"/>
                        </a:rPr>
                        <a:t> </a:t>
                      </a:r>
                      <a:r>
                        <a:rPr sz="800" spc="-10" dirty="0">
                          <a:latin typeface="Arial"/>
                          <a:cs typeface="Arial"/>
                        </a:rPr>
                        <a:t>(</a:t>
                      </a:r>
                      <a:r>
                        <a:rPr lang="sv-FI" sz="800" spc="-10" dirty="0">
                          <a:latin typeface="Arial"/>
                          <a:cs typeface="Arial"/>
                        </a:rPr>
                        <a:t>Ihon kautta</a:t>
                      </a:r>
                      <a:r>
                        <a:rPr sz="800" spc="-10" dirty="0">
                          <a:latin typeface="Arial"/>
                          <a:cs typeface="Arial"/>
                        </a:rPr>
                        <a:t>):</a:t>
                      </a:r>
                      <a:r>
                        <a:rPr sz="800" dirty="0">
                          <a:latin typeface="Arial"/>
                          <a:cs typeface="Arial"/>
                        </a:rPr>
                        <a:t>	</a:t>
                      </a:r>
                      <a:r>
                        <a:rPr sz="800" spc="-10" dirty="0">
                          <a:latin typeface="Arial"/>
                          <a:cs typeface="Arial"/>
                        </a:rPr>
                        <a:t>50,001</a:t>
                      </a:r>
                      <a:r>
                        <a:rPr sz="800" spc="-30" dirty="0">
                          <a:latin typeface="Arial"/>
                          <a:cs typeface="Arial"/>
                        </a:rPr>
                        <a:t> </a:t>
                      </a:r>
                      <a:r>
                        <a:rPr sz="800" spc="-10" dirty="0">
                          <a:latin typeface="Arial"/>
                          <a:cs typeface="Arial"/>
                        </a:rPr>
                        <a:t>mg/kg</a:t>
                      </a:r>
                      <a:r>
                        <a:rPr sz="800" spc="-30" dirty="0">
                          <a:latin typeface="Arial"/>
                          <a:cs typeface="Arial"/>
                        </a:rPr>
                        <a:t> </a:t>
                      </a:r>
                      <a:r>
                        <a:rPr lang="sv-FI" sz="800" spc="-10" dirty="0">
                          <a:latin typeface="Arial"/>
                          <a:cs typeface="Arial"/>
                        </a:rPr>
                        <a:t>arvio taulukosta </a:t>
                      </a:r>
                      <a:r>
                        <a:rPr sz="800" spc="-10" dirty="0">
                          <a:latin typeface="Arial"/>
                          <a:cs typeface="Arial"/>
                        </a:rPr>
                        <a:t>3.1.2</a:t>
                      </a:r>
                      <a:r>
                        <a:rPr sz="800" spc="-30" dirty="0">
                          <a:latin typeface="Arial"/>
                          <a:cs typeface="Arial"/>
                        </a:rPr>
                        <a:t> </a:t>
                      </a:r>
                      <a:r>
                        <a:rPr sz="800" dirty="0">
                          <a:latin typeface="Arial"/>
                          <a:cs typeface="Arial"/>
                        </a:rPr>
                        <a:t>of</a:t>
                      </a:r>
                      <a:r>
                        <a:rPr sz="800" spc="-30" dirty="0">
                          <a:latin typeface="Arial"/>
                          <a:cs typeface="Arial"/>
                        </a:rPr>
                        <a:t> </a:t>
                      </a:r>
                      <a:r>
                        <a:rPr lang="sv-FI" sz="800" dirty="0">
                          <a:latin typeface="Arial"/>
                          <a:cs typeface="Arial"/>
                        </a:rPr>
                        <a:t>liitteestä I CLP</a:t>
                      </a:r>
                      <a:endParaRPr sz="800" dirty="0">
                        <a:latin typeface="Arial"/>
                        <a:cs typeface="Arial"/>
                      </a:endParaRPr>
                    </a:p>
                    <a:p>
                      <a:pPr marL="2914650" marR="0" indent="0" defTabSz="914400" eaLnBrk="1" fontAlgn="auto" latinLnBrk="0" hangingPunct="1">
                        <a:lnSpc>
                          <a:spcPct val="100000"/>
                        </a:lnSpc>
                        <a:spcBef>
                          <a:spcPts val="25"/>
                        </a:spcBef>
                        <a:spcAft>
                          <a:spcPts val="0"/>
                        </a:spcAft>
                        <a:buClrTx/>
                        <a:buSzTx/>
                        <a:buFontTx/>
                        <a:buNone/>
                        <a:tabLst/>
                        <a:defRPr/>
                      </a:pPr>
                      <a:r>
                        <a:rPr lang="sv-FI" sz="800" dirty="0">
                          <a:latin typeface="Arial"/>
                          <a:cs typeface="Arial"/>
                        </a:rPr>
                        <a:t>(arvoa käytetty seoksen äkillisen myrkyllisyyden arvion laskemisessa) </a:t>
                      </a:r>
                      <a:endParaRPr sz="800" dirty="0">
                        <a:latin typeface="Arial"/>
                        <a:cs typeface="Arial"/>
                      </a:endParaRPr>
                    </a:p>
                    <a:p>
                      <a:pPr marL="528955" marR="0" indent="0" defTabSz="914400" eaLnBrk="1" fontAlgn="auto" latinLnBrk="0" hangingPunct="1">
                        <a:lnSpc>
                          <a:spcPct val="100000"/>
                        </a:lnSpc>
                        <a:spcBef>
                          <a:spcPts val="25"/>
                        </a:spcBef>
                        <a:spcAft>
                          <a:spcPts val="0"/>
                        </a:spcAft>
                        <a:buClrTx/>
                        <a:buSzTx/>
                        <a:buFontTx/>
                        <a:buNone/>
                        <a:tabLst>
                          <a:tab pos="2914650" algn="l"/>
                        </a:tabLst>
                        <a:defRPr/>
                      </a:pPr>
                      <a:r>
                        <a:rPr sz="800" spc="-10" dirty="0">
                          <a:latin typeface="Arial"/>
                          <a:cs typeface="Arial"/>
                        </a:rPr>
                        <a:t>LD50</a:t>
                      </a:r>
                      <a:r>
                        <a:rPr sz="800" spc="-20" dirty="0">
                          <a:latin typeface="Arial"/>
                          <a:cs typeface="Arial"/>
                        </a:rPr>
                        <a:t> </a:t>
                      </a:r>
                      <a:r>
                        <a:rPr sz="800" spc="-10" dirty="0">
                          <a:latin typeface="Arial"/>
                          <a:cs typeface="Arial"/>
                        </a:rPr>
                        <a:t>(</a:t>
                      </a:r>
                      <a:r>
                        <a:rPr lang="sv-FI" sz="800" spc="-10" dirty="0">
                          <a:latin typeface="Arial"/>
                          <a:cs typeface="Arial"/>
                        </a:rPr>
                        <a:t>Suun kautta</a:t>
                      </a:r>
                      <a:r>
                        <a:rPr sz="800" spc="-10" dirty="0">
                          <a:latin typeface="Arial"/>
                          <a:cs typeface="Arial"/>
                        </a:rPr>
                        <a:t>):</a:t>
                      </a:r>
                      <a:r>
                        <a:rPr sz="800" dirty="0">
                          <a:latin typeface="Arial"/>
                          <a:cs typeface="Arial"/>
                        </a:rPr>
                        <a:t>	&gt;</a:t>
                      </a:r>
                      <a:r>
                        <a:rPr sz="800" spc="-25" dirty="0">
                          <a:latin typeface="Arial"/>
                          <a:cs typeface="Arial"/>
                        </a:rPr>
                        <a:t> </a:t>
                      </a:r>
                      <a:r>
                        <a:rPr sz="800" dirty="0">
                          <a:latin typeface="Arial"/>
                          <a:cs typeface="Arial"/>
                        </a:rPr>
                        <a:t>64</a:t>
                      </a:r>
                      <a:r>
                        <a:rPr sz="800" spc="-20" dirty="0">
                          <a:latin typeface="Arial"/>
                          <a:cs typeface="Arial"/>
                        </a:rPr>
                        <a:t> </a:t>
                      </a:r>
                      <a:r>
                        <a:rPr sz="800" spc="-10" dirty="0">
                          <a:latin typeface="Arial"/>
                          <a:cs typeface="Arial"/>
                        </a:rPr>
                        <a:t>mg/kg</a:t>
                      </a:r>
                      <a:r>
                        <a:rPr sz="800" spc="-25" dirty="0">
                          <a:latin typeface="Arial"/>
                          <a:cs typeface="Arial"/>
                        </a:rPr>
                        <a:t> </a:t>
                      </a:r>
                      <a:r>
                        <a:rPr sz="800" dirty="0">
                          <a:latin typeface="Arial"/>
                          <a:cs typeface="Arial"/>
                        </a:rPr>
                        <a:t>bw</a:t>
                      </a:r>
                      <a:r>
                        <a:rPr sz="800" spc="-20" dirty="0">
                          <a:latin typeface="Arial"/>
                          <a:cs typeface="Arial"/>
                        </a:rPr>
                        <a:t> 64-</a:t>
                      </a:r>
                      <a:r>
                        <a:rPr sz="800" dirty="0">
                          <a:latin typeface="Arial"/>
                          <a:cs typeface="Arial"/>
                        </a:rPr>
                        <a:t>561</a:t>
                      </a:r>
                      <a:r>
                        <a:rPr sz="800" spc="-25" dirty="0">
                          <a:latin typeface="Arial"/>
                          <a:cs typeface="Arial"/>
                        </a:rPr>
                        <a:t> </a:t>
                      </a:r>
                      <a:r>
                        <a:rPr sz="800" spc="-10" dirty="0">
                          <a:latin typeface="Arial"/>
                          <a:cs typeface="Arial"/>
                        </a:rPr>
                        <a:t>(rat)</a:t>
                      </a:r>
                      <a:endParaRPr sz="800" dirty="0">
                        <a:latin typeface="Arial"/>
                        <a:cs typeface="Arial"/>
                      </a:endParaRPr>
                    </a:p>
                    <a:p>
                      <a:pPr marL="528955" marR="0" indent="0" defTabSz="914400" eaLnBrk="1" fontAlgn="auto" latinLnBrk="0" hangingPunct="1">
                        <a:lnSpc>
                          <a:spcPct val="100000"/>
                        </a:lnSpc>
                        <a:spcBef>
                          <a:spcPts val="25"/>
                        </a:spcBef>
                        <a:spcAft>
                          <a:spcPts val="0"/>
                        </a:spcAft>
                        <a:buClrTx/>
                        <a:buSzTx/>
                        <a:buFontTx/>
                        <a:buNone/>
                        <a:tabLst>
                          <a:tab pos="2914650" algn="l"/>
                        </a:tabLst>
                        <a:defRPr/>
                      </a:pPr>
                      <a:r>
                        <a:rPr sz="800" spc="-10" dirty="0">
                          <a:latin typeface="Arial"/>
                          <a:cs typeface="Arial"/>
                        </a:rPr>
                        <a:t>LC50</a:t>
                      </a:r>
                      <a:r>
                        <a:rPr sz="800" spc="-20" dirty="0">
                          <a:latin typeface="Arial"/>
                          <a:cs typeface="Arial"/>
                        </a:rPr>
                        <a:t> </a:t>
                      </a:r>
                      <a:r>
                        <a:rPr sz="800" spc="-10" dirty="0">
                          <a:latin typeface="Arial"/>
                          <a:cs typeface="Arial"/>
                        </a:rPr>
                        <a:t>(</a:t>
                      </a:r>
                      <a:r>
                        <a:rPr lang="sv-FI" sz="800" spc="-10" dirty="0">
                          <a:latin typeface="Arial"/>
                          <a:cs typeface="Arial"/>
                        </a:rPr>
                        <a:t>Hengitysteitse höyryt</a:t>
                      </a:r>
                      <a:r>
                        <a:rPr sz="800" spc="-10" dirty="0">
                          <a:latin typeface="Arial"/>
                          <a:cs typeface="Arial"/>
                        </a:rPr>
                        <a:t>):</a:t>
                      </a:r>
                      <a:r>
                        <a:rPr sz="800" dirty="0">
                          <a:latin typeface="Arial"/>
                          <a:cs typeface="Arial"/>
                        </a:rPr>
                        <a:t>	&gt;</a:t>
                      </a:r>
                      <a:r>
                        <a:rPr sz="800" spc="-30" dirty="0">
                          <a:latin typeface="Arial"/>
                          <a:cs typeface="Arial"/>
                        </a:rPr>
                        <a:t> </a:t>
                      </a:r>
                      <a:r>
                        <a:rPr sz="800" dirty="0">
                          <a:latin typeface="Arial"/>
                          <a:cs typeface="Arial"/>
                        </a:rPr>
                        <a:t>171</a:t>
                      </a:r>
                      <a:r>
                        <a:rPr sz="800" spc="-30" dirty="0">
                          <a:latin typeface="Arial"/>
                          <a:cs typeface="Arial"/>
                        </a:rPr>
                        <a:t> </a:t>
                      </a:r>
                      <a:r>
                        <a:rPr sz="800" spc="-10" dirty="0">
                          <a:latin typeface="Arial"/>
                          <a:cs typeface="Arial"/>
                        </a:rPr>
                        <a:t>mg/m3</a:t>
                      </a:r>
                      <a:r>
                        <a:rPr sz="800" spc="-25" dirty="0">
                          <a:latin typeface="Arial"/>
                          <a:cs typeface="Arial"/>
                        </a:rPr>
                        <a:t> </a:t>
                      </a:r>
                      <a:r>
                        <a:rPr sz="800" spc="-20" dirty="0">
                          <a:latin typeface="Arial"/>
                          <a:cs typeface="Arial"/>
                        </a:rPr>
                        <a:t>171-</a:t>
                      </a:r>
                      <a:r>
                        <a:rPr sz="800" dirty="0">
                          <a:latin typeface="Arial"/>
                          <a:cs typeface="Arial"/>
                        </a:rPr>
                        <a:t>2360</a:t>
                      </a:r>
                      <a:r>
                        <a:rPr sz="800" spc="-30" dirty="0">
                          <a:latin typeface="Arial"/>
                          <a:cs typeface="Arial"/>
                        </a:rPr>
                        <a:t> </a:t>
                      </a:r>
                      <a:r>
                        <a:rPr sz="800" spc="-10" dirty="0">
                          <a:latin typeface="Arial"/>
                          <a:cs typeface="Arial"/>
                        </a:rPr>
                        <a:t>(rat)</a:t>
                      </a:r>
                      <a:endParaRPr sz="800" dirty="0">
                        <a:latin typeface="Arial"/>
                        <a:cs typeface="Arial"/>
                      </a:endParaRPr>
                    </a:p>
                    <a:p>
                      <a:pPr>
                        <a:lnSpc>
                          <a:spcPct val="100000"/>
                        </a:lnSpc>
                        <a:spcBef>
                          <a:spcPts val="90"/>
                        </a:spcBef>
                      </a:pPr>
                      <a:endParaRPr sz="800" dirty="0">
                        <a:latin typeface="Times New Roman"/>
                        <a:cs typeface="Times New Roman"/>
                      </a:endParaRPr>
                    </a:p>
                    <a:p>
                      <a:pPr marL="528955" marR="0" indent="0" defTabSz="914400" eaLnBrk="1" fontAlgn="auto" latinLnBrk="0" hangingPunct="1">
                        <a:lnSpc>
                          <a:spcPct val="100000"/>
                        </a:lnSpc>
                        <a:spcBef>
                          <a:spcPts val="0"/>
                        </a:spcBef>
                        <a:spcAft>
                          <a:spcPts val="0"/>
                        </a:spcAft>
                        <a:buClrTx/>
                        <a:buSzTx/>
                        <a:buFontTx/>
                        <a:buNone/>
                        <a:tabLst/>
                        <a:defRPr/>
                      </a:pPr>
                      <a:r>
                        <a:rPr sz="800" spc="-20" dirty="0">
                          <a:latin typeface="Arial"/>
                          <a:cs typeface="Arial"/>
                        </a:rPr>
                        <a:t>1,2-</a:t>
                      </a:r>
                      <a:r>
                        <a:rPr lang="sv-FI" sz="800" spc="-20" dirty="0">
                          <a:latin typeface="Arial"/>
                          <a:cs typeface="Arial"/>
                        </a:rPr>
                        <a:t>bentsisotiatsoli</a:t>
                      </a:r>
                      <a:r>
                        <a:rPr sz="800" spc="-20" dirty="0">
                          <a:latin typeface="Arial"/>
                          <a:cs typeface="Arial"/>
                        </a:rPr>
                        <a:t>-3(2H)-</a:t>
                      </a:r>
                      <a:r>
                        <a:rPr sz="800" spc="-25" dirty="0">
                          <a:latin typeface="Arial"/>
                          <a:cs typeface="Arial"/>
                        </a:rPr>
                        <a:t>on</a:t>
                      </a:r>
                      <a:r>
                        <a:rPr lang="sv-SE" sz="800" spc="-25" dirty="0">
                          <a:latin typeface="Arial"/>
                          <a:cs typeface="Arial"/>
                        </a:rPr>
                        <a:t>i</a:t>
                      </a:r>
                      <a:endParaRPr sz="800" dirty="0">
                        <a:latin typeface="Arial"/>
                        <a:cs typeface="Arial"/>
                      </a:endParaRPr>
                    </a:p>
                    <a:p>
                      <a:pPr marL="528955" marR="0" indent="0" defTabSz="914400" eaLnBrk="1" fontAlgn="auto" latinLnBrk="0" hangingPunct="1">
                        <a:lnSpc>
                          <a:spcPct val="100000"/>
                        </a:lnSpc>
                        <a:spcBef>
                          <a:spcPts val="25"/>
                        </a:spcBef>
                        <a:spcAft>
                          <a:spcPts val="0"/>
                        </a:spcAft>
                        <a:buClrTx/>
                        <a:buSzTx/>
                        <a:buFontTx/>
                        <a:buNone/>
                        <a:tabLst>
                          <a:tab pos="2914650" algn="l"/>
                        </a:tabLst>
                        <a:defRPr/>
                      </a:pPr>
                      <a:r>
                        <a:rPr sz="800" spc="-10" dirty="0">
                          <a:latin typeface="Arial"/>
                          <a:cs typeface="Arial"/>
                        </a:rPr>
                        <a:t>LD50</a:t>
                      </a:r>
                      <a:r>
                        <a:rPr sz="800" spc="-20" dirty="0">
                          <a:latin typeface="Arial"/>
                          <a:cs typeface="Arial"/>
                        </a:rPr>
                        <a:t> </a:t>
                      </a:r>
                      <a:r>
                        <a:rPr sz="800" spc="-10" dirty="0">
                          <a:latin typeface="Arial"/>
                          <a:cs typeface="Arial"/>
                        </a:rPr>
                        <a:t>(</a:t>
                      </a:r>
                      <a:r>
                        <a:rPr lang="sv-FI" sz="800" spc="-10" dirty="0">
                          <a:latin typeface="Arial"/>
                          <a:cs typeface="Arial"/>
                        </a:rPr>
                        <a:t>Ihon kautta</a:t>
                      </a:r>
                      <a:r>
                        <a:rPr sz="800" spc="-10" dirty="0">
                          <a:latin typeface="Arial"/>
                          <a:cs typeface="Arial"/>
                        </a:rPr>
                        <a:t>):</a:t>
                      </a:r>
                      <a:r>
                        <a:rPr sz="800" dirty="0">
                          <a:latin typeface="Arial"/>
                          <a:cs typeface="Arial"/>
                        </a:rPr>
                        <a:t>	</a:t>
                      </a:r>
                      <a:r>
                        <a:rPr sz="800" spc="-10" dirty="0">
                          <a:latin typeface="Arial"/>
                          <a:cs typeface="Arial"/>
                        </a:rPr>
                        <a:t>2000</a:t>
                      </a:r>
                      <a:r>
                        <a:rPr sz="800" spc="-30" dirty="0">
                          <a:latin typeface="Arial"/>
                          <a:cs typeface="Arial"/>
                        </a:rPr>
                        <a:t> </a:t>
                      </a:r>
                      <a:r>
                        <a:rPr sz="800" spc="-10" dirty="0">
                          <a:latin typeface="Arial"/>
                          <a:cs typeface="Arial"/>
                        </a:rPr>
                        <a:t>mg/kg</a:t>
                      </a:r>
                      <a:r>
                        <a:rPr sz="800" spc="-30" dirty="0">
                          <a:latin typeface="Arial"/>
                          <a:cs typeface="Arial"/>
                        </a:rPr>
                        <a:t> </a:t>
                      </a:r>
                      <a:r>
                        <a:rPr sz="800" dirty="0">
                          <a:latin typeface="Arial"/>
                          <a:cs typeface="Arial"/>
                        </a:rPr>
                        <a:t>bw</a:t>
                      </a:r>
                      <a:r>
                        <a:rPr sz="800" spc="-25" dirty="0">
                          <a:latin typeface="Arial"/>
                          <a:cs typeface="Arial"/>
                        </a:rPr>
                        <a:t> </a:t>
                      </a:r>
                      <a:r>
                        <a:rPr sz="800" spc="-20" dirty="0">
                          <a:latin typeface="Arial"/>
                          <a:cs typeface="Arial"/>
                        </a:rPr>
                        <a:t>(rat)</a:t>
                      </a:r>
                      <a:endParaRPr sz="800" dirty="0">
                        <a:latin typeface="Arial"/>
                        <a:cs typeface="Arial"/>
                      </a:endParaRPr>
                    </a:p>
                    <a:p>
                      <a:pPr marL="528955" marR="0" indent="0" defTabSz="914400" eaLnBrk="1" fontAlgn="auto" latinLnBrk="0" hangingPunct="1">
                        <a:lnSpc>
                          <a:spcPct val="100000"/>
                        </a:lnSpc>
                        <a:spcBef>
                          <a:spcPts val="25"/>
                        </a:spcBef>
                        <a:spcAft>
                          <a:spcPts val="0"/>
                        </a:spcAft>
                        <a:buClrTx/>
                        <a:buSzTx/>
                        <a:buFontTx/>
                        <a:buNone/>
                        <a:tabLst>
                          <a:tab pos="2914650" algn="l"/>
                        </a:tabLst>
                        <a:defRPr/>
                      </a:pPr>
                      <a:r>
                        <a:rPr sz="800" spc="-10" dirty="0">
                          <a:latin typeface="Arial"/>
                          <a:cs typeface="Arial"/>
                        </a:rPr>
                        <a:t>LD50</a:t>
                      </a:r>
                      <a:r>
                        <a:rPr sz="800" spc="-20" dirty="0">
                          <a:latin typeface="Arial"/>
                          <a:cs typeface="Arial"/>
                        </a:rPr>
                        <a:t> </a:t>
                      </a:r>
                      <a:r>
                        <a:rPr sz="800" spc="-10" dirty="0">
                          <a:latin typeface="Arial"/>
                          <a:cs typeface="Arial"/>
                        </a:rPr>
                        <a:t>(</a:t>
                      </a:r>
                      <a:r>
                        <a:rPr lang="sv-FI" sz="800" spc="-10" dirty="0">
                          <a:latin typeface="Arial"/>
                          <a:cs typeface="Arial"/>
                        </a:rPr>
                        <a:t>Suun kautta</a:t>
                      </a:r>
                      <a:r>
                        <a:rPr sz="800" spc="-10" dirty="0">
                          <a:latin typeface="Arial"/>
                          <a:cs typeface="Arial"/>
                        </a:rPr>
                        <a:t>):</a:t>
                      </a:r>
                      <a:r>
                        <a:rPr sz="800" dirty="0">
                          <a:latin typeface="Arial"/>
                          <a:cs typeface="Arial"/>
                        </a:rPr>
                        <a:t>	&gt;</a:t>
                      </a:r>
                      <a:r>
                        <a:rPr sz="800" spc="-25" dirty="0">
                          <a:latin typeface="Arial"/>
                          <a:cs typeface="Arial"/>
                        </a:rPr>
                        <a:t> </a:t>
                      </a:r>
                      <a:r>
                        <a:rPr sz="800" dirty="0">
                          <a:latin typeface="Arial"/>
                          <a:cs typeface="Arial"/>
                        </a:rPr>
                        <a:t>490</a:t>
                      </a:r>
                      <a:r>
                        <a:rPr sz="800" spc="-25" dirty="0">
                          <a:latin typeface="Arial"/>
                          <a:cs typeface="Arial"/>
                        </a:rPr>
                        <a:t> </a:t>
                      </a:r>
                      <a:r>
                        <a:rPr sz="800" spc="-10" dirty="0">
                          <a:latin typeface="Arial"/>
                          <a:cs typeface="Arial"/>
                        </a:rPr>
                        <a:t>mg/kg</a:t>
                      </a:r>
                      <a:r>
                        <a:rPr sz="800" spc="-25" dirty="0">
                          <a:latin typeface="Arial"/>
                          <a:cs typeface="Arial"/>
                        </a:rPr>
                        <a:t> </a:t>
                      </a:r>
                      <a:r>
                        <a:rPr sz="800" dirty="0">
                          <a:latin typeface="Arial"/>
                          <a:cs typeface="Arial"/>
                        </a:rPr>
                        <a:t>bw</a:t>
                      </a:r>
                      <a:r>
                        <a:rPr sz="800" spc="-25" dirty="0">
                          <a:latin typeface="Arial"/>
                          <a:cs typeface="Arial"/>
                        </a:rPr>
                        <a:t> </a:t>
                      </a:r>
                      <a:r>
                        <a:rPr sz="800" spc="-20" dirty="0">
                          <a:latin typeface="Arial"/>
                          <a:cs typeface="Arial"/>
                        </a:rPr>
                        <a:t>490-</a:t>
                      </a:r>
                      <a:r>
                        <a:rPr sz="800" dirty="0">
                          <a:latin typeface="Arial"/>
                          <a:cs typeface="Arial"/>
                        </a:rPr>
                        <a:t>670</a:t>
                      </a:r>
                      <a:r>
                        <a:rPr sz="800" spc="-25" dirty="0">
                          <a:latin typeface="Arial"/>
                          <a:cs typeface="Arial"/>
                        </a:rPr>
                        <a:t> </a:t>
                      </a:r>
                      <a:r>
                        <a:rPr sz="800" spc="-10" dirty="0">
                          <a:latin typeface="Arial"/>
                          <a:cs typeface="Arial"/>
                        </a:rPr>
                        <a:t>(rat)</a:t>
                      </a:r>
                      <a:endParaRPr sz="800" dirty="0">
                        <a:latin typeface="Arial"/>
                        <a:cs typeface="Arial"/>
                      </a:endParaRPr>
                    </a:p>
                    <a:p>
                      <a:pPr>
                        <a:lnSpc>
                          <a:spcPct val="100000"/>
                        </a:lnSpc>
                        <a:spcBef>
                          <a:spcPts val="105"/>
                        </a:spcBef>
                      </a:pPr>
                      <a:endParaRPr sz="800" dirty="0">
                        <a:latin typeface="Times New Roman"/>
                        <a:cs typeface="Times New Roman"/>
                      </a:endParaRPr>
                    </a:p>
                    <a:p>
                      <a:pPr marL="172720" marR="0" indent="0" defTabSz="914400" eaLnBrk="1" fontAlgn="auto" latinLnBrk="0" hangingPunct="1">
                        <a:lnSpc>
                          <a:spcPct val="100000"/>
                        </a:lnSpc>
                        <a:spcBef>
                          <a:spcPts val="0"/>
                        </a:spcBef>
                        <a:spcAft>
                          <a:spcPts val="0"/>
                        </a:spcAft>
                        <a:buClrTx/>
                        <a:buSzTx/>
                        <a:buFontTx/>
                        <a:buNone/>
                        <a:tabLst/>
                        <a:defRPr/>
                      </a:pPr>
                      <a:endParaRPr lang="sv-FI" sz="800" spc="-10" dirty="0">
                        <a:latin typeface="Arial"/>
                        <a:cs typeface="Arial"/>
                      </a:endParaRPr>
                    </a:p>
                    <a:p>
                      <a:pPr marL="172720" marR="0" indent="0" defTabSz="914400" eaLnBrk="1" fontAlgn="auto" latinLnBrk="0" hangingPunct="1">
                        <a:lnSpc>
                          <a:spcPct val="100000"/>
                        </a:lnSpc>
                        <a:spcBef>
                          <a:spcPts val="0"/>
                        </a:spcBef>
                        <a:spcAft>
                          <a:spcPts val="0"/>
                        </a:spcAft>
                        <a:buClrTx/>
                        <a:buSzTx/>
                        <a:buFontTx/>
                        <a:buNone/>
                        <a:tabLst/>
                        <a:defRPr/>
                      </a:pPr>
                      <a:endParaRPr lang="sv-FI" sz="800" spc="-10" dirty="0">
                        <a:latin typeface="Arial"/>
                        <a:cs typeface="Arial"/>
                      </a:endParaRPr>
                    </a:p>
                    <a:p>
                      <a:pPr marL="172720" marR="0" indent="0" defTabSz="914400" eaLnBrk="1" fontAlgn="auto" latinLnBrk="0" hangingPunct="1">
                        <a:lnSpc>
                          <a:spcPct val="100000"/>
                        </a:lnSpc>
                        <a:spcBef>
                          <a:spcPts val="0"/>
                        </a:spcBef>
                        <a:spcAft>
                          <a:spcPts val="0"/>
                        </a:spcAft>
                        <a:buClrTx/>
                        <a:buSzTx/>
                        <a:buFontTx/>
                        <a:buNone/>
                        <a:tabLst/>
                        <a:defRPr/>
                      </a:pPr>
                      <a:endParaRPr lang="sv-FI" sz="800" spc="-10" dirty="0">
                        <a:latin typeface="Arial"/>
                        <a:cs typeface="Arial"/>
                      </a:endParaRPr>
                    </a:p>
                    <a:p>
                      <a:pPr marL="172720" marR="0" indent="0" defTabSz="914400" eaLnBrk="1" fontAlgn="auto" latinLnBrk="0" hangingPunct="1">
                        <a:lnSpc>
                          <a:spcPct val="100000"/>
                        </a:lnSpc>
                        <a:spcBef>
                          <a:spcPts val="0"/>
                        </a:spcBef>
                        <a:spcAft>
                          <a:spcPts val="0"/>
                        </a:spcAft>
                        <a:buClrTx/>
                        <a:buSzTx/>
                        <a:buFontTx/>
                        <a:buNone/>
                        <a:tabLst/>
                        <a:defRPr/>
                      </a:pPr>
                      <a:endParaRPr lang="sv-FI" sz="800" spc="-10" dirty="0">
                        <a:latin typeface="Arial"/>
                        <a:cs typeface="Arial"/>
                      </a:endParaRPr>
                    </a:p>
                    <a:p>
                      <a:pPr marL="172720" marR="0" indent="0" defTabSz="914400" eaLnBrk="1" fontAlgn="auto" latinLnBrk="0" hangingPunct="1">
                        <a:lnSpc>
                          <a:spcPct val="100000"/>
                        </a:lnSpc>
                        <a:spcBef>
                          <a:spcPts val="0"/>
                        </a:spcBef>
                        <a:spcAft>
                          <a:spcPts val="0"/>
                        </a:spcAft>
                        <a:buClrTx/>
                        <a:buSzTx/>
                        <a:buFontTx/>
                        <a:buNone/>
                        <a:tabLst/>
                        <a:defRPr/>
                      </a:pPr>
                      <a:r>
                        <a:rPr lang="sv-FI" sz="800" spc="-10" dirty="0">
                          <a:latin typeface="Arial"/>
                          <a:cs typeface="Arial"/>
                        </a:rPr>
                        <a:t>IHON SYÖVYTTÄVYYS / ÄRSYTTÄVYYS </a:t>
                      </a:r>
                      <a:endParaRPr sz="800" dirty="0">
                        <a:latin typeface="Arial"/>
                        <a:cs typeface="Arial"/>
                      </a:endParaRPr>
                    </a:p>
                    <a:p>
                      <a:pPr marL="172720" marR="4008120" indent="0" defTabSz="914400" eaLnBrk="1" fontAlgn="auto" latinLnBrk="0" hangingPunct="1">
                        <a:lnSpc>
                          <a:spcPct val="205200"/>
                        </a:lnSpc>
                        <a:spcBef>
                          <a:spcPts val="0"/>
                        </a:spcBef>
                        <a:spcAft>
                          <a:spcPts val="0"/>
                        </a:spcAft>
                        <a:buClrTx/>
                        <a:buSzTx/>
                        <a:buFontTx/>
                        <a:buNone/>
                        <a:tabLst/>
                        <a:defRPr/>
                      </a:pPr>
                      <a:r>
                        <a:rPr lang="sv-FI" sz="800" dirty="0">
                          <a:latin typeface="Arial"/>
                          <a:cs typeface="Arial"/>
                        </a:rPr>
                        <a:t>Ei täytä tämän vaaraluokan luokittelukriteerejä </a:t>
                      </a:r>
                      <a:br>
                        <a:rPr lang="sv-FI" sz="800" dirty="0">
                          <a:latin typeface="Arial"/>
                          <a:cs typeface="Arial"/>
                        </a:rPr>
                      </a:br>
                      <a:r>
                        <a:rPr lang="sv-FI" sz="800" spc="-10" dirty="0">
                          <a:latin typeface="Arial"/>
                          <a:cs typeface="Arial"/>
                        </a:rPr>
                        <a:t>SVAKAVA SILMÄVAURIO / ÄRSYTTÄVYYS </a:t>
                      </a:r>
                      <a:endParaRPr sz="800" dirty="0">
                        <a:latin typeface="Arial"/>
                        <a:cs typeface="Arial"/>
                      </a:endParaRPr>
                    </a:p>
                    <a:p>
                      <a:pPr marL="172720" marR="4008120" indent="0" defTabSz="914400" eaLnBrk="1" fontAlgn="auto" latinLnBrk="0" hangingPunct="1">
                        <a:lnSpc>
                          <a:spcPct val="205200"/>
                        </a:lnSpc>
                        <a:spcBef>
                          <a:spcPts val="0"/>
                        </a:spcBef>
                        <a:spcAft>
                          <a:spcPts val="0"/>
                        </a:spcAft>
                        <a:buClrTx/>
                        <a:buSzTx/>
                        <a:buFontTx/>
                        <a:buNone/>
                        <a:tabLst/>
                        <a:defRPr/>
                      </a:pPr>
                      <a:r>
                        <a:rPr lang="sv-FI" sz="800" dirty="0">
                          <a:latin typeface="Arial"/>
                          <a:cs typeface="Arial"/>
                        </a:rPr>
                        <a:t>Ei täytä tämän vaaraluokan luokittelukriteerejä </a:t>
                      </a:r>
                      <a:br>
                        <a:rPr lang="sv-FI" sz="800" dirty="0">
                          <a:latin typeface="Arial"/>
                          <a:cs typeface="Arial"/>
                        </a:rPr>
                      </a:br>
                      <a:r>
                        <a:rPr lang="sv-FI" sz="800" spc="-20" dirty="0">
                          <a:latin typeface="Arial"/>
                          <a:cs typeface="Arial"/>
                        </a:rPr>
                        <a:t>HENGITYSTEIDEN TAI IHON HERKISTÄMINEN</a:t>
                      </a:r>
                      <a:endParaRPr sz="800" dirty="0">
                        <a:latin typeface="Arial"/>
                        <a:cs typeface="Arial"/>
                      </a:endParaRPr>
                    </a:p>
                    <a:p>
                      <a:pPr marL="172720" marR="5198110">
                        <a:lnSpc>
                          <a:spcPct val="100000"/>
                        </a:lnSpc>
                        <a:spcBef>
                          <a:spcPts val="5"/>
                        </a:spcBef>
                      </a:pPr>
                      <a:endParaRPr lang="sv-FI" sz="800" dirty="0">
                        <a:latin typeface="Arial"/>
                        <a:cs typeface="Arial"/>
                      </a:endParaRPr>
                    </a:p>
                    <a:p>
                      <a:pPr marL="172720" marR="5198110">
                        <a:lnSpc>
                          <a:spcPct val="100000"/>
                        </a:lnSpc>
                        <a:spcBef>
                          <a:spcPts val="5"/>
                        </a:spcBef>
                      </a:pPr>
                      <a:r>
                        <a:rPr lang="sv-FI" sz="800" dirty="0">
                          <a:latin typeface="Arial"/>
                          <a:cs typeface="Arial"/>
                        </a:rPr>
                        <a:t>Voi aiheuttaa allergisen reaktion. </a:t>
                      </a:r>
                      <a:br>
                        <a:rPr lang="sv-FI" sz="800" dirty="0">
                          <a:latin typeface="Arial"/>
                          <a:cs typeface="Arial"/>
                        </a:rPr>
                      </a:br>
                      <a:r>
                        <a:rPr lang="sv-SE" sz="800" spc="-10" dirty="0" err="1">
                          <a:latin typeface="Arial"/>
                          <a:cs typeface="Arial"/>
                        </a:rPr>
                        <a:t>Sisältää</a:t>
                      </a:r>
                      <a:r>
                        <a:rPr sz="800" spc="-10" dirty="0">
                          <a:latin typeface="Arial"/>
                          <a:cs typeface="Arial"/>
                        </a:rPr>
                        <a:t>:</a:t>
                      </a:r>
                      <a:endParaRPr sz="800" dirty="0">
                        <a:latin typeface="Arial"/>
                        <a:cs typeface="Arial"/>
                      </a:endParaRPr>
                    </a:p>
                    <a:p>
                      <a:pPr marL="172720" marR="712470">
                        <a:lnSpc>
                          <a:spcPct val="102600"/>
                        </a:lnSpc>
                      </a:pPr>
                      <a:r>
                        <a:rPr lang="sv-FI" sz="800" spc="-10" dirty="0">
                          <a:latin typeface="Arial"/>
                          <a:cs typeface="Arial"/>
                        </a:rPr>
                        <a:t>Reaktiomassa 5-kloori-2-metyyli-2H-isotiatsoli-3-oni [EC nro. 247-500-7] ja 2-metyyli-2H-isotiatsoli-3-oni [EC nro. 220-239-6] (3:1) </a:t>
                      </a:r>
                      <a:br>
                        <a:rPr lang="sv-FI" sz="800" spc="-10" dirty="0">
                          <a:latin typeface="Arial"/>
                          <a:cs typeface="Arial"/>
                        </a:rPr>
                      </a:br>
                      <a:endParaRPr lang="sv-FI" sz="800" spc="-10" dirty="0">
                        <a:latin typeface="Arial"/>
                        <a:cs typeface="Arial"/>
                      </a:endParaRPr>
                    </a:p>
                    <a:p>
                      <a:pPr marL="172720" marR="712470">
                        <a:lnSpc>
                          <a:spcPct val="102600"/>
                        </a:lnSpc>
                      </a:pPr>
                      <a:endParaRPr lang="sv-FI" sz="800" spc="-10" dirty="0">
                        <a:latin typeface="Arial"/>
                        <a:cs typeface="Arial"/>
                      </a:endParaRPr>
                    </a:p>
                    <a:p>
                      <a:pPr marL="172720" marR="712470">
                        <a:lnSpc>
                          <a:spcPct val="102600"/>
                        </a:lnSpc>
                      </a:pPr>
                      <a:r>
                        <a:rPr lang="sv-FI" sz="800" spc="-10" dirty="0">
                          <a:latin typeface="Arial"/>
                          <a:cs typeface="Arial"/>
                        </a:rPr>
                        <a:t>Hengitysteiden herkistyminen </a:t>
                      </a:r>
                      <a:br>
                        <a:rPr lang="sv-FI" sz="800" spc="-10" dirty="0">
                          <a:latin typeface="Arial"/>
                          <a:cs typeface="Arial"/>
                        </a:rPr>
                      </a:br>
                      <a:endParaRPr lang="sv-FI" sz="800" spc="-10" dirty="0">
                        <a:latin typeface="Arial"/>
                        <a:cs typeface="Arial"/>
                      </a:endParaRPr>
                    </a:p>
                    <a:p>
                      <a:pPr marL="172720" marR="712470">
                        <a:lnSpc>
                          <a:spcPct val="102600"/>
                        </a:lnSpc>
                      </a:pPr>
                      <a:r>
                        <a:rPr lang="sv-FI" sz="800" spc="-10" dirty="0">
                          <a:latin typeface="Arial"/>
                          <a:cs typeface="Arial"/>
                        </a:rPr>
                        <a:t>Tietoja ei ole saatavilla </a:t>
                      </a:r>
                      <a:br>
                        <a:rPr lang="sv-FI" sz="800" spc="-10" dirty="0">
                          <a:latin typeface="Arial"/>
                          <a:cs typeface="Arial"/>
                        </a:rPr>
                      </a:br>
                      <a:endParaRPr lang="sv-FI" sz="800" spc="-10" dirty="0">
                        <a:latin typeface="Arial"/>
                        <a:cs typeface="Arial"/>
                      </a:endParaRPr>
                    </a:p>
                    <a:p>
                      <a:pPr marL="172720" marR="712470">
                        <a:lnSpc>
                          <a:spcPct val="102600"/>
                        </a:lnSpc>
                      </a:pPr>
                      <a:r>
                        <a:rPr lang="sv-FI" sz="800" dirty="0">
                          <a:latin typeface="Arial"/>
                          <a:cs typeface="Arial"/>
                        </a:rPr>
                        <a:t>Ihon herkistyminen </a:t>
                      </a:r>
                      <a:br>
                        <a:rPr lang="sv-FI" sz="800" dirty="0">
                          <a:latin typeface="Arial"/>
                          <a:cs typeface="Arial"/>
                        </a:rPr>
                      </a:br>
                      <a:endParaRPr lang="sv-FI" sz="800" spc="-10" dirty="0">
                        <a:latin typeface="Arial"/>
                        <a:cs typeface="Arial"/>
                      </a:endParaRPr>
                    </a:p>
                    <a:p>
                      <a:pPr marL="172720" marR="712470">
                        <a:lnSpc>
                          <a:spcPct val="102600"/>
                        </a:lnSpc>
                      </a:pPr>
                      <a:r>
                        <a:rPr lang="sv-FI" sz="800" spc="-10" dirty="0">
                          <a:latin typeface="Arial"/>
                          <a:cs typeface="Arial"/>
                        </a:rPr>
                        <a:t>Tietoja ei ole saatavilla </a:t>
                      </a:r>
                      <a:br>
                        <a:rPr lang="sv-FI" sz="800" spc="-10" dirty="0">
                          <a:latin typeface="Arial"/>
                          <a:cs typeface="Arial"/>
                        </a:rPr>
                      </a:br>
                      <a:endParaRPr sz="800" dirty="0">
                        <a:latin typeface="Times New Roman"/>
                        <a:cs typeface="Times New Roman"/>
                      </a:endParaRPr>
                    </a:p>
                    <a:p>
                      <a:pPr marL="172720">
                        <a:lnSpc>
                          <a:spcPct val="100000"/>
                        </a:lnSpc>
                      </a:pPr>
                      <a:r>
                        <a:rPr lang="sv-FI" sz="800" dirty="0">
                          <a:latin typeface="Arial"/>
                          <a:cs typeface="Arial"/>
                        </a:rPr>
                        <a:t>SUKUSOLUJEN MUTAGEENISYYS</a:t>
                      </a:r>
                    </a:p>
                    <a:p>
                      <a:pPr marL="172720">
                        <a:lnSpc>
                          <a:spcPct val="100000"/>
                        </a:lnSpc>
                      </a:pPr>
                      <a:br>
                        <a:rPr lang="sv-FI" sz="800" dirty="0">
                          <a:latin typeface="Arial"/>
                          <a:cs typeface="Arial"/>
                        </a:rPr>
                      </a:br>
                      <a:endParaRPr sz="800" dirty="0">
                        <a:latin typeface="Times New Roman"/>
                        <a:cs typeface="Times New Roman"/>
                      </a:endParaRPr>
                    </a:p>
                    <a:p>
                      <a:pPr marR="64769" algn="r">
                        <a:lnSpc>
                          <a:spcPts val="580"/>
                        </a:lnSpc>
                      </a:pPr>
                      <a:r>
                        <a:rPr sz="500" spc="-10" dirty="0">
                          <a:latin typeface="Arial"/>
                          <a:cs typeface="Arial"/>
                        </a:rPr>
                        <a:t>EPY</a:t>
                      </a:r>
                      <a:r>
                        <a:rPr sz="500" spc="-15" dirty="0">
                          <a:latin typeface="Arial"/>
                          <a:cs typeface="Arial"/>
                        </a:rPr>
                        <a:t> </a:t>
                      </a:r>
                      <a:r>
                        <a:rPr sz="500" dirty="0">
                          <a:latin typeface="Arial"/>
                          <a:cs typeface="Arial"/>
                        </a:rPr>
                        <a:t>11.1.2</a:t>
                      </a:r>
                      <a:r>
                        <a:rPr sz="500" spc="-10" dirty="0">
                          <a:latin typeface="Arial"/>
                          <a:cs typeface="Arial"/>
                        </a:rPr>
                        <a:t> </a:t>
                      </a:r>
                      <a:r>
                        <a:rPr sz="500" dirty="0">
                          <a:latin typeface="Arial"/>
                          <a:cs typeface="Arial"/>
                        </a:rPr>
                        <a:t>-</a:t>
                      </a:r>
                      <a:r>
                        <a:rPr sz="500" spc="-15" dirty="0">
                          <a:latin typeface="Arial"/>
                          <a:cs typeface="Arial"/>
                        </a:rPr>
                        <a:t> </a:t>
                      </a:r>
                      <a:r>
                        <a:rPr sz="500" dirty="0">
                          <a:latin typeface="Arial"/>
                          <a:cs typeface="Arial"/>
                        </a:rPr>
                        <a:t>SDS</a:t>
                      </a:r>
                      <a:r>
                        <a:rPr sz="500" spc="-10" dirty="0">
                          <a:latin typeface="Arial"/>
                          <a:cs typeface="Arial"/>
                        </a:rPr>
                        <a:t> 1004.14</a:t>
                      </a:r>
                      <a:endParaRPr sz="500" dirty="0">
                        <a:latin typeface="Arial"/>
                        <a:cs typeface="Arial"/>
                      </a:endParaRPr>
                    </a:p>
                  </a:txBody>
                  <a:tcPr marL="0" marR="0" marT="80010" marB="0">
                    <a:lnL w="3175">
                      <a:solidFill>
                        <a:srgbClr val="000000"/>
                      </a:solidFill>
                      <a:prstDash val="solid"/>
                    </a:lnL>
                    <a:lnR w="3175">
                      <a:solidFill>
                        <a:srgbClr val="000000"/>
                      </a:solidFill>
                      <a:prstDash val="solid"/>
                    </a:lnR>
                    <a:lnB w="3175">
                      <a:solidFill>
                        <a:srgbClr val="000000"/>
                      </a:solidFill>
                      <a:prstDash val="solid"/>
                    </a:lnB>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4"/>
                  </a:ext>
                </a:extLst>
              </a:tr>
            </a:tbl>
          </a:graphicData>
        </a:graphic>
      </p:graphicFrame>
      <p:sp>
        <p:nvSpPr>
          <p:cNvPr id="3" name="object 3"/>
          <p:cNvSpPr/>
          <p:nvPr/>
        </p:nvSpPr>
        <p:spPr>
          <a:xfrm>
            <a:off x="481076" y="2688843"/>
            <a:ext cx="3285490" cy="0"/>
          </a:xfrm>
          <a:custGeom>
            <a:avLst/>
            <a:gdLst/>
            <a:ahLst/>
            <a:cxnLst/>
            <a:rect l="l" t="t" r="r" b="b"/>
            <a:pathLst>
              <a:path w="3285490">
                <a:moveTo>
                  <a:pt x="0" y="0"/>
                </a:moveTo>
                <a:lnTo>
                  <a:pt x="3285109" y="0"/>
                </a:lnTo>
              </a:path>
            </a:pathLst>
          </a:custGeom>
          <a:ln w="3175">
            <a:solidFill>
              <a:srgbClr val="000000"/>
            </a:solidFill>
          </a:ln>
        </p:spPr>
        <p:txBody>
          <a:bodyPr wrap="square" lIns="0" tIns="0" rIns="0" bIns="0" rtlCol="0"/>
          <a:lstStyle/>
          <a:p>
            <a:endParaRPr/>
          </a:p>
        </p:txBody>
      </p:sp>
      <p:sp>
        <p:nvSpPr>
          <p:cNvPr id="4" name="object 4"/>
          <p:cNvSpPr/>
          <p:nvPr/>
        </p:nvSpPr>
        <p:spPr>
          <a:xfrm>
            <a:off x="481076" y="3189096"/>
            <a:ext cx="1860550" cy="0"/>
          </a:xfrm>
          <a:custGeom>
            <a:avLst/>
            <a:gdLst/>
            <a:ahLst/>
            <a:cxnLst/>
            <a:rect l="l" t="t" r="r" b="b"/>
            <a:pathLst>
              <a:path w="1860550">
                <a:moveTo>
                  <a:pt x="0" y="0"/>
                </a:moveTo>
                <a:lnTo>
                  <a:pt x="1860169" y="0"/>
                </a:lnTo>
              </a:path>
            </a:pathLst>
          </a:custGeom>
          <a:ln w="3175">
            <a:solidFill>
              <a:srgbClr val="000000"/>
            </a:solidFill>
          </a:ln>
        </p:spPr>
        <p:txBody>
          <a:bodyPr wrap="square" lIns="0" tIns="0" rIns="0" bIns="0" rtlCol="0"/>
          <a:lstStyle/>
          <a:p>
            <a:endParaRPr/>
          </a:p>
        </p:txBody>
      </p:sp>
      <p:sp>
        <p:nvSpPr>
          <p:cNvPr id="5" name="object 5"/>
          <p:cNvSpPr/>
          <p:nvPr/>
        </p:nvSpPr>
        <p:spPr>
          <a:xfrm>
            <a:off x="481076" y="3689476"/>
            <a:ext cx="4293235" cy="0"/>
          </a:xfrm>
          <a:custGeom>
            <a:avLst/>
            <a:gdLst/>
            <a:ahLst/>
            <a:cxnLst/>
            <a:rect l="l" t="t" r="r" b="b"/>
            <a:pathLst>
              <a:path w="4293235">
                <a:moveTo>
                  <a:pt x="0" y="0"/>
                </a:moveTo>
                <a:lnTo>
                  <a:pt x="4293235" y="0"/>
                </a:lnTo>
              </a:path>
            </a:pathLst>
          </a:custGeom>
          <a:ln w="3175">
            <a:solidFill>
              <a:srgbClr val="000000"/>
            </a:solidFill>
          </a:ln>
        </p:spPr>
        <p:txBody>
          <a:bodyPr wrap="square" lIns="0" tIns="0" rIns="0" bIns="0" rtlCol="0"/>
          <a:lstStyle/>
          <a:p>
            <a:endParaRPr/>
          </a:p>
        </p:txBody>
      </p:sp>
      <p:sp>
        <p:nvSpPr>
          <p:cNvPr id="6" name="object 6"/>
          <p:cNvSpPr/>
          <p:nvPr/>
        </p:nvSpPr>
        <p:spPr>
          <a:xfrm>
            <a:off x="481076" y="4189729"/>
            <a:ext cx="852169" cy="0"/>
          </a:xfrm>
          <a:custGeom>
            <a:avLst/>
            <a:gdLst/>
            <a:ahLst/>
            <a:cxnLst/>
            <a:rect l="l" t="t" r="r" b="b"/>
            <a:pathLst>
              <a:path w="852169">
                <a:moveTo>
                  <a:pt x="0" y="0"/>
                </a:moveTo>
                <a:lnTo>
                  <a:pt x="852043" y="0"/>
                </a:lnTo>
              </a:path>
            </a:pathLst>
          </a:custGeom>
          <a:ln w="3175">
            <a:solidFill>
              <a:srgbClr val="000000"/>
            </a:solidFill>
          </a:ln>
        </p:spPr>
        <p:txBody>
          <a:bodyPr wrap="square" lIns="0" tIns="0" rIns="0" bIns="0" rtlCol="0"/>
          <a:lstStyle/>
          <a:p>
            <a:endParaRPr/>
          </a:p>
        </p:txBody>
      </p:sp>
      <p:sp>
        <p:nvSpPr>
          <p:cNvPr id="7" name="object 7"/>
          <p:cNvSpPr/>
          <p:nvPr/>
        </p:nvSpPr>
        <p:spPr>
          <a:xfrm>
            <a:off x="481076" y="4689982"/>
            <a:ext cx="896619" cy="0"/>
          </a:xfrm>
          <a:custGeom>
            <a:avLst/>
            <a:gdLst/>
            <a:ahLst/>
            <a:cxnLst/>
            <a:rect l="l" t="t" r="r" b="b"/>
            <a:pathLst>
              <a:path w="896619">
                <a:moveTo>
                  <a:pt x="0" y="0"/>
                </a:moveTo>
                <a:lnTo>
                  <a:pt x="896365" y="0"/>
                </a:lnTo>
              </a:path>
            </a:pathLst>
          </a:custGeom>
          <a:ln w="3175">
            <a:solidFill>
              <a:srgbClr val="000000"/>
            </a:solidFill>
          </a:ln>
        </p:spPr>
        <p:txBody>
          <a:bodyPr wrap="square" lIns="0" tIns="0" rIns="0" bIns="0" rtlCol="0"/>
          <a:lstStyle/>
          <a:p>
            <a:endParaRPr/>
          </a:p>
        </p:txBody>
      </p:sp>
      <p:sp>
        <p:nvSpPr>
          <p:cNvPr id="8" name="object 8"/>
          <p:cNvSpPr/>
          <p:nvPr/>
        </p:nvSpPr>
        <p:spPr>
          <a:xfrm>
            <a:off x="481076" y="7066406"/>
            <a:ext cx="1617345" cy="0"/>
          </a:xfrm>
          <a:custGeom>
            <a:avLst/>
            <a:gdLst/>
            <a:ahLst/>
            <a:cxnLst/>
            <a:rect l="l" t="t" r="r" b="b"/>
            <a:pathLst>
              <a:path w="1617345">
                <a:moveTo>
                  <a:pt x="0" y="0"/>
                </a:moveTo>
                <a:lnTo>
                  <a:pt x="1617091" y="0"/>
                </a:lnTo>
              </a:path>
            </a:pathLst>
          </a:custGeom>
          <a:ln w="3175">
            <a:solidFill>
              <a:srgbClr val="000000"/>
            </a:solidFill>
          </a:ln>
        </p:spPr>
        <p:txBody>
          <a:bodyPr wrap="square" lIns="0" tIns="0" rIns="0" bIns="0" rtlCol="0"/>
          <a:lstStyle/>
          <a:p>
            <a:endParaRPr/>
          </a:p>
        </p:txBody>
      </p:sp>
      <p:sp>
        <p:nvSpPr>
          <p:cNvPr id="9" name="object 9"/>
          <p:cNvSpPr/>
          <p:nvPr/>
        </p:nvSpPr>
        <p:spPr>
          <a:xfrm>
            <a:off x="481076" y="7566786"/>
            <a:ext cx="1891030" cy="0"/>
          </a:xfrm>
          <a:custGeom>
            <a:avLst/>
            <a:gdLst/>
            <a:ahLst/>
            <a:cxnLst/>
            <a:rect l="l" t="t" r="r" b="b"/>
            <a:pathLst>
              <a:path w="1891030">
                <a:moveTo>
                  <a:pt x="0" y="0"/>
                </a:moveTo>
                <a:lnTo>
                  <a:pt x="1890522" y="0"/>
                </a:lnTo>
              </a:path>
            </a:pathLst>
          </a:custGeom>
          <a:ln w="3175">
            <a:solidFill>
              <a:srgbClr val="000000"/>
            </a:solidFill>
          </a:ln>
        </p:spPr>
        <p:txBody>
          <a:bodyPr wrap="square" lIns="0" tIns="0" rIns="0" bIns="0" rtlCol="0"/>
          <a:lstStyle/>
          <a:p>
            <a:endParaRPr/>
          </a:p>
        </p:txBody>
      </p:sp>
      <p:sp>
        <p:nvSpPr>
          <p:cNvPr id="10" name="object 10"/>
          <p:cNvSpPr/>
          <p:nvPr/>
        </p:nvSpPr>
        <p:spPr>
          <a:xfrm>
            <a:off x="481076" y="8067040"/>
            <a:ext cx="2047875" cy="0"/>
          </a:xfrm>
          <a:custGeom>
            <a:avLst/>
            <a:gdLst/>
            <a:ahLst/>
            <a:cxnLst/>
            <a:rect l="l" t="t" r="r" b="b"/>
            <a:pathLst>
              <a:path w="2047875">
                <a:moveTo>
                  <a:pt x="0" y="0"/>
                </a:moveTo>
                <a:lnTo>
                  <a:pt x="2047621" y="0"/>
                </a:lnTo>
              </a:path>
            </a:pathLst>
          </a:custGeom>
          <a:ln w="3175">
            <a:solidFill>
              <a:srgbClr val="000000"/>
            </a:solidFill>
          </a:ln>
        </p:spPr>
        <p:txBody>
          <a:bodyPr wrap="square" lIns="0" tIns="0" rIns="0" bIns="0" rtlCol="0"/>
          <a:lstStyle/>
          <a:p>
            <a:endParaRPr/>
          </a:p>
        </p:txBody>
      </p:sp>
      <p:sp>
        <p:nvSpPr>
          <p:cNvPr id="11" name="object 11"/>
          <p:cNvSpPr/>
          <p:nvPr/>
        </p:nvSpPr>
        <p:spPr>
          <a:xfrm>
            <a:off x="481076" y="8942577"/>
            <a:ext cx="1174115" cy="0"/>
          </a:xfrm>
          <a:custGeom>
            <a:avLst/>
            <a:gdLst/>
            <a:ahLst/>
            <a:cxnLst/>
            <a:rect l="l" t="t" r="r" b="b"/>
            <a:pathLst>
              <a:path w="1174114">
                <a:moveTo>
                  <a:pt x="0" y="0"/>
                </a:moveTo>
                <a:lnTo>
                  <a:pt x="1173734" y="0"/>
                </a:lnTo>
              </a:path>
            </a:pathLst>
          </a:custGeom>
          <a:ln w="3175">
            <a:solidFill>
              <a:srgbClr val="000000"/>
            </a:solidFill>
          </a:ln>
        </p:spPr>
        <p:txBody>
          <a:bodyPr wrap="square" lIns="0" tIns="0" rIns="0" bIns="0" rtlCol="0"/>
          <a:lstStyle/>
          <a:p>
            <a:endParaRPr/>
          </a:p>
        </p:txBody>
      </p:sp>
      <p:sp>
        <p:nvSpPr>
          <p:cNvPr id="12" name="object 12"/>
          <p:cNvSpPr/>
          <p:nvPr/>
        </p:nvSpPr>
        <p:spPr>
          <a:xfrm>
            <a:off x="481076" y="9442957"/>
            <a:ext cx="842644" cy="0"/>
          </a:xfrm>
          <a:custGeom>
            <a:avLst/>
            <a:gdLst/>
            <a:ahLst/>
            <a:cxnLst/>
            <a:rect l="l" t="t" r="r" b="b"/>
            <a:pathLst>
              <a:path w="842644">
                <a:moveTo>
                  <a:pt x="0" y="0"/>
                </a:moveTo>
                <a:lnTo>
                  <a:pt x="842390" y="0"/>
                </a:lnTo>
              </a:path>
            </a:pathLst>
          </a:custGeom>
          <a:ln w="3175">
            <a:solidFill>
              <a:srgbClr val="000000"/>
            </a:solidFill>
          </a:ln>
        </p:spPr>
        <p:txBody>
          <a:bodyPr wrap="square" lIns="0" tIns="0" rIns="0" bIns="0" rtlCol="0"/>
          <a:lstStyle/>
          <a:p>
            <a:endParaRPr/>
          </a:p>
        </p:txBody>
      </p:sp>
      <p:sp>
        <p:nvSpPr>
          <p:cNvPr id="13" name="object 13"/>
          <p:cNvSpPr/>
          <p:nvPr/>
        </p:nvSpPr>
        <p:spPr>
          <a:xfrm>
            <a:off x="481076" y="9943210"/>
            <a:ext cx="1447165" cy="0"/>
          </a:xfrm>
          <a:custGeom>
            <a:avLst/>
            <a:gdLst/>
            <a:ahLst/>
            <a:cxnLst/>
            <a:rect l="l" t="t" r="r" b="b"/>
            <a:pathLst>
              <a:path w="1447164">
                <a:moveTo>
                  <a:pt x="0" y="0"/>
                </a:moveTo>
                <a:lnTo>
                  <a:pt x="1446657" y="0"/>
                </a:lnTo>
              </a:path>
            </a:pathLst>
          </a:custGeom>
          <a:ln w="3175">
            <a:solidFill>
              <a:srgbClr val="000000"/>
            </a:solidFill>
          </a:ln>
        </p:spPr>
        <p:txBody>
          <a:bodyPr wrap="square" lIns="0" tIns="0" rIns="0" bIns="0" rtlCol="0"/>
          <a:lstStyle/>
          <a:p>
            <a:endParaRPr/>
          </a:p>
        </p:txBody>
      </p:sp>
      <p:sp>
        <p:nvSpPr>
          <p:cNvPr id="14" name="textruta 13">
            <a:extLst>
              <a:ext uri="{FF2B5EF4-FFF2-40B4-BE49-F238E27FC236}">
                <a16:creationId xmlns:a16="http://schemas.microsoft.com/office/drawing/2014/main" id="{3FF6B7FD-FF45-6F47-B756-88D25AED1CBD}"/>
              </a:ext>
            </a:extLst>
          </p:cNvPr>
          <p:cNvSpPr txBox="1"/>
          <p:nvPr/>
        </p:nvSpPr>
        <p:spPr>
          <a:xfrm>
            <a:off x="349250" y="3457588"/>
            <a:ext cx="5298245" cy="338554"/>
          </a:xfrm>
          <a:prstGeom prst="rect">
            <a:avLst/>
          </a:prstGeom>
          <a:noFill/>
        </p:spPr>
        <p:txBody>
          <a:bodyPr wrap="none" rtlCol="0">
            <a:spAutoFit/>
          </a:bodyPr>
          <a:lstStyle/>
          <a:p>
            <a:r>
              <a:rPr lang="fi-FI" sz="800" dirty="0">
                <a:latin typeface="Arial" panose="020B0604020202020204" pitchFamily="34" charset="0"/>
                <a:cs typeface="Arial" panose="020B0604020202020204" pitchFamily="34" charset="0"/>
              </a:rPr>
              <a:t>Viivästyneet ja välittömät vaikutukset sekä krooniset vaikutukset lyhytaikaisesta ja pitkäaikaisesta altistumisesta </a:t>
            </a:r>
            <a:br>
              <a:rPr lang="fi-FI" sz="800" dirty="0">
                <a:latin typeface="Arial" panose="020B0604020202020204" pitchFamily="34" charset="0"/>
                <a:cs typeface="Arial" panose="020B0604020202020204" pitchFamily="34" charset="0"/>
              </a:rPr>
            </a:br>
            <a:endParaRPr lang="fi-FI" sz="800" dirty="0">
              <a:latin typeface="Arial" panose="020B0604020202020204" pitchFamily="34" charset="0"/>
              <a:cs typeface="Arial" panose="020B0604020202020204" pitchFamily="34" charset="0"/>
            </a:endParaRPr>
          </a:p>
        </p:txBody>
      </p:sp>
      <p:sp>
        <p:nvSpPr>
          <p:cNvPr id="15" name="textruta 14">
            <a:extLst>
              <a:ext uri="{FF2B5EF4-FFF2-40B4-BE49-F238E27FC236}">
                <a16:creationId xmlns:a16="http://schemas.microsoft.com/office/drawing/2014/main" id="{2C5DA15E-C5A4-1F44-9B65-B41E60CCCD00}"/>
              </a:ext>
            </a:extLst>
          </p:cNvPr>
          <p:cNvSpPr txBox="1"/>
          <p:nvPr/>
        </p:nvSpPr>
        <p:spPr>
          <a:xfrm>
            <a:off x="361391" y="3769333"/>
            <a:ext cx="2142894" cy="215444"/>
          </a:xfrm>
          <a:prstGeom prst="rect">
            <a:avLst/>
          </a:prstGeom>
          <a:noFill/>
        </p:spPr>
        <p:txBody>
          <a:bodyPr wrap="none" rtlCol="0">
            <a:spAutoFit/>
          </a:bodyPr>
          <a:lstStyle/>
          <a:p>
            <a:r>
              <a:rPr lang="sv-FI" sz="800" spc="-10" dirty="0">
                <a:latin typeface="Arial"/>
                <a:cs typeface="Arial"/>
              </a:rPr>
              <a:t>Yhteisvaikutukset      Tietoja ei ole saatavilla</a:t>
            </a:r>
            <a:endParaRPr lang="fi-FI" sz="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81076" y="1640077"/>
            <a:ext cx="1010919" cy="0"/>
          </a:xfrm>
          <a:custGeom>
            <a:avLst/>
            <a:gdLst/>
            <a:ahLst/>
            <a:cxnLst/>
            <a:rect l="l" t="t" r="r" b="b"/>
            <a:pathLst>
              <a:path w="1010919">
                <a:moveTo>
                  <a:pt x="0" y="0"/>
                </a:moveTo>
                <a:lnTo>
                  <a:pt x="1010538" y="0"/>
                </a:lnTo>
              </a:path>
            </a:pathLst>
          </a:custGeom>
          <a:ln w="3175">
            <a:solidFill>
              <a:srgbClr val="000000"/>
            </a:solidFill>
          </a:ln>
        </p:spPr>
        <p:txBody>
          <a:bodyPr wrap="square" lIns="0" tIns="0" rIns="0" bIns="0" rtlCol="0"/>
          <a:lstStyle/>
          <a:p>
            <a:endParaRPr/>
          </a:p>
        </p:txBody>
      </p:sp>
      <p:sp>
        <p:nvSpPr>
          <p:cNvPr id="3" name="object 3"/>
          <p:cNvSpPr/>
          <p:nvPr/>
        </p:nvSpPr>
        <p:spPr>
          <a:xfrm>
            <a:off x="481076" y="2140457"/>
            <a:ext cx="1373505" cy="0"/>
          </a:xfrm>
          <a:custGeom>
            <a:avLst/>
            <a:gdLst/>
            <a:ahLst/>
            <a:cxnLst/>
            <a:rect l="l" t="t" r="r" b="b"/>
            <a:pathLst>
              <a:path w="1373505">
                <a:moveTo>
                  <a:pt x="0" y="0"/>
                </a:moveTo>
                <a:lnTo>
                  <a:pt x="1373124" y="0"/>
                </a:lnTo>
              </a:path>
            </a:pathLst>
          </a:custGeom>
          <a:ln w="3175">
            <a:solidFill>
              <a:srgbClr val="000000"/>
            </a:solidFill>
          </a:ln>
        </p:spPr>
        <p:txBody>
          <a:bodyPr wrap="square" lIns="0" tIns="0" rIns="0" bIns="0" rtlCol="0"/>
          <a:lstStyle/>
          <a:p>
            <a:endParaRPr/>
          </a:p>
        </p:txBody>
      </p:sp>
      <p:sp>
        <p:nvSpPr>
          <p:cNvPr id="4" name="object 4"/>
          <p:cNvSpPr/>
          <p:nvPr/>
        </p:nvSpPr>
        <p:spPr>
          <a:xfrm>
            <a:off x="481076" y="2640710"/>
            <a:ext cx="2160905" cy="0"/>
          </a:xfrm>
          <a:custGeom>
            <a:avLst/>
            <a:gdLst/>
            <a:ahLst/>
            <a:cxnLst/>
            <a:rect l="l" t="t" r="r" b="b"/>
            <a:pathLst>
              <a:path w="2160905">
                <a:moveTo>
                  <a:pt x="0" y="0"/>
                </a:moveTo>
                <a:lnTo>
                  <a:pt x="2160905" y="0"/>
                </a:lnTo>
              </a:path>
            </a:pathLst>
          </a:custGeom>
          <a:ln w="3175">
            <a:solidFill>
              <a:srgbClr val="000000"/>
            </a:solidFill>
          </a:ln>
        </p:spPr>
        <p:txBody>
          <a:bodyPr wrap="square" lIns="0" tIns="0" rIns="0" bIns="0" rtlCol="0"/>
          <a:lstStyle/>
          <a:p>
            <a:endParaRPr/>
          </a:p>
        </p:txBody>
      </p:sp>
      <p:sp>
        <p:nvSpPr>
          <p:cNvPr id="5" name="object 5"/>
          <p:cNvSpPr/>
          <p:nvPr/>
        </p:nvSpPr>
        <p:spPr>
          <a:xfrm>
            <a:off x="481076" y="3140963"/>
            <a:ext cx="2246630" cy="0"/>
          </a:xfrm>
          <a:custGeom>
            <a:avLst/>
            <a:gdLst/>
            <a:ahLst/>
            <a:cxnLst/>
            <a:rect l="l" t="t" r="r" b="b"/>
            <a:pathLst>
              <a:path w="2246630">
                <a:moveTo>
                  <a:pt x="0" y="0"/>
                </a:moveTo>
                <a:lnTo>
                  <a:pt x="2246249" y="0"/>
                </a:lnTo>
              </a:path>
            </a:pathLst>
          </a:custGeom>
          <a:ln w="3175">
            <a:solidFill>
              <a:srgbClr val="000000"/>
            </a:solidFill>
          </a:ln>
        </p:spPr>
        <p:txBody>
          <a:bodyPr wrap="square" lIns="0" tIns="0" rIns="0" bIns="0" rtlCol="0"/>
          <a:lstStyle/>
          <a:p>
            <a:endParaRPr/>
          </a:p>
        </p:txBody>
      </p:sp>
      <p:sp>
        <p:nvSpPr>
          <p:cNvPr id="6" name="object 6"/>
          <p:cNvSpPr/>
          <p:nvPr/>
        </p:nvSpPr>
        <p:spPr>
          <a:xfrm>
            <a:off x="481076" y="3641343"/>
            <a:ext cx="1201420" cy="0"/>
          </a:xfrm>
          <a:custGeom>
            <a:avLst/>
            <a:gdLst/>
            <a:ahLst/>
            <a:cxnLst/>
            <a:rect l="l" t="t" r="r" b="b"/>
            <a:pathLst>
              <a:path w="1201420">
                <a:moveTo>
                  <a:pt x="0" y="0"/>
                </a:moveTo>
                <a:lnTo>
                  <a:pt x="1201039" y="0"/>
                </a:lnTo>
              </a:path>
            </a:pathLst>
          </a:custGeom>
          <a:ln w="3175">
            <a:solidFill>
              <a:srgbClr val="000000"/>
            </a:solidFill>
          </a:ln>
        </p:spPr>
        <p:txBody>
          <a:bodyPr wrap="square" lIns="0" tIns="0" rIns="0" bIns="0" rtlCol="0"/>
          <a:lstStyle/>
          <a:p>
            <a:endParaRPr/>
          </a:p>
        </p:txBody>
      </p:sp>
      <p:sp>
        <p:nvSpPr>
          <p:cNvPr id="7" name="object 7"/>
          <p:cNvSpPr/>
          <p:nvPr/>
        </p:nvSpPr>
        <p:spPr>
          <a:xfrm>
            <a:off x="481076" y="4141596"/>
            <a:ext cx="1397000" cy="0"/>
          </a:xfrm>
          <a:custGeom>
            <a:avLst/>
            <a:gdLst/>
            <a:ahLst/>
            <a:cxnLst/>
            <a:rect l="l" t="t" r="r" b="b"/>
            <a:pathLst>
              <a:path w="1397000">
                <a:moveTo>
                  <a:pt x="0" y="0"/>
                </a:moveTo>
                <a:lnTo>
                  <a:pt x="1396492" y="0"/>
                </a:lnTo>
              </a:path>
            </a:pathLst>
          </a:custGeom>
          <a:ln w="3175">
            <a:solidFill>
              <a:srgbClr val="000000"/>
            </a:solidFill>
          </a:ln>
        </p:spPr>
        <p:txBody>
          <a:bodyPr wrap="square" lIns="0" tIns="0" rIns="0" bIns="0" rtlCol="0"/>
          <a:lstStyle/>
          <a:p>
            <a:endParaRPr/>
          </a:p>
        </p:txBody>
      </p:sp>
      <p:sp>
        <p:nvSpPr>
          <p:cNvPr id="8" name="object 8"/>
          <p:cNvSpPr/>
          <p:nvPr/>
        </p:nvSpPr>
        <p:spPr>
          <a:xfrm>
            <a:off x="481076" y="4641976"/>
            <a:ext cx="673735" cy="0"/>
          </a:xfrm>
          <a:custGeom>
            <a:avLst/>
            <a:gdLst/>
            <a:ahLst/>
            <a:cxnLst/>
            <a:rect l="l" t="t" r="r" b="b"/>
            <a:pathLst>
              <a:path w="673735">
                <a:moveTo>
                  <a:pt x="0" y="0"/>
                </a:moveTo>
                <a:lnTo>
                  <a:pt x="673608" y="0"/>
                </a:lnTo>
              </a:path>
            </a:pathLst>
          </a:custGeom>
          <a:ln w="3175">
            <a:solidFill>
              <a:srgbClr val="000000"/>
            </a:solidFill>
          </a:ln>
        </p:spPr>
        <p:txBody>
          <a:bodyPr wrap="square" lIns="0" tIns="0" rIns="0" bIns="0" rtlCol="0"/>
          <a:lstStyle/>
          <a:p>
            <a:endParaRPr/>
          </a:p>
        </p:txBody>
      </p:sp>
      <p:sp>
        <p:nvSpPr>
          <p:cNvPr id="9" name="object 9"/>
          <p:cNvSpPr/>
          <p:nvPr/>
        </p:nvSpPr>
        <p:spPr>
          <a:xfrm>
            <a:off x="481076" y="5142229"/>
            <a:ext cx="889000" cy="0"/>
          </a:xfrm>
          <a:custGeom>
            <a:avLst/>
            <a:gdLst/>
            <a:ahLst/>
            <a:cxnLst/>
            <a:rect l="l" t="t" r="r" b="b"/>
            <a:pathLst>
              <a:path w="889000">
                <a:moveTo>
                  <a:pt x="0" y="0"/>
                </a:moveTo>
                <a:lnTo>
                  <a:pt x="888873" y="0"/>
                </a:lnTo>
              </a:path>
            </a:pathLst>
          </a:custGeom>
          <a:ln w="3175">
            <a:solidFill>
              <a:srgbClr val="000000"/>
            </a:solidFill>
          </a:ln>
        </p:spPr>
        <p:txBody>
          <a:bodyPr wrap="square" lIns="0" tIns="0" rIns="0" bIns="0" rtlCol="0"/>
          <a:lstStyle/>
          <a:p>
            <a:endParaRPr/>
          </a:p>
        </p:txBody>
      </p:sp>
      <p:sp>
        <p:nvSpPr>
          <p:cNvPr id="10" name="object 10"/>
          <p:cNvSpPr/>
          <p:nvPr/>
        </p:nvSpPr>
        <p:spPr>
          <a:xfrm>
            <a:off x="481076" y="5642482"/>
            <a:ext cx="1569085" cy="0"/>
          </a:xfrm>
          <a:custGeom>
            <a:avLst/>
            <a:gdLst/>
            <a:ahLst/>
            <a:cxnLst/>
            <a:rect l="l" t="t" r="r" b="b"/>
            <a:pathLst>
              <a:path w="1569085">
                <a:moveTo>
                  <a:pt x="0" y="0"/>
                </a:moveTo>
                <a:lnTo>
                  <a:pt x="1568831" y="0"/>
                </a:lnTo>
              </a:path>
            </a:pathLst>
          </a:custGeom>
          <a:ln w="3175">
            <a:solidFill>
              <a:srgbClr val="000000"/>
            </a:solidFill>
          </a:ln>
        </p:spPr>
        <p:txBody>
          <a:bodyPr wrap="square" lIns="0" tIns="0" rIns="0" bIns="0" rtlCol="0"/>
          <a:lstStyle/>
          <a:p>
            <a:endParaRPr/>
          </a:p>
        </p:txBody>
      </p:sp>
      <p:sp>
        <p:nvSpPr>
          <p:cNvPr id="11" name="object 11"/>
          <p:cNvSpPr/>
          <p:nvPr/>
        </p:nvSpPr>
        <p:spPr>
          <a:xfrm>
            <a:off x="481076" y="6142862"/>
            <a:ext cx="673735" cy="0"/>
          </a:xfrm>
          <a:custGeom>
            <a:avLst/>
            <a:gdLst/>
            <a:ahLst/>
            <a:cxnLst/>
            <a:rect l="l" t="t" r="r" b="b"/>
            <a:pathLst>
              <a:path w="673735">
                <a:moveTo>
                  <a:pt x="0" y="0"/>
                </a:moveTo>
                <a:lnTo>
                  <a:pt x="673608" y="0"/>
                </a:lnTo>
              </a:path>
            </a:pathLst>
          </a:custGeom>
          <a:ln w="3175">
            <a:solidFill>
              <a:srgbClr val="000000"/>
            </a:solidFill>
          </a:ln>
        </p:spPr>
        <p:txBody>
          <a:bodyPr wrap="square" lIns="0" tIns="0" rIns="0" bIns="0" rtlCol="0"/>
          <a:lstStyle/>
          <a:p>
            <a:endParaRPr/>
          </a:p>
        </p:txBody>
      </p:sp>
      <p:sp>
        <p:nvSpPr>
          <p:cNvPr id="12" name="object 12"/>
          <p:cNvSpPr/>
          <p:nvPr/>
        </p:nvSpPr>
        <p:spPr>
          <a:xfrm>
            <a:off x="481076" y="6643115"/>
            <a:ext cx="889000" cy="0"/>
          </a:xfrm>
          <a:custGeom>
            <a:avLst/>
            <a:gdLst/>
            <a:ahLst/>
            <a:cxnLst/>
            <a:rect l="l" t="t" r="r" b="b"/>
            <a:pathLst>
              <a:path w="889000">
                <a:moveTo>
                  <a:pt x="0" y="0"/>
                </a:moveTo>
                <a:lnTo>
                  <a:pt x="888873" y="0"/>
                </a:lnTo>
              </a:path>
            </a:pathLst>
          </a:custGeom>
          <a:ln w="3175">
            <a:solidFill>
              <a:srgbClr val="000000"/>
            </a:solidFill>
          </a:ln>
        </p:spPr>
        <p:txBody>
          <a:bodyPr wrap="square" lIns="0" tIns="0" rIns="0" bIns="0" rtlCol="0"/>
          <a:lstStyle/>
          <a:p>
            <a:endParaRPr/>
          </a:p>
        </p:txBody>
      </p:sp>
      <p:sp>
        <p:nvSpPr>
          <p:cNvPr id="13" name="object 13"/>
          <p:cNvSpPr/>
          <p:nvPr/>
        </p:nvSpPr>
        <p:spPr>
          <a:xfrm>
            <a:off x="481076" y="7143495"/>
            <a:ext cx="1119505" cy="0"/>
          </a:xfrm>
          <a:custGeom>
            <a:avLst/>
            <a:gdLst/>
            <a:ahLst/>
            <a:cxnLst/>
            <a:rect l="l" t="t" r="r" b="b"/>
            <a:pathLst>
              <a:path w="1119505">
                <a:moveTo>
                  <a:pt x="0" y="0"/>
                </a:moveTo>
                <a:lnTo>
                  <a:pt x="1119124" y="0"/>
                </a:lnTo>
              </a:path>
            </a:pathLst>
          </a:custGeom>
          <a:ln w="3175">
            <a:solidFill>
              <a:srgbClr val="000000"/>
            </a:solidFill>
          </a:ln>
        </p:spPr>
        <p:txBody>
          <a:bodyPr wrap="square" lIns="0" tIns="0" rIns="0" bIns="0" rtlCol="0"/>
          <a:lstStyle/>
          <a:p>
            <a:endParaRPr/>
          </a:p>
        </p:txBody>
      </p:sp>
      <p:graphicFrame>
        <p:nvGraphicFramePr>
          <p:cNvPr id="14" name="object 14"/>
          <p:cNvGraphicFramePr>
            <a:graphicFrameLocks noGrp="1"/>
          </p:cNvGraphicFramePr>
          <p:nvPr>
            <p:extLst>
              <p:ext uri="{D42A27DB-BD31-4B8C-83A1-F6EECF244321}">
                <p14:modId xmlns:p14="http://schemas.microsoft.com/office/powerpoint/2010/main" val="1853943157"/>
              </p:ext>
            </p:extLst>
          </p:nvPr>
        </p:nvGraphicFramePr>
        <p:xfrm>
          <a:off x="307847" y="317499"/>
          <a:ext cx="6860540" cy="9960801"/>
        </p:xfrm>
        <a:graphic>
          <a:graphicData uri="http://schemas.openxmlformats.org/drawingml/2006/table">
            <a:tbl>
              <a:tblPr firstRow="1" bandRow="1">
                <a:tableStyleId>{2D5ABB26-0587-4C30-8999-92F81FD0307C}</a:tableStyleId>
              </a:tblPr>
              <a:tblGrid>
                <a:gridCol w="1407160">
                  <a:extLst>
                    <a:ext uri="{9D8B030D-6E8A-4147-A177-3AD203B41FA5}">
                      <a16:colId xmlns:a16="http://schemas.microsoft.com/office/drawing/2014/main" val="20000"/>
                    </a:ext>
                  </a:extLst>
                </a:gridCol>
                <a:gridCol w="3430270">
                  <a:extLst>
                    <a:ext uri="{9D8B030D-6E8A-4147-A177-3AD203B41FA5}">
                      <a16:colId xmlns:a16="http://schemas.microsoft.com/office/drawing/2014/main" val="20001"/>
                    </a:ext>
                  </a:extLst>
                </a:gridCol>
                <a:gridCol w="2023110">
                  <a:extLst>
                    <a:ext uri="{9D8B030D-6E8A-4147-A177-3AD203B41FA5}">
                      <a16:colId xmlns:a16="http://schemas.microsoft.com/office/drawing/2014/main" val="20002"/>
                    </a:ext>
                  </a:extLst>
                </a:gridCol>
              </a:tblGrid>
              <a:tr h="297815">
                <a:tc rowSpan="2">
                  <a:txBody>
                    <a:bodyPr/>
                    <a:lstStyle/>
                    <a:p>
                      <a:pPr>
                        <a:lnSpc>
                          <a:spcPct val="100000"/>
                        </a:lnSpc>
                      </a:pPr>
                      <a:endParaRPr sz="800">
                        <a:latin typeface="Times New Roman"/>
                        <a:cs typeface="Times New Roman"/>
                      </a:endParaRPr>
                    </a:p>
                  </a:txBody>
                  <a:tcPr marL="0" marR="0" marT="0" marB="0">
                    <a:lnL w="3175">
                      <a:solidFill>
                        <a:srgbClr val="000000"/>
                      </a:solidFill>
                      <a:prstDash val="solid"/>
                    </a:lnL>
                    <a:lnT w="3175">
                      <a:solidFill>
                        <a:srgbClr val="000000"/>
                      </a:solidFill>
                      <a:prstDash val="solid"/>
                    </a:lnT>
                    <a:lnB w="3175">
                      <a:solidFill>
                        <a:srgbClr val="000000"/>
                      </a:solidFill>
                      <a:prstDash val="solid"/>
                    </a:lnB>
                  </a:tcPr>
                </a:tc>
                <a:tc>
                  <a:txBody>
                    <a:bodyPr/>
                    <a:lstStyle/>
                    <a:p>
                      <a:pPr marR="68580" algn="ctr">
                        <a:lnSpc>
                          <a:spcPts val="2014"/>
                        </a:lnSpc>
                      </a:pPr>
                      <a:r>
                        <a:rPr sz="1750" dirty="0">
                          <a:latin typeface="Arial"/>
                          <a:cs typeface="Arial"/>
                        </a:rPr>
                        <a:t>OIKOS</a:t>
                      </a:r>
                      <a:r>
                        <a:rPr sz="1750" spc="-35" dirty="0">
                          <a:latin typeface="Arial"/>
                          <a:cs typeface="Arial"/>
                        </a:rPr>
                        <a:t> </a:t>
                      </a:r>
                      <a:r>
                        <a:rPr sz="1750" dirty="0">
                          <a:latin typeface="Arial"/>
                          <a:cs typeface="Arial"/>
                        </a:rPr>
                        <a:t>S.P.A.</a:t>
                      </a:r>
                      <a:r>
                        <a:rPr sz="1750" spc="-20" dirty="0">
                          <a:latin typeface="Arial"/>
                          <a:cs typeface="Arial"/>
                        </a:rPr>
                        <a:t> </a:t>
                      </a:r>
                      <a:r>
                        <a:rPr sz="1750" dirty="0">
                          <a:latin typeface="Arial"/>
                          <a:cs typeface="Arial"/>
                        </a:rPr>
                        <a:t>A</a:t>
                      </a:r>
                      <a:r>
                        <a:rPr sz="1750" spc="-20" dirty="0">
                          <a:latin typeface="Arial"/>
                          <a:cs typeface="Arial"/>
                        </a:rPr>
                        <a:t> </a:t>
                      </a:r>
                      <a:r>
                        <a:rPr sz="1750" dirty="0">
                          <a:latin typeface="Arial"/>
                          <a:cs typeface="Arial"/>
                        </a:rPr>
                        <a:t>SOCIO</a:t>
                      </a:r>
                      <a:r>
                        <a:rPr sz="1750" spc="-20" dirty="0">
                          <a:latin typeface="Arial"/>
                          <a:cs typeface="Arial"/>
                        </a:rPr>
                        <a:t> </a:t>
                      </a:r>
                      <a:r>
                        <a:rPr sz="1750" spc="-10" dirty="0">
                          <a:latin typeface="Arial"/>
                          <a:cs typeface="Arial"/>
                        </a:rPr>
                        <a:t>UNICO</a:t>
                      </a:r>
                      <a:endParaRPr sz="1750">
                        <a:latin typeface="Arial"/>
                        <a:cs typeface="Arial"/>
                      </a:endParaRPr>
                    </a:p>
                  </a:txBody>
                  <a:tcPr marL="0" marR="0" marT="0" marB="0">
                    <a:lnR w="3175">
                      <a:solidFill>
                        <a:srgbClr val="000000"/>
                      </a:solidFill>
                      <a:prstDash val="solid"/>
                    </a:lnR>
                    <a:lnT w="3175">
                      <a:solidFill>
                        <a:srgbClr val="000000"/>
                      </a:solidFill>
                      <a:prstDash val="solid"/>
                    </a:lnT>
                    <a:lnB w="3175">
                      <a:solidFill>
                        <a:srgbClr val="000000"/>
                      </a:solidFill>
                      <a:prstDash val="solid"/>
                    </a:lnB>
                  </a:tcPr>
                </a:tc>
                <a:tc rowSpan="2">
                  <a:txBody>
                    <a:bodyPr/>
                    <a:lstStyle/>
                    <a:p>
                      <a:pPr marL="153670">
                        <a:lnSpc>
                          <a:spcPts val="760"/>
                        </a:lnSpc>
                        <a:spcBef>
                          <a:spcPts val="360"/>
                        </a:spcBef>
                        <a:tabLst>
                          <a:tab pos="1873250" algn="l"/>
                        </a:tabLst>
                      </a:pPr>
                      <a:r>
                        <a:rPr lang="sv-SE" sz="550" spc="-10" dirty="0" err="1">
                          <a:latin typeface="Arial"/>
                          <a:cs typeface="Arial"/>
                        </a:rPr>
                        <a:t>Tarkistus</a:t>
                      </a:r>
                      <a:r>
                        <a:rPr lang="sv-SE" sz="550" spc="40" dirty="0">
                          <a:latin typeface="Arial"/>
                          <a:cs typeface="Arial"/>
                        </a:rPr>
                        <a:t> </a:t>
                      </a:r>
                      <a:r>
                        <a:rPr lang="sv-SE" sz="550" spc="-10" dirty="0">
                          <a:latin typeface="Arial"/>
                          <a:cs typeface="Arial"/>
                        </a:rPr>
                        <a:t>nro.10</a:t>
                      </a:r>
                      <a:r>
                        <a:rPr lang="sv-SE" sz="550" dirty="0">
                          <a:latin typeface="Arial"/>
                          <a:cs typeface="Arial"/>
                        </a:rPr>
                        <a:t>	</a:t>
                      </a:r>
                      <a:r>
                        <a:rPr lang="sv-SE" sz="975" spc="-37" baseline="8547" dirty="0">
                          <a:latin typeface="Arial"/>
                          <a:cs typeface="Arial"/>
                        </a:rPr>
                        <a:t>FI</a:t>
                      </a:r>
                      <a:endParaRPr lang="sv-SE" sz="975" baseline="8547" dirty="0">
                        <a:latin typeface="Arial"/>
                        <a:cs typeface="Arial"/>
                      </a:endParaRPr>
                    </a:p>
                    <a:p>
                      <a:pPr marL="153670" marR="1173480">
                        <a:lnSpc>
                          <a:spcPts val="640"/>
                        </a:lnSpc>
                        <a:spcBef>
                          <a:spcPts val="15"/>
                        </a:spcBef>
                      </a:pPr>
                      <a:r>
                        <a:rPr lang="sv-SE" sz="550" spc="-15" dirty="0" err="1">
                          <a:latin typeface="Arial"/>
                          <a:cs typeface="Arial"/>
                        </a:rPr>
                        <a:t>Päivätty</a:t>
                      </a:r>
                      <a:r>
                        <a:rPr lang="sv-SE" sz="550" spc="-15" dirty="0">
                          <a:latin typeface="Arial"/>
                          <a:cs typeface="Arial"/>
                        </a:rPr>
                        <a:t> </a:t>
                      </a:r>
                      <a:r>
                        <a:rPr lang="sv-SE" sz="550" spc="-10" dirty="0">
                          <a:latin typeface="Arial"/>
                          <a:cs typeface="Arial"/>
                        </a:rPr>
                        <a:t>16/11/2022</a:t>
                      </a:r>
                      <a:r>
                        <a:rPr lang="sv-SE" sz="550" spc="500" dirty="0">
                          <a:latin typeface="Arial"/>
                          <a:cs typeface="Arial"/>
                        </a:rPr>
                        <a:t> </a:t>
                      </a:r>
                      <a:r>
                        <a:rPr lang="sv-SE" sz="550" dirty="0" err="1">
                          <a:latin typeface="Arial"/>
                          <a:cs typeface="Arial"/>
                        </a:rPr>
                        <a:t>Tulostettu</a:t>
                      </a:r>
                      <a:r>
                        <a:rPr lang="sv-SE" sz="550" spc="-10" dirty="0">
                          <a:latin typeface="Arial"/>
                          <a:cs typeface="Arial"/>
                        </a:rPr>
                        <a:t> 30/11/2022</a:t>
                      </a:r>
                      <a:endParaRPr lang="sv-SE" sz="550" spc="500" dirty="0">
                        <a:latin typeface="Arial"/>
                        <a:cs typeface="Arial"/>
                      </a:endParaRPr>
                    </a:p>
                    <a:p>
                      <a:pPr marL="153670" marR="1173480">
                        <a:lnSpc>
                          <a:spcPts val="640"/>
                        </a:lnSpc>
                        <a:spcBef>
                          <a:spcPts val="15"/>
                        </a:spcBef>
                      </a:pPr>
                      <a:r>
                        <a:rPr lang="sv-SE" sz="550" dirty="0" err="1">
                          <a:latin typeface="Arial"/>
                          <a:cs typeface="Arial"/>
                        </a:rPr>
                        <a:t>Sivu</a:t>
                      </a:r>
                      <a:r>
                        <a:rPr lang="sv-SE" sz="550" spc="-5" dirty="0">
                          <a:latin typeface="Arial"/>
                          <a:cs typeface="Arial"/>
                        </a:rPr>
                        <a:t> </a:t>
                      </a:r>
                      <a:r>
                        <a:rPr lang="sv-SE" sz="550" dirty="0">
                          <a:latin typeface="Arial"/>
                          <a:cs typeface="Arial"/>
                        </a:rPr>
                        <a:t>n.</a:t>
                      </a:r>
                      <a:r>
                        <a:rPr lang="sv-SE" sz="550" spc="145" dirty="0">
                          <a:latin typeface="Arial"/>
                          <a:cs typeface="Arial"/>
                        </a:rPr>
                        <a:t> 7</a:t>
                      </a:r>
                      <a:r>
                        <a:rPr lang="sv-SE" sz="550" spc="-5" dirty="0">
                          <a:latin typeface="Arial"/>
                          <a:cs typeface="Arial"/>
                        </a:rPr>
                        <a:t> </a:t>
                      </a:r>
                      <a:r>
                        <a:rPr lang="sv-SE" sz="550" dirty="0">
                          <a:latin typeface="Arial"/>
                          <a:cs typeface="Arial"/>
                        </a:rPr>
                        <a:t>/</a:t>
                      </a:r>
                      <a:r>
                        <a:rPr lang="sv-SE" sz="550" spc="-5" dirty="0">
                          <a:latin typeface="Arial"/>
                          <a:cs typeface="Arial"/>
                        </a:rPr>
                        <a:t> </a:t>
                      </a:r>
                      <a:r>
                        <a:rPr lang="sv-SE" sz="550" spc="-25" dirty="0">
                          <a:latin typeface="Arial"/>
                          <a:cs typeface="Arial"/>
                        </a:rPr>
                        <a:t>11</a:t>
                      </a:r>
                      <a:endParaRPr lang="sv-SE" sz="550" dirty="0">
                        <a:latin typeface="Arial"/>
                        <a:cs typeface="Arial"/>
                      </a:endParaRPr>
                    </a:p>
                    <a:p>
                      <a:pPr marL="153670">
                        <a:lnSpc>
                          <a:spcPts val="610"/>
                        </a:lnSpc>
                      </a:pPr>
                      <a:r>
                        <a:rPr lang="sv-SE" sz="550" dirty="0" err="1">
                          <a:latin typeface="Arial"/>
                          <a:cs typeface="Arial"/>
                        </a:rPr>
                        <a:t>Korvattu</a:t>
                      </a:r>
                      <a:r>
                        <a:rPr lang="sv-SE" sz="550" dirty="0">
                          <a:latin typeface="Arial"/>
                          <a:cs typeface="Arial"/>
                        </a:rPr>
                        <a:t> </a:t>
                      </a:r>
                      <a:r>
                        <a:rPr lang="sv-SE" sz="550" spc="-10" dirty="0">
                          <a:latin typeface="Arial"/>
                          <a:cs typeface="Arial"/>
                        </a:rPr>
                        <a:t>tarkistus:9</a:t>
                      </a:r>
                      <a:r>
                        <a:rPr lang="sv-SE" sz="550" dirty="0">
                          <a:latin typeface="Arial"/>
                          <a:cs typeface="Arial"/>
                        </a:rPr>
                        <a:t> (</a:t>
                      </a:r>
                      <a:r>
                        <a:rPr lang="sv-SE" sz="550" dirty="0" err="1">
                          <a:latin typeface="Arial"/>
                          <a:cs typeface="Arial"/>
                        </a:rPr>
                        <a:t>Päivätty</a:t>
                      </a:r>
                      <a:r>
                        <a:rPr lang="sv-SE" sz="550" dirty="0">
                          <a:latin typeface="Arial"/>
                          <a:cs typeface="Arial"/>
                        </a:rPr>
                        <a:t> </a:t>
                      </a:r>
                      <a:r>
                        <a:rPr lang="sv-SE" sz="550" spc="-10" dirty="0">
                          <a:latin typeface="Arial"/>
                          <a:cs typeface="Arial"/>
                        </a:rPr>
                        <a:t>27/05/2020)</a:t>
                      </a:r>
                      <a:endParaRPr lang="sv-SE" sz="550" dirty="0">
                        <a:latin typeface="Arial"/>
                        <a:cs typeface="Arial"/>
                      </a:endParaRPr>
                    </a:p>
                  </a:txBody>
                  <a:tcPr marL="0" marR="0" marB="0">
                    <a:lnL w="3175" cap="flat" cmpd="sng" algn="ctr">
                      <a:solidFill>
                        <a:srgbClr val="000000"/>
                      </a:solidFill>
                      <a:prstDash val="solid"/>
                      <a:round/>
                      <a:headEnd type="none" w="med" len="med"/>
                      <a:tailEnd type="none" w="med" len="med"/>
                    </a:lnL>
                    <a:lnR w="3175">
                      <a:solidFill>
                        <a:srgbClr val="000000"/>
                      </a:solidFill>
                      <a:prstDash val="solid"/>
                    </a:lnR>
                    <a:lnT w="3175">
                      <a:solidFill>
                        <a:srgbClr val="000000"/>
                      </a:solidFill>
                      <a:prstDash val="solid"/>
                    </a:lnT>
                    <a:lnB w="3175">
                      <a:solidFill>
                        <a:srgbClr val="000000"/>
                      </a:solidFill>
                      <a:prstDash val="solid"/>
                    </a:lnB>
                  </a:tcPr>
                </a:tc>
                <a:extLst>
                  <a:ext uri="{0D108BD9-81ED-4DB2-BD59-A6C34878D82A}">
                    <a16:rowId xmlns:a16="http://schemas.microsoft.com/office/drawing/2014/main" val="10000"/>
                  </a:ext>
                </a:extLst>
              </a:tr>
              <a:tr h="321310">
                <a:tc vMerge="1">
                  <a:txBody>
                    <a:bodyPr/>
                    <a:lstStyle/>
                    <a:p>
                      <a:endParaRPr/>
                    </a:p>
                  </a:txBody>
                  <a:tcPr marL="0" marR="0" marT="0" marB="0">
                    <a:lnL w="3175">
                      <a:solidFill>
                        <a:srgbClr val="000000"/>
                      </a:solidFill>
                      <a:prstDash val="solid"/>
                    </a:lnL>
                    <a:lnT w="3175">
                      <a:solidFill>
                        <a:srgbClr val="000000"/>
                      </a:solidFill>
                      <a:prstDash val="solid"/>
                    </a:lnT>
                    <a:lnB w="3175">
                      <a:solidFill>
                        <a:srgbClr val="000000"/>
                      </a:solidFill>
                      <a:prstDash val="solid"/>
                    </a:lnB>
                  </a:tcPr>
                </a:tc>
                <a:tc>
                  <a:txBody>
                    <a:bodyPr/>
                    <a:lstStyle/>
                    <a:p>
                      <a:pPr marR="69215" algn="ctr">
                        <a:lnSpc>
                          <a:spcPts val="1750"/>
                        </a:lnSpc>
                      </a:pPr>
                      <a:r>
                        <a:rPr sz="1550" spc="-10" dirty="0">
                          <a:latin typeface="Arial"/>
                          <a:cs typeface="Arial"/>
                        </a:rPr>
                        <a:t>BETONCRYLL</a:t>
                      </a:r>
                      <a:r>
                        <a:rPr sz="1550" spc="-55" dirty="0">
                          <a:latin typeface="Arial"/>
                          <a:cs typeface="Arial"/>
                        </a:rPr>
                        <a:t> </a:t>
                      </a:r>
                      <a:r>
                        <a:rPr sz="1550" spc="-10" dirty="0">
                          <a:latin typeface="Arial"/>
                          <a:cs typeface="Arial"/>
                        </a:rPr>
                        <a:t>IDROREPELLENTE</a:t>
                      </a:r>
                      <a:endParaRPr sz="1550">
                        <a:latin typeface="Arial"/>
                        <a:cs typeface="Arial"/>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vMerge="1">
                  <a:txBody>
                    <a:bodyPr/>
                    <a:lstStyle/>
                    <a:p>
                      <a:endParaRPr/>
                    </a:p>
                  </a:txBody>
                  <a:tcPr marL="0" marR="0" marB="0">
                    <a:lnR w="3175">
                      <a:solidFill>
                        <a:srgbClr val="000000"/>
                      </a:solidFill>
                      <a:prstDash val="solid"/>
                    </a:lnR>
                    <a:lnT w="3175">
                      <a:solidFill>
                        <a:srgbClr val="000000"/>
                      </a:solidFill>
                      <a:prstDash val="solid"/>
                    </a:lnT>
                    <a:lnB w="3175">
                      <a:solidFill>
                        <a:srgbClr val="000000"/>
                      </a:solidFill>
                      <a:prstDash val="solid"/>
                    </a:lnB>
                  </a:tcPr>
                </a:tc>
                <a:extLst>
                  <a:ext uri="{0D108BD9-81ED-4DB2-BD59-A6C34878D82A}">
                    <a16:rowId xmlns:a16="http://schemas.microsoft.com/office/drawing/2014/main" val="10001"/>
                  </a:ext>
                </a:extLst>
              </a:tr>
              <a:tr h="148590">
                <a:tc gridSpan="3">
                  <a:txBody>
                    <a:bodyPr/>
                    <a:lstStyle/>
                    <a:p>
                      <a:pPr marL="38100" marR="0" indent="0" defTabSz="914400" eaLnBrk="1" fontAlgn="auto" latinLnBrk="0" hangingPunct="1">
                        <a:lnSpc>
                          <a:spcPts val="980"/>
                        </a:lnSpc>
                        <a:spcBef>
                          <a:spcPts val="90"/>
                        </a:spcBef>
                        <a:spcAft>
                          <a:spcPts val="0"/>
                        </a:spcAft>
                        <a:buClrTx/>
                        <a:buSzTx/>
                        <a:buFontTx/>
                        <a:buNone/>
                        <a:tabLst>
                          <a:tab pos="2268220" algn="l"/>
                        </a:tabLst>
                        <a:defRPr/>
                      </a:pPr>
                      <a:r>
                        <a:rPr lang="sv-SE" sz="900" dirty="0">
                          <a:latin typeface="Arial"/>
                          <a:cs typeface="Arial"/>
                        </a:rPr>
                        <a:t>OSA</a:t>
                      </a:r>
                      <a:r>
                        <a:rPr sz="900" spc="5" dirty="0">
                          <a:latin typeface="Arial"/>
                          <a:cs typeface="Arial"/>
                        </a:rPr>
                        <a:t> </a:t>
                      </a:r>
                      <a:r>
                        <a:rPr sz="900" dirty="0">
                          <a:latin typeface="Arial"/>
                          <a:cs typeface="Arial"/>
                        </a:rPr>
                        <a:t>11.</a:t>
                      </a:r>
                      <a:r>
                        <a:rPr sz="900" spc="5" dirty="0">
                          <a:latin typeface="Arial"/>
                          <a:cs typeface="Arial"/>
                        </a:rPr>
                        <a:t> </a:t>
                      </a:r>
                      <a:r>
                        <a:rPr lang="sv-FI" sz="900" spc="-10" dirty="0">
                          <a:latin typeface="Arial"/>
                          <a:cs typeface="Arial"/>
                        </a:rPr>
                        <a:t>Toksikologiset tiedot</a:t>
                      </a:r>
                      <a:r>
                        <a:rPr sz="900" dirty="0">
                          <a:latin typeface="Arial"/>
                          <a:cs typeface="Arial"/>
                        </a:rPr>
                        <a:t>	</a:t>
                      </a:r>
                      <a:r>
                        <a:rPr sz="1200" baseline="6944" dirty="0">
                          <a:latin typeface="Arial"/>
                          <a:cs typeface="Arial"/>
                        </a:rPr>
                        <a:t>...</a:t>
                      </a:r>
                      <a:r>
                        <a:rPr sz="1200" spc="-30" baseline="6944" dirty="0">
                          <a:latin typeface="Arial"/>
                          <a:cs typeface="Arial"/>
                        </a:rPr>
                        <a:t> </a:t>
                      </a:r>
                      <a:r>
                        <a:rPr sz="1200" baseline="6944" dirty="0">
                          <a:latin typeface="Arial"/>
                          <a:cs typeface="Arial"/>
                        </a:rPr>
                        <a:t>/</a:t>
                      </a:r>
                      <a:r>
                        <a:rPr sz="1200" spc="-30" baseline="6944" dirty="0">
                          <a:latin typeface="Arial"/>
                          <a:cs typeface="Arial"/>
                        </a:rPr>
                        <a:t> </a:t>
                      </a:r>
                      <a:r>
                        <a:rPr sz="1200" spc="-37" baseline="6944" dirty="0">
                          <a:latin typeface="Arial"/>
                          <a:cs typeface="Arial"/>
                        </a:rPr>
                        <a:t>&gt;&gt;</a:t>
                      </a:r>
                      <a:endParaRPr sz="1200" baseline="6944" dirty="0">
                        <a:latin typeface="Arial"/>
                        <a:cs typeface="Arial"/>
                      </a:endParaRPr>
                    </a:p>
                  </a:txBody>
                  <a:tcPr marL="0" marR="0" marT="11430" marB="0">
                    <a:lnL w="3175">
                      <a:solidFill>
                        <a:srgbClr val="000000"/>
                      </a:solidFill>
                      <a:prstDash val="solid"/>
                    </a:lnL>
                    <a:lnR w="3175">
                      <a:solidFill>
                        <a:srgbClr val="000000"/>
                      </a:solidFill>
                      <a:prstDash val="solid"/>
                    </a:lnR>
                    <a:lnT w="3175">
                      <a:solidFill>
                        <a:srgbClr val="000000"/>
                      </a:solidFill>
                      <a:prstDash val="solid"/>
                    </a:lnT>
                    <a:solidFill>
                      <a:srgbClr val="A7FFFF"/>
                    </a:solidFill>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2"/>
                  </a:ext>
                </a:extLst>
              </a:tr>
              <a:tr h="6958330">
                <a:tc gridSpan="3">
                  <a:txBody>
                    <a:bodyPr/>
                    <a:lstStyle/>
                    <a:p>
                      <a:pPr marL="172720" marR="4008120" indent="0" defTabSz="914400" eaLnBrk="1" fontAlgn="auto" latinLnBrk="0" hangingPunct="1">
                        <a:lnSpc>
                          <a:spcPct val="205200"/>
                        </a:lnSpc>
                        <a:spcBef>
                          <a:spcPts val="300"/>
                        </a:spcBef>
                        <a:spcAft>
                          <a:spcPts val="0"/>
                        </a:spcAft>
                        <a:buClrTx/>
                        <a:buSzTx/>
                        <a:buFontTx/>
                        <a:buNone/>
                        <a:tabLst/>
                        <a:defRPr/>
                      </a:pPr>
                      <a:r>
                        <a:rPr lang="sv-FI" sz="800" dirty="0">
                          <a:latin typeface="Arial"/>
                          <a:cs typeface="Arial"/>
                        </a:rPr>
                        <a:t>Ei täytä tämän vaaraluokan luokittelukriteerejä </a:t>
                      </a:r>
                      <a:br>
                        <a:rPr lang="sv-FI" sz="800" dirty="0">
                          <a:latin typeface="Arial"/>
                          <a:cs typeface="Arial"/>
                        </a:rPr>
                      </a:br>
                      <a:r>
                        <a:rPr lang="sv-FI" sz="800" dirty="0">
                          <a:latin typeface="Arial"/>
                          <a:cs typeface="Arial"/>
                        </a:rPr>
                        <a:t>KARSINOGEENISYYS</a:t>
                      </a:r>
                      <a:endParaRPr sz="800" dirty="0">
                        <a:latin typeface="Arial"/>
                        <a:cs typeface="Arial"/>
                      </a:endParaRPr>
                    </a:p>
                    <a:p>
                      <a:pPr marL="172720" marR="4008120" indent="0" defTabSz="914400" eaLnBrk="1" fontAlgn="auto" latinLnBrk="0" hangingPunct="1">
                        <a:lnSpc>
                          <a:spcPct val="205200"/>
                        </a:lnSpc>
                        <a:spcBef>
                          <a:spcPts val="0"/>
                        </a:spcBef>
                        <a:spcAft>
                          <a:spcPts val="0"/>
                        </a:spcAft>
                        <a:buClrTx/>
                        <a:buSzTx/>
                        <a:buFontTx/>
                        <a:buNone/>
                        <a:tabLst/>
                        <a:defRPr/>
                      </a:pPr>
                      <a:r>
                        <a:rPr lang="sv-FI" sz="800" dirty="0">
                          <a:latin typeface="Arial"/>
                          <a:cs typeface="Arial"/>
                        </a:rPr>
                        <a:t>Ei täytä tämän vaaraluokan luokittelukriteerejä </a:t>
                      </a:r>
                      <a:br>
                        <a:rPr lang="sv-FI" sz="800" dirty="0">
                          <a:latin typeface="Arial"/>
                          <a:cs typeface="Arial"/>
                        </a:rPr>
                      </a:br>
                      <a:r>
                        <a:rPr lang="sv-FI" sz="800" spc="-20" dirty="0">
                          <a:latin typeface="Arial"/>
                          <a:cs typeface="Arial"/>
                        </a:rPr>
                        <a:t>LISÄÄNTYMISTOKSISUUS</a:t>
                      </a:r>
                      <a:endParaRPr sz="800" dirty="0">
                        <a:latin typeface="Arial"/>
                        <a:cs typeface="Arial"/>
                      </a:endParaRPr>
                    </a:p>
                    <a:p>
                      <a:pPr marL="172720" marR="4008120" indent="0" defTabSz="914400" eaLnBrk="1" fontAlgn="auto" latinLnBrk="0" hangingPunct="1">
                        <a:lnSpc>
                          <a:spcPct val="205100"/>
                        </a:lnSpc>
                        <a:spcBef>
                          <a:spcPts val="0"/>
                        </a:spcBef>
                        <a:spcAft>
                          <a:spcPts val="0"/>
                        </a:spcAft>
                        <a:buClrTx/>
                        <a:buSzTx/>
                        <a:buFontTx/>
                        <a:buNone/>
                        <a:tabLst/>
                        <a:defRPr/>
                      </a:pPr>
                      <a:r>
                        <a:rPr lang="sv-FI" sz="800" dirty="0">
                          <a:latin typeface="Arial"/>
                          <a:cs typeface="Arial"/>
                        </a:rPr>
                        <a:t>Ei täytä tämän vaaraluokan luokittelukriteerejä </a:t>
                      </a:r>
                      <a:br>
                        <a:rPr lang="sv-FI" sz="800" dirty="0">
                          <a:latin typeface="Arial"/>
                          <a:cs typeface="Arial"/>
                        </a:rPr>
                      </a:br>
                      <a:endParaRPr sz="800" dirty="0">
                        <a:latin typeface="Arial"/>
                        <a:cs typeface="Arial"/>
                      </a:endParaRPr>
                    </a:p>
                    <a:p>
                      <a:pPr>
                        <a:lnSpc>
                          <a:spcPct val="100000"/>
                        </a:lnSpc>
                        <a:spcBef>
                          <a:spcPts val="85"/>
                        </a:spcBef>
                      </a:pPr>
                      <a:endParaRPr sz="800" dirty="0">
                        <a:latin typeface="Times New Roman"/>
                        <a:cs typeface="Times New Roman"/>
                      </a:endParaRPr>
                    </a:p>
                    <a:p>
                      <a:pPr marL="172720" marR="0" indent="0" defTabSz="914400" eaLnBrk="1" fontAlgn="auto" latinLnBrk="0" hangingPunct="1">
                        <a:lnSpc>
                          <a:spcPct val="100000"/>
                        </a:lnSpc>
                        <a:spcBef>
                          <a:spcPts val="5"/>
                        </a:spcBef>
                        <a:spcAft>
                          <a:spcPts val="0"/>
                        </a:spcAft>
                        <a:buClrTx/>
                        <a:buSzTx/>
                        <a:buFontTx/>
                        <a:buNone/>
                        <a:tabLst/>
                        <a:defRPr/>
                      </a:pPr>
                      <a:r>
                        <a:rPr lang="sv-FI" sz="800" spc="-10" dirty="0">
                          <a:latin typeface="Arial"/>
                          <a:cs typeface="Arial"/>
                        </a:rPr>
                        <a:t>Tietoja ei ole saatavilla </a:t>
                      </a:r>
                      <a:endParaRPr sz="800" dirty="0">
                        <a:latin typeface="Arial"/>
                        <a:cs typeface="Arial"/>
                      </a:endParaRPr>
                    </a:p>
                    <a:p>
                      <a:pPr marL="172720" marR="4550410" indent="0" defTabSz="914400" eaLnBrk="1" fontAlgn="auto" latinLnBrk="0" hangingPunct="1">
                        <a:lnSpc>
                          <a:spcPct val="205100"/>
                        </a:lnSpc>
                        <a:spcBef>
                          <a:spcPts val="0"/>
                        </a:spcBef>
                        <a:spcAft>
                          <a:spcPts val="0"/>
                        </a:spcAft>
                        <a:buClrTx/>
                        <a:buSzTx/>
                        <a:buFontTx/>
                        <a:buNone/>
                        <a:tabLst/>
                        <a:defRPr/>
                      </a:pPr>
                      <a:r>
                        <a:rPr lang="sv-FI" sz="800" spc="-10" dirty="0">
                          <a:latin typeface="Arial"/>
                          <a:cs typeface="Arial"/>
                        </a:rPr>
                        <a:t>Haitalliset vaikutukset jälkeläisten kehitykseen </a:t>
                      </a:r>
                      <a:br>
                        <a:rPr lang="sv-FI" sz="800" spc="-10" dirty="0">
                          <a:latin typeface="Arial"/>
                          <a:cs typeface="Arial"/>
                        </a:rPr>
                      </a:br>
                      <a:r>
                        <a:rPr lang="sv-FI" sz="800" spc="-10" dirty="0">
                          <a:latin typeface="Arial"/>
                          <a:cs typeface="Arial"/>
                        </a:rPr>
                        <a:t>Tietoja ei ole saatavilla </a:t>
                      </a:r>
                      <a:endParaRPr sz="800" dirty="0">
                        <a:latin typeface="Arial"/>
                        <a:cs typeface="Arial"/>
                      </a:endParaRPr>
                    </a:p>
                    <a:p>
                      <a:pPr marL="172720" marR="5367020">
                        <a:lnSpc>
                          <a:spcPct val="205200"/>
                        </a:lnSpc>
                      </a:pPr>
                      <a:endParaRPr lang="sv-FI" sz="800" spc="-10" dirty="0">
                        <a:latin typeface="Arial"/>
                        <a:cs typeface="Arial"/>
                      </a:endParaRPr>
                    </a:p>
                    <a:p>
                      <a:pPr marL="172720" marR="5367020" indent="0" defTabSz="914400" eaLnBrk="1" fontAlgn="auto" latinLnBrk="0" hangingPunct="1">
                        <a:lnSpc>
                          <a:spcPct val="205200"/>
                        </a:lnSpc>
                        <a:spcBef>
                          <a:spcPts val="0"/>
                        </a:spcBef>
                        <a:spcAft>
                          <a:spcPts val="0"/>
                        </a:spcAft>
                        <a:buClrTx/>
                        <a:buSzTx/>
                        <a:buFontTx/>
                        <a:buNone/>
                        <a:tabLst/>
                        <a:defRPr/>
                      </a:pPr>
                      <a:r>
                        <a:rPr lang="sv-FI" sz="800" spc="-10" dirty="0">
                          <a:latin typeface="Arial"/>
                          <a:cs typeface="Arial"/>
                        </a:rPr>
                        <a:t>Tietoja ei ole saatavilla </a:t>
                      </a:r>
                    </a:p>
                    <a:p>
                      <a:pPr marL="172720" marR="5367020" indent="0" defTabSz="914400" eaLnBrk="1" fontAlgn="auto" latinLnBrk="0" hangingPunct="1">
                        <a:lnSpc>
                          <a:spcPct val="205200"/>
                        </a:lnSpc>
                        <a:spcBef>
                          <a:spcPts val="0"/>
                        </a:spcBef>
                        <a:spcAft>
                          <a:spcPts val="0"/>
                        </a:spcAft>
                        <a:buClrTx/>
                        <a:buSzTx/>
                        <a:buFontTx/>
                        <a:buNone/>
                        <a:tabLst/>
                        <a:defRPr/>
                      </a:pPr>
                      <a:endParaRPr sz="800" dirty="0">
                        <a:latin typeface="Arial"/>
                        <a:cs typeface="Arial"/>
                      </a:endParaRPr>
                    </a:p>
                    <a:p>
                      <a:pPr marL="172720" marR="4008120" indent="0" defTabSz="914400" eaLnBrk="1" fontAlgn="auto" latinLnBrk="0" hangingPunct="1">
                        <a:lnSpc>
                          <a:spcPct val="205200"/>
                        </a:lnSpc>
                        <a:spcBef>
                          <a:spcPts val="0"/>
                        </a:spcBef>
                        <a:spcAft>
                          <a:spcPts val="0"/>
                        </a:spcAft>
                        <a:buClrTx/>
                        <a:buSzTx/>
                        <a:buFontTx/>
                        <a:buNone/>
                        <a:tabLst/>
                        <a:defRPr/>
                      </a:pPr>
                      <a:r>
                        <a:rPr lang="sv-FI" sz="800" dirty="0">
                          <a:latin typeface="Arial"/>
                          <a:cs typeface="Arial"/>
                        </a:rPr>
                        <a:t>Ei täytä tämän vaaraluokan luokittelukriteerejä </a:t>
                      </a:r>
                      <a:br>
                        <a:rPr lang="sv-FI" sz="800" dirty="0">
                          <a:latin typeface="Arial"/>
                          <a:cs typeface="Arial"/>
                        </a:rPr>
                      </a:br>
                      <a:r>
                        <a:rPr lang="sv-FI" sz="800" dirty="0">
                          <a:latin typeface="Arial"/>
                          <a:cs typeface="Arial"/>
                        </a:rPr>
                        <a:t>Kohteena olevat elimet </a:t>
                      </a:r>
                      <a:endParaRPr sz="800" dirty="0">
                        <a:latin typeface="Arial"/>
                        <a:cs typeface="Arial"/>
                      </a:endParaRPr>
                    </a:p>
                    <a:p>
                      <a:pPr marL="172720" marR="5583555" indent="0" defTabSz="914400" eaLnBrk="1" fontAlgn="auto" latinLnBrk="0" hangingPunct="1">
                        <a:lnSpc>
                          <a:spcPct val="205200"/>
                        </a:lnSpc>
                        <a:spcBef>
                          <a:spcPts val="0"/>
                        </a:spcBef>
                        <a:spcAft>
                          <a:spcPts val="0"/>
                        </a:spcAft>
                        <a:buClrTx/>
                        <a:buSzTx/>
                        <a:buFontTx/>
                        <a:buNone/>
                        <a:tabLst/>
                        <a:defRPr/>
                      </a:pPr>
                      <a:r>
                        <a:rPr lang="sv-FI" sz="800" spc="-10" dirty="0">
                          <a:latin typeface="Arial"/>
                          <a:cs typeface="Arial"/>
                        </a:rPr>
                        <a:t>Tietoja ei ole saatavilla </a:t>
                      </a:r>
                      <a:br>
                        <a:rPr lang="sv-FI" sz="800" spc="-10" dirty="0">
                          <a:latin typeface="Arial"/>
                          <a:cs typeface="Arial"/>
                        </a:rPr>
                      </a:br>
                      <a:r>
                        <a:rPr lang="sv-FI" sz="800" spc="-10" dirty="0">
                          <a:latin typeface="Arial"/>
                          <a:cs typeface="Arial"/>
                        </a:rPr>
                        <a:t>Altistumisreitti</a:t>
                      </a:r>
                    </a:p>
                    <a:p>
                      <a:pPr marL="172720" marR="5583555" indent="0" defTabSz="914400" eaLnBrk="1" fontAlgn="auto" latinLnBrk="0" hangingPunct="1">
                        <a:lnSpc>
                          <a:spcPct val="205200"/>
                        </a:lnSpc>
                        <a:spcBef>
                          <a:spcPts val="0"/>
                        </a:spcBef>
                        <a:spcAft>
                          <a:spcPts val="0"/>
                        </a:spcAft>
                        <a:buClrTx/>
                        <a:buSzTx/>
                        <a:buFontTx/>
                        <a:buNone/>
                        <a:tabLst/>
                        <a:defRPr/>
                      </a:pPr>
                      <a:r>
                        <a:rPr lang="sv-FI" sz="800" dirty="0">
                          <a:latin typeface="Arial"/>
                          <a:cs typeface="Arial"/>
                        </a:rPr>
                        <a:t>Tietoja ei ole saatavilla </a:t>
                      </a:r>
                      <a:endParaRPr sz="800" dirty="0">
                        <a:latin typeface="Arial"/>
                        <a:cs typeface="Arial"/>
                      </a:endParaRPr>
                    </a:p>
                    <a:p>
                      <a:pPr>
                        <a:lnSpc>
                          <a:spcPct val="100000"/>
                        </a:lnSpc>
                        <a:spcBef>
                          <a:spcPts val="90"/>
                        </a:spcBef>
                      </a:pPr>
                      <a:endParaRPr sz="800" dirty="0">
                        <a:latin typeface="Times New Roman"/>
                        <a:cs typeface="Times New Roman"/>
                      </a:endParaRPr>
                    </a:p>
                    <a:p>
                      <a:pPr marL="172720">
                        <a:lnSpc>
                          <a:spcPct val="100000"/>
                        </a:lnSpc>
                      </a:pPr>
                      <a:r>
                        <a:rPr sz="800" spc="-10" dirty="0">
                          <a:latin typeface="Arial"/>
                          <a:cs typeface="Arial"/>
                        </a:rPr>
                        <a:t>STOT</a:t>
                      </a:r>
                      <a:r>
                        <a:rPr sz="800" dirty="0">
                          <a:latin typeface="Arial"/>
                          <a:cs typeface="Arial"/>
                        </a:rPr>
                        <a:t> </a:t>
                      </a:r>
                      <a:r>
                        <a:rPr lang="sv-FI" sz="800" dirty="0">
                          <a:latin typeface="Arial"/>
                          <a:cs typeface="Arial"/>
                        </a:rPr>
                        <a:t>–</a:t>
                      </a:r>
                      <a:r>
                        <a:rPr sz="800" dirty="0">
                          <a:latin typeface="Arial"/>
                          <a:cs typeface="Arial"/>
                        </a:rPr>
                        <a:t> </a:t>
                      </a:r>
                      <a:r>
                        <a:rPr lang="sv-SE" sz="800" spc="-20" dirty="0">
                          <a:latin typeface="Arial"/>
                          <a:cs typeface="Arial"/>
                        </a:rPr>
                        <a:t>TOISTUVA</a:t>
                      </a:r>
                      <a:r>
                        <a:rPr lang="sv-SE" sz="800" spc="5" dirty="0">
                          <a:latin typeface="Arial"/>
                          <a:cs typeface="Arial"/>
                        </a:rPr>
                        <a:t> ALTISTUMINEN</a:t>
                      </a:r>
                      <a:endParaRPr sz="800" dirty="0">
                        <a:latin typeface="Arial"/>
                        <a:cs typeface="Arial"/>
                      </a:endParaRPr>
                    </a:p>
                    <a:p>
                      <a:pPr marL="172720" marR="4008120" indent="0" defTabSz="914400" eaLnBrk="1" fontAlgn="auto" latinLnBrk="0" hangingPunct="1">
                        <a:lnSpc>
                          <a:spcPct val="205200"/>
                        </a:lnSpc>
                        <a:spcBef>
                          <a:spcPts val="0"/>
                        </a:spcBef>
                        <a:spcAft>
                          <a:spcPts val="0"/>
                        </a:spcAft>
                        <a:buClrTx/>
                        <a:buSzTx/>
                        <a:buFontTx/>
                        <a:buNone/>
                        <a:tabLst/>
                        <a:defRPr/>
                      </a:pPr>
                      <a:r>
                        <a:rPr lang="sv-FI" sz="800" dirty="0">
                          <a:latin typeface="Arial"/>
                          <a:cs typeface="Arial"/>
                        </a:rPr>
                        <a:t>Ei täytä tämän vaaraluokan luokittelukriteerejä </a:t>
                      </a:r>
                      <a:br>
                        <a:rPr lang="sv-FI" sz="800" dirty="0">
                          <a:latin typeface="Arial"/>
                          <a:cs typeface="Arial"/>
                        </a:rPr>
                      </a:br>
                      <a:endParaRPr lang="sv-FI" sz="800" dirty="0">
                        <a:latin typeface="Arial"/>
                        <a:cs typeface="Arial"/>
                      </a:endParaRPr>
                    </a:p>
                    <a:p>
                      <a:pPr marL="172720" marR="4008120" indent="0" defTabSz="914400" eaLnBrk="1" fontAlgn="auto" latinLnBrk="0" hangingPunct="1">
                        <a:lnSpc>
                          <a:spcPct val="205200"/>
                        </a:lnSpc>
                        <a:spcBef>
                          <a:spcPts val="0"/>
                        </a:spcBef>
                        <a:spcAft>
                          <a:spcPts val="0"/>
                        </a:spcAft>
                        <a:buClrTx/>
                        <a:buSzTx/>
                        <a:buFontTx/>
                        <a:buNone/>
                        <a:tabLst/>
                        <a:defRPr/>
                      </a:pPr>
                      <a:r>
                        <a:rPr lang="sv-FI" sz="800" spc="-10" dirty="0">
                          <a:latin typeface="Arial"/>
                          <a:cs typeface="Arial"/>
                        </a:rPr>
                        <a:t>Tietoja ei ole saatavilla </a:t>
                      </a:r>
                      <a:br>
                        <a:rPr lang="sv-FI" sz="800" spc="-10" dirty="0">
                          <a:latin typeface="Arial"/>
                          <a:cs typeface="Arial"/>
                        </a:rPr>
                      </a:br>
                      <a:r>
                        <a:rPr lang="sv-FI" sz="800" spc="-10" dirty="0">
                          <a:latin typeface="Arial"/>
                          <a:cs typeface="Arial"/>
                        </a:rPr>
                        <a:t>Altistumisreitti</a:t>
                      </a:r>
                    </a:p>
                    <a:p>
                      <a:pPr marL="172720" marR="4008120" indent="0" defTabSz="914400" eaLnBrk="1" fontAlgn="auto" latinLnBrk="0" hangingPunct="1">
                        <a:lnSpc>
                          <a:spcPct val="205200"/>
                        </a:lnSpc>
                        <a:spcBef>
                          <a:spcPts val="0"/>
                        </a:spcBef>
                        <a:spcAft>
                          <a:spcPts val="0"/>
                        </a:spcAft>
                        <a:buClrTx/>
                        <a:buSzTx/>
                        <a:buFontTx/>
                        <a:buNone/>
                        <a:tabLst/>
                        <a:defRPr/>
                      </a:pPr>
                      <a:r>
                        <a:rPr lang="sv-FI" sz="800" spc="-10" dirty="0">
                          <a:latin typeface="Arial"/>
                          <a:cs typeface="Arial"/>
                        </a:rPr>
                        <a:t>Tietoja ei ole saatavilla </a:t>
                      </a:r>
                      <a:br>
                        <a:rPr lang="sv-FI" sz="800" spc="-10" dirty="0">
                          <a:latin typeface="Arial"/>
                          <a:cs typeface="Arial"/>
                        </a:rPr>
                      </a:br>
                      <a:r>
                        <a:rPr lang="sv-FI" sz="800" spc="-20" dirty="0">
                          <a:latin typeface="Arial"/>
                          <a:cs typeface="Arial"/>
                        </a:rPr>
                        <a:t>ASPIRAATIOVAARA</a:t>
                      </a:r>
                      <a:endParaRPr sz="800" dirty="0">
                        <a:latin typeface="Arial"/>
                        <a:cs typeface="Arial"/>
                      </a:endParaRPr>
                    </a:p>
                    <a:p>
                      <a:pPr>
                        <a:lnSpc>
                          <a:spcPct val="100000"/>
                        </a:lnSpc>
                        <a:spcBef>
                          <a:spcPts val="85"/>
                        </a:spcBef>
                      </a:pPr>
                      <a:endParaRPr sz="800" dirty="0">
                        <a:latin typeface="Times New Roman"/>
                        <a:cs typeface="Times New Roman"/>
                      </a:endParaRPr>
                    </a:p>
                    <a:p>
                      <a:pPr marL="172720">
                        <a:lnSpc>
                          <a:spcPct val="100000"/>
                        </a:lnSpc>
                        <a:spcBef>
                          <a:spcPts val="5"/>
                        </a:spcBef>
                      </a:pPr>
                      <a:r>
                        <a:rPr lang="sv-FI" sz="800" dirty="0">
                          <a:latin typeface="Arial"/>
                          <a:cs typeface="Arial"/>
                        </a:rPr>
                        <a:t>Ei täytä tämän vaaraluokan luokittelukriteerejä </a:t>
                      </a:r>
                      <a:br>
                        <a:rPr lang="sv-FI" sz="800" dirty="0">
                          <a:latin typeface="Arial"/>
                          <a:cs typeface="Arial"/>
                        </a:rPr>
                      </a:br>
                      <a:endParaRPr sz="800" dirty="0">
                        <a:latin typeface="Times New Roman"/>
                        <a:cs typeface="Times New Roman"/>
                      </a:endParaRPr>
                    </a:p>
                    <a:p>
                      <a:pPr marL="38100" marR="0" indent="0" defTabSz="914400" eaLnBrk="1" fontAlgn="auto" latinLnBrk="0" hangingPunct="1">
                        <a:lnSpc>
                          <a:spcPct val="100000"/>
                        </a:lnSpc>
                        <a:spcBef>
                          <a:spcPts val="0"/>
                        </a:spcBef>
                        <a:spcAft>
                          <a:spcPts val="0"/>
                        </a:spcAft>
                        <a:buClrTx/>
                        <a:buSzTx/>
                        <a:buFontTx/>
                        <a:buNone/>
                        <a:tabLst/>
                        <a:defRPr/>
                      </a:pPr>
                      <a:r>
                        <a:rPr sz="800" spc="-10" dirty="0">
                          <a:latin typeface="Arial"/>
                          <a:cs typeface="Arial"/>
                        </a:rPr>
                        <a:t>11.2.</a:t>
                      </a:r>
                      <a:r>
                        <a:rPr sz="800" spc="-15" dirty="0">
                          <a:latin typeface="Arial"/>
                          <a:cs typeface="Arial"/>
                        </a:rPr>
                        <a:t> </a:t>
                      </a:r>
                      <a:r>
                        <a:rPr lang="sv-FI" sz="800" spc="-10" dirty="0">
                          <a:latin typeface="Arial"/>
                          <a:cs typeface="Arial"/>
                        </a:rPr>
                        <a:t>Tietoja muista vaaroista</a:t>
                      </a:r>
                      <a:endParaRPr sz="800" dirty="0">
                        <a:latin typeface="Arial"/>
                        <a:cs typeface="Arial"/>
                      </a:endParaRPr>
                    </a:p>
                    <a:p>
                      <a:pPr>
                        <a:lnSpc>
                          <a:spcPct val="100000"/>
                        </a:lnSpc>
                        <a:spcBef>
                          <a:spcPts val="35"/>
                        </a:spcBef>
                      </a:pPr>
                      <a:endParaRPr sz="800" dirty="0">
                        <a:latin typeface="Times New Roman"/>
                        <a:cs typeface="Times New Roman"/>
                      </a:endParaRPr>
                    </a:p>
                    <a:p>
                      <a:pPr marL="172720" marR="537845">
                        <a:lnSpc>
                          <a:spcPct val="104000"/>
                        </a:lnSpc>
                      </a:pPr>
                      <a:r>
                        <a:rPr lang="sv-FI" sz="800" spc="-10" dirty="0">
                          <a:latin typeface="Arial"/>
                          <a:cs typeface="Arial"/>
                        </a:rPr>
                        <a:t>Saatavilla olevien tietojen perusteella tuote ei sisällä aineita, jotka on listattu tärkeimmissä eurooppalaisissa listoissa potentiaalisina tai epäiltyinä endokriinihäiritsevinä aineina, joiden ihmisiin kohdistuvia terveysvaikutuksia arvioidaan.</a:t>
                      </a:r>
                    </a:p>
                    <a:p>
                      <a:pPr marL="172720" marR="537845">
                        <a:lnSpc>
                          <a:spcPct val="104000"/>
                        </a:lnSpc>
                      </a:pPr>
                      <a:endParaRPr lang="sv-FI" sz="800" spc="-10" dirty="0">
                        <a:latin typeface="Arial"/>
                        <a:cs typeface="Arial"/>
                      </a:endParaRPr>
                    </a:p>
                  </a:txBody>
                  <a:tcPr marL="0" marR="0" marT="38100" marB="0">
                    <a:lnL w="3175">
                      <a:solidFill>
                        <a:srgbClr val="000000"/>
                      </a:solidFill>
                      <a:prstDash val="solid"/>
                    </a:lnL>
                    <a:lnR w="3175">
                      <a:solidFill>
                        <a:srgbClr val="000000"/>
                      </a:solidFill>
                      <a:prstDash val="solid"/>
                    </a:lnR>
                    <a:lnB w="3175">
                      <a:solidFill>
                        <a:srgbClr val="000000"/>
                      </a:solidFill>
                      <a:prstDash val="solid"/>
                    </a:lnB>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3"/>
                  </a:ext>
                </a:extLst>
              </a:tr>
              <a:tr h="172720">
                <a:tc gridSpan="3">
                  <a:txBody>
                    <a:bodyPr/>
                    <a:lstStyle/>
                    <a:p>
                      <a:pPr marL="38100">
                        <a:lnSpc>
                          <a:spcPts val="1265"/>
                        </a:lnSpc>
                      </a:pPr>
                      <a:r>
                        <a:rPr lang="sv-SE" sz="1100" spc="-10" dirty="0">
                          <a:latin typeface="Arial"/>
                          <a:cs typeface="Arial"/>
                        </a:rPr>
                        <a:t>OSA</a:t>
                      </a:r>
                      <a:r>
                        <a:rPr sz="1100" spc="-10" dirty="0">
                          <a:latin typeface="Arial"/>
                          <a:cs typeface="Arial"/>
                        </a:rPr>
                        <a:t> </a:t>
                      </a:r>
                      <a:r>
                        <a:rPr sz="1100" dirty="0">
                          <a:latin typeface="Arial"/>
                          <a:cs typeface="Arial"/>
                        </a:rPr>
                        <a:t>12.</a:t>
                      </a:r>
                      <a:r>
                        <a:rPr sz="1100" spc="-10" dirty="0">
                          <a:latin typeface="Arial"/>
                          <a:cs typeface="Arial"/>
                        </a:rPr>
                        <a:t> </a:t>
                      </a:r>
                      <a:r>
                        <a:rPr lang="sv-SE" sz="1100" spc="-10" dirty="0" err="1">
                          <a:latin typeface="Arial"/>
                          <a:cs typeface="Arial"/>
                        </a:rPr>
                        <a:t>Ekologiset</a:t>
                      </a:r>
                      <a:r>
                        <a:rPr sz="1100" spc="-10" dirty="0">
                          <a:latin typeface="Arial"/>
                          <a:cs typeface="Arial"/>
                        </a:rPr>
                        <a:t> </a:t>
                      </a:r>
                      <a:r>
                        <a:rPr lang="sv-SE" sz="1100" spc="-10" dirty="0" err="1">
                          <a:latin typeface="Arial"/>
                          <a:cs typeface="Arial"/>
                        </a:rPr>
                        <a:t>tiedot</a:t>
                      </a:r>
                      <a:endParaRPr sz="1100" dirty="0">
                        <a:latin typeface="Arial"/>
                        <a:cs typeface="Arial"/>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solidFill>
                      <a:srgbClr val="A7FFFF"/>
                    </a:solidFill>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4"/>
                  </a:ext>
                </a:extLst>
              </a:tr>
              <a:tr h="1975485">
                <a:tc gridSpan="3">
                  <a:txBody>
                    <a:bodyPr/>
                    <a:lstStyle/>
                    <a:p>
                      <a:pPr marL="172720" marR="502284">
                        <a:lnSpc>
                          <a:spcPct val="104000"/>
                        </a:lnSpc>
                        <a:spcBef>
                          <a:spcPts val="630"/>
                        </a:spcBef>
                      </a:pPr>
                      <a:r>
                        <a:rPr lang="sv-FI" sz="800" dirty="0">
                          <a:latin typeface="Arial"/>
                          <a:cs typeface="Arial"/>
                        </a:rPr>
                        <a:t>Käytä tätä tuotetta hyvien työtapojen mukaisesti. Vältä roskaamista. Informoi asianmukaisia viranomaisia, mikäli tuote pääsee vesistöihin tai saastuttaa maaperää tai kasvillisuutta. </a:t>
                      </a:r>
                      <a:br>
                        <a:rPr lang="sv-FI" sz="800" dirty="0">
                          <a:latin typeface="Arial"/>
                          <a:cs typeface="Arial"/>
                        </a:rPr>
                      </a:br>
                      <a:endParaRPr sz="800" dirty="0">
                        <a:latin typeface="Times New Roman"/>
                        <a:cs typeface="Times New Roman"/>
                      </a:endParaRPr>
                    </a:p>
                    <a:p>
                      <a:pPr marL="38100" marR="0" indent="0" defTabSz="914400" eaLnBrk="1" fontAlgn="auto" latinLnBrk="0" hangingPunct="1">
                        <a:lnSpc>
                          <a:spcPct val="100000"/>
                        </a:lnSpc>
                        <a:spcBef>
                          <a:spcPts val="5"/>
                        </a:spcBef>
                        <a:spcAft>
                          <a:spcPts val="0"/>
                        </a:spcAft>
                        <a:buClrTx/>
                        <a:buSzTx/>
                        <a:buFontTx/>
                        <a:buNone/>
                        <a:tabLst/>
                        <a:defRPr/>
                      </a:pPr>
                      <a:r>
                        <a:rPr sz="800" spc="-10" dirty="0">
                          <a:latin typeface="Arial"/>
                          <a:cs typeface="Arial"/>
                        </a:rPr>
                        <a:t>12.1.</a:t>
                      </a:r>
                      <a:r>
                        <a:rPr sz="800" spc="-15" dirty="0">
                          <a:latin typeface="Arial"/>
                          <a:cs typeface="Arial"/>
                        </a:rPr>
                        <a:t> </a:t>
                      </a:r>
                      <a:r>
                        <a:rPr lang="sv-FI" sz="800" spc="-10" dirty="0">
                          <a:latin typeface="Arial"/>
                          <a:cs typeface="Arial"/>
                        </a:rPr>
                        <a:t>Toksisuus</a:t>
                      </a:r>
                      <a:endParaRPr sz="800" dirty="0">
                        <a:latin typeface="Arial"/>
                        <a:cs typeface="Arial"/>
                      </a:endParaRPr>
                    </a:p>
                    <a:p>
                      <a:pPr>
                        <a:lnSpc>
                          <a:spcPct val="100000"/>
                        </a:lnSpc>
                      </a:pPr>
                      <a:endParaRPr sz="800" dirty="0">
                        <a:latin typeface="Times New Roman"/>
                        <a:cs typeface="Times New Roman"/>
                      </a:endParaRPr>
                    </a:p>
                    <a:p>
                      <a:pPr>
                        <a:lnSpc>
                          <a:spcPct val="100000"/>
                        </a:lnSpc>
                        <a:spcBef>
                          <a:spcPts val="95"/>
                        </a:spcBef>
                      </a:pPr>
                      <a:endParaRPr sz="800" dirty="0">
                        <a:latin typeface="Times New Roman"/>
                        <a:cs typeface="Times New Roman"/>
                      </a:endParaRPr>
                    </a:p>
                    <a:p>
                      <a:pPr marL="172720" marR="712470" indent="0" defTabSz="914400" eaLnBrk="1" fontAlgn="auto" latinLnBrk="0" hangingPunct="1">
                        <a:lnSpc>
                          <a:spcPct val="104000"/>
                        </a:lnSpc>
                        <a:spcBef>
                          <a:spcPts val="0"/>
                        </a:spcBef>
                        <a:spcAft>
                          <a:spcPts val="0"/>
                        </a:spcAft>
                        <a:buClrTx/>
                        <a:buSzTx/>
                        <a:buFontTx/>
                        <a:buNone/>
                        <a:tabLst>
                          <a:tab pos="2549525" algn="l"/>
                        </a:tabLst>
                        <a:defRPr/>
                      </a:pPr>
                      <a:r>
                        <a:rPr lang="sv-FI" sz="800" spc="-10" dirty="0">
                          <a:latin typeface="Arial"/>
                          <a:cs typeface="Arial"/>
                        </a:rPr>
                        <a:t>Reaktiomassa 5-kloori-2-metyyli-2H-isotiatsoli-3-oni[EC no. 247-500-7] ja 2-metyyli-2H-isotiatsoli-3-oni [EC no. 220-239-6] (3:1) </a:t>
                      </a:r>
                      <a:br>
                        <a:rPr lang="sv-FI" sz="800" spc="-10" dirty="0">
                          <a:latin typeface="Arial"/>
                          <a:cs typeface="Arial"/>
                        </a:rPr>
                      </a:br>
                      <a:r>
                        <a:rPr sz="800" spc="-10" dirty="0">
                          <a:latin typeface="Arial"/>
                          <a:cs typeface="Arial"/>
                        </a:rPr>
                        <a:t>LC50</a:t>
                      </a:r>
                      <a:r>
                        <a:rPr sz="800" spc="-20" dirty="0">
                          <a:latin typeface="Arial"/>
                          <a:cs typeface="Arial"/>
                        </a:rPr>
                        <a:t> </a:t>
                      </a:r>
                      <a:r>
                        <a:rPr sz="800" dirty="0">
                          <a:latin typeface="Arial"/>
                          <a:cs typeface="Arial"/>
                        </a:rPr>
                        <a:t>-</a:t>
                      </a:r>
                      <a:r>
                        <a:rPr sz="800" spc="-15" dirty="0">
                          <a:latin typeface="Arial"/>
                          <a:cs typeface="Arial"/>
                        </a:rPr>
                        <a:t> </a:t>
                      </a:r>
                      <a:r>
                        <a:rPr lang="sv-SE" sz="800" spc="-15" dirty="0" err="1">
                          <a:latin typeface="Arial"/>
                          <a:cs typeface="Arial"/>
                        </a:rPr>
                        <a:t>kaloille</a:t>
                      </a:r>
                      <a:r>
                        <a:rPr sz="800" dirty="0">
                          <a:latin typeface="Arial"/>
                          <a:cs typeface="Arial"/>
                        </a:rPr>
                        <a:t>	&gt;</a:t>
                      </a:r>
                      <a:r>
                        <a:rPr sz="800" spc="-30" dirty="0">
                          <a:latin typeface="Arial"/>
                          <a:cs typeface="Arial"/>
                        </a:rPr>
                        <a:t> </a:t>
                      </a:r>
                      <a:r>
                        <a:rPr sz="800" dirty="0">
                          <a:latin typeface="Arial"/>
                          <a:cs typeface="Arial"/>
                        </a:rPr>
                        <a:t>190</a:t>
                      </a:r>
                      <a:r>
                        <a:rPr sz="800" spc="-25" dirty="0">
                          <a:latin typeface="Arial"/>
                          <a:cs typeface="Arial"/>
                        </a:rPr>
                        <a:t> </a:t>
                      </a:r>
                      <a:r>
                        <a:rPr sz="800" dirty="0">
                          <a:latin typeface="Arial"/>
                          <a:cs typeface="Arial"/>
                        </a:rPr>
                        <a:t>µg/l</a:t>
                      </a:r>
                      <a:r>
                        <a:rPr sz="800" spc="-25" dirty="0">
                          <a:latin typeface="Arial"/>
                          <a:cs typeface="Arial"/>
                        </a:rPr>
                        <a:t> </a:t>
                      </a:r>
                      <a:r>
                        <a:rPr sz="800" spc="-20" dirty="0">
                          <a:latin typeface="Arial"/>
                          <a:cs typeface="Arial"/>
                        </a:rPr>
                        <a:t>190-</a:t>
                      </a:r>
                      <a:r>
                        <a:rPr sz="800" spc="-25" dirty="0">
                          <a:latin typeface="Arial"/>
                          <a:cs typeface="Arial"/>
                        </a:rPr>
                        <a:t>330</a:t>
                      </a:r>
                      <a:endParaRPr sz="800" dirty="0">
                        <a:latin typeface="Arial"/>
                        <a:cs typeface="Arial"/>
                      </a:endParaRPr>
                    </a:p>
                    <a:p>
                      <a:pPr marL="172720" marR="0" indent="0" defTabSz="914400" eaLnBrk="1" fontAlgn="auto" latinLnBrk="0" hangingPunct="1">
                        <a:lnSpc>
                          <a:spcPct val="100000"/>
                        </a:lnSpc>
                        <a:spcBef>
                          <a:spcPts val="25"/>
                        </a:spcBef>
                        <a:spcAft>
                          <a:spcPts val="0"/>
                        </a:spcAft>
                        <a:buClrTx/>
                        <a:buSzTx/>
                        <a:buFontTx/>
                        <a:buNone/>
                        <a:tabLst>
                          <a:tab pos="2549525" algn="l"/>
                        </a:tabLst>
                        <a:defRPr/>
                      </a:pPr>
                      <a:r>
                        <a:rPr sz="800" spc="-10" dirty="0">
                          <a:latin typeface="Arial"/>
                          <a:cs typeface="Arial"/>
                        </a:rPr>
                        <a:t>EC50</a:t>
                      </a:r>
                      <a:r>
                        <a:rPr sz="800" spc="-20" dirty="0">
                          <a:latin typeface="Arial"/>
                          <a:cs typeface="Arial"/>
                        </a:rPr>
                        <a:t> </a:t>
                      </a:r>
                      <a:r>
                        <a:rPr sz="800" dirty="0">
                          <a:latin typeface="Arial"/>
                          <a:cs typeface="Arial"/>
                        </a:rPr>
                        <a:t>-</a:t>
                      </a:r>
                      <a:r>
                        <a:rPr sz="800" spc="-15" dirty="0">
                          <a:latin typeface="Arial"/>
                          <a:cs typeface="Arial"/>
                        </a:rPr>
                        <a:t> </a:t>
                      </a:r>
                      <a:r>
                        <a:rPr lang="sv-FI" sz="800" dirty="0">
                          <a:latin typeface="Arial"/>
                          <a:cs typeface="Arial"/>
                        </a:rPr>
                        <a:t>äyriäisille</a:t>
                      </a:r>
                      <a:r>
                        <a:rPr sz="800" dirty="0">
                          <a:latin typeface="Arial"/>
                          <a:cs typeface="Arial"/>
                        </a:rPr>
                        <a:t>	&gt;</a:t>
                      </a:r>
                      <a:r>
                        <a:rPr sz="800" spc="-20" dirty="0">
                          <a:latin typeface="Arial"/>
                          <a:cs typeface="Arial"/>
                        </a:rPr>
                        <a:t> </a:t>
                      </a:r>
                      <a:r>
                        <a:rPr sz="800" dirty="0">
                          <a:latin typeface="Arial"/>
                          <a:cs typeface="Arial"/>
                        </a:rPr>
                        <a:t>7</a:t>
                      </a:r>
                      <a:r>
                        <a:rPr sz="800" spc="-20" dirty="0">
                          <a:latin typeface="Arial"/>
                          <a:cs typeface="Arial"/>
                        </a:rPr>
                        <a:t> </a:t>
                      </a:r>
                      <a:r>
                        <a:rPr sz="800" dirty="0">
                          <a:latin typeface="Arial"/>
                          <a:cs typeface="Arial"/>
                        </a:rPr>
                        <a:t>µg/l</a:t>
                      </a:r>
                      <a:r>
                        <a:rPr sz="800" spc="-15" dirty="0">
                          <a:latin typeface="Arial"/>
                          <a:cs typeface="Arial"/>
                        </a:rPr>
                        <a:t> </a:t>
                      </a:r>
                      <a:r>
                        <a:rPr sz="800" spc="-20" dirty="0">
                          <a:latin typeface="Arial"/>
                          <a:cs typeface="Arial"/>
                        </a:rPr>
                        <a:t>7-</a:t>
                      </a:r>
                      <a:r>
                        <a:rPr sz="800" spc="-25" dirty="0">
                          <a:latin typeface="Arial"/>
                          <a:cs typeface="Arial"/>
                        </a:rPr>
                        <a:t>160</a:t>
                      </a:r>
                      <a:endParaRPr sz="800" dirty="0">
                        <a:latin typeface="Arial"/>
                        <a:cs typeface="Arial"/>
                      </a:endParaRPr>
                    </a:p>
                    <a:p>
                      <a:pPr marL="172720" marR="0" indent="0" defTabSz="914400" eaLnBrk="1" fontAlgn="auto" latinLnBrk="0" hangingPunct="1">
                        <a:lnSpc>
                          <a:spcPct val="100000"/>
                        </a:lnSpc>
                        <a:spcBef>
                          <a:spcPts val="25"/>
                        </a:spcBef>
                        <a:spcAft>
                          <a:spcPts val="0"/>
                        </a:spcAft>
                        <a:buClrTx/>
                        <a:buSzTx/>
                        <a:buFontTx/>
                        <a:buNone/>
                        <a:tabLst>
                          <a:tab pos="2549525" algn="l"/>
                        </a:tabLst>
                        <a:defRPr/>
                      </a:pPr>
                      <a:r>
                        <a:rPr sz="800" spc="-10" dirty="0">
                          <a:latin typeface="Arial"/>
                          <a:cs typeface="Arial"/>
                        </a:rPr>
                        <a:t>EC50</a:t>
                      </a:r>
                      <a:r>
                        <a:rPr sz="800" spc="-15" dirty="0">
                          <a:latin typeface="Arial"/>
                          <a:cs typeface="Arial"/>
                        </a:rPr>
                        <a:t> </a:t>
                      </a:r>
                      <a:r>
                        <a:rPr sz="800" dirty="0">
                          <a:latin typeface="Arial"/>
                          <a:cs typeface="Arial"/>
                        </a:rPr>
                        <a:t>-</a:t>
                      </a:r>
                      <a:r>
                        <a:rPr sz="800" spc="-10" dirty="0">
                          <a:latin typeface="Arial"/>
                          <a:cs typeface="Arial"/>
                        </a:rPr>
                        <a:t> </a:t>
                      </a:r>
                      <a:r>
                        <a:rPr lang="sv-FI" sz="800" spc="-10" dirty="0">
                          <a:latin typeface="Arial"/>
                          <a:cs typeface="Arial"/>
                        </a:rPr>
                        <a:t>levälle / vesikasveille</a:t>
                      </a:r>
                      <a:r>
                        <a:rPr sz="800" dirty="0">
                          <a:latin typeface="Arial"/>
                          <a:cs typeface="Arial"/>
                        </a:rPr>
                        <a:t>	&gt;</a:t>
                      </a:r>
                      <a:r>
                        <a:rPr sz="800" spc="-25" dirty="0">
                          <a:latin typeface="Arial"/>
                          <a:cs typeface="Arial"/>
                        </a:rPr>
                        <a:t> </a:t>
                      </a:r>
                      <a:r>
                        <a:rPr sz="800" dirty="0">
                          <a:latin typeface="Arial"/>
                          <a:cs typeface="Arial"/>
                        </a:rPr>
                        <a:t>6,3</a:t>
                      </a:r>
                      <a:r>
                        <a:rPr sz="800" spc="-25" dirty="0">
                          <a:latin typeface="Arial"/>
                          <a:cs typeface="Arial"/>
                        </a:rPr>
                        <a:t> </a:t>
                      </a:r>
                      <a:r>
                        <a:rPr sz="800" dirty="0">
                          <a:latin typeface="Arial"/>
                          <a:cs typeface="Arial"/>
                        </a:rPr>
                        <a:t>µg/l</a:t>
                      </a:r>
                      <a:r>
                        <a:rPr sz="800" spc="-20" dirty="0">
                          <a:latin typeface="Arial"/>
                          <a:cs typeface="Arial"/>
                        </a:rPr>
                        <a:t> 6,3-27,3</a:t>
                      </a:r>
                      <a:endParaRPr sz="800" dirty="0">
                        <a:latin typeface="Arial"/>
                        <a:cs typeface="Arial"/>
                      </a:endParaRPr>
                    </a:p>
                    <a:p>
                      <a:pPr marL="172720" marR="0" indent="0" defTabSz="914400" eaLnBrk="1" fontAlgn="auto" latinLnBrk="0" hangingPunct="1">
                        <a:lnSpc>
                          <a:spcPct val="100000"/>
                        </a:lnSpc>
                        <a:spcBef>
                          <a:spcPts val="25"/>
                        </a:spcBef>
                        <a:spcAft>
                          <a:spcPts val="0"/>
                        </a:spcAft>
                        <a:buClrTx/>
                        <a:buSzTx/>
                        <a:buFontTx/>
                        <a:buNone/>
                        <a:tabLst>
                          <a:tab pos="2549525" algn="l"/>
                        </a:tabLst>
                        <a:defRPr/>
                      </a:pPr>
                      <a:r>
                        <a:rPr lang="sv-FI" sz="800" spc="-10" dirty="0">
                          <a:latin typeface="Arial"/>
                          <a:cs typeface="Arial"/>
                        </a:rPr>
                        <a:t>Krooninen NOEC kaloille</a:t>
                      </a:r>
                      <a:r>
                        <a:rPr sz="800" dirty="0">
                          <a:latin typeface="Arial"/>
                          <a:cs typeface="Arial"/>
                        </a:rPr>
                        <a:t>	</a:t>
                      </a:r>
                      <a:r>
                        <a:rPr sz="800" spc="-10" dirty="0">
                          <a:latin typeface="Arial"/>
                          <a:cs typeface="Arial"/>
                        </a:rPr>
                        <a:t>46,4</a:t>
                      </a:r>
                      <a:r>
                        <a:rPr sz="800" spc="-40" dirty="0">
                          <a:latin typeface="Arial"/>
                          <a:cs typeface="Arial"/>
                        </a:rPr>
                        <a:t> </a:t>
                      </a:r>
                      <a:r>
                        <a:rPr sz="800" dirty="0">
                          <a:latin typeface="Arial"/>
                          <a:cs typeface="Arial"/>
                        </a:rPr>
                        <a:t>µg/l</a:t>
                      </a:r>
                      <a:r>
                        <a:rPr sz="800" spc="-35" dirty="0">
                          <a:latin typeface="Arial"/>
                          <a:cs typeface="Arial"/>
                        </a:rPr>
                        <a:t> </a:t>
                      </a:r>
                      <a:r>
                        <a:rPr sz="800" dirty="0">
                          <a:latin typeface="Arial"/>
                          <a:cs typeface="Arial"/>
                        </a:rPr>
                        <a:t>35</a:t>
                      </a:r>
                      <a:r>
                        <a:rPr sz="800" spc="-40" dirty="0">
                          <a:latin typeface="Arial"/>
                          <a:cs typeface="Arial"/>
                        </a:rPr>
                        <a:t> </a:t>
                      </a:r>
                      <a:r>
                        <a:rPr sz="800" spc="-20" dirty="0">
                          <a:latin typeface="Arial"/>
                          <a:cs typeface="Arial"/>
                        </a:rPr>
                        <a:t>days</a:t>
                      </a:r>
                      <a:endParaRPr sz="800" dirty="0">
                        <a:latin typeface="Arial"/>
                        <a:cs typeface="Arial"/>
                      </a:endParaRPr>
                    </a:p>
                    <a:p>
                      <a:pPr marL="172720" marR="0" indent="0" defTabSz="914400" eaLnBrk="1" fontAlgn="auto" latinLnBrk="0" hangingPunct="1">
                        <a:lnSpc>
                          <a:spcPct val="100000"/>
                        </a:lnSpc>
                        <a:spcBef>
                          <a:spcPts val="25"/>
                        </a:spcBef>
                        <a:spcAft>
                          <a:spcPts val="0"/>
                        </a:spcAft>
                        <a:buClrTx/>
                        <a:buSzTx/>
                        <a:buFontTx/>
                        <a:buNone/>
                        <a:tabLst>
                          <a:tab pos="2549525" algn="l"/>
                        </a:tabLst>
                        <a:defRPr/>
                      </a:pPr>
                      <a:r>
                        <a:rPr lang="sv-FI" sz="800" spc="-10" dirty="0">
                          <a:latin typeface="Arial"/>
                          <a:cs typeface="Arial"/>
                        </a:rPr>
                        <a:t>Krooninen NOEC äyriäisille</a:t>
                      </a:r>
                      <a:r>
                        <a:rPr sz="800" dirty="0">
                          <a:latin typeface="Arial"/>
                          <a:cs typeface="Arial"/>
                        </a:rPr>
                        <a:t>	&gt;</a:t>
                      </a:r>
                      <a:r>
                        <a:rPr sz="800" spc="-25" dirty="0">
                          <a:latin typeface="Arial"/>
                          <a:cs typeface="Arial"/>
                        </a:rPr>
                        <a:t> </a:t>
                      </a:r>
                      <a:r>
                        <a:rPr sz="800" dirty="0">
                          <a:latin typeface="Arial"/>
                          <a:cs typeface="Arial"/>
                        </a:rPr>
                        <a:t>111</a:t>
                      </a:r>
                      <a:r>
                        <a:rPr sz="800" spc="-25" dirty="0">
                          <a:latin typeface="Arial"/>
                          <a:cs typeface="Arial"/>
                        </a:rPr>
                        <a:t> </a:t>
                      </a:r>
                      <a:r>
                        <a:rPr sz="800" dirty="0">
                          <a:latin typeface="Arial"/>
                          <a:cs typeface="Arial"/>
                        </a:rPr>
                        <a:t>µg/l</a:t>
                      </a:r>
                      <a:r>
                        <a:rPr sz="800" spc="-20" dirty="0">
                          <a:latin typeface="Arial"/>
                          <a:cs typeface="Arial"/>
                        </a:rPr>
                        <a:t> 11.1-1050</a:t>
                      </a:r>
                      <a:endParaRPr sz="800" dirty="0">
                        <a:latin typeface="Arial"/>
                        <a:cs typeface="Arial"/>
                      </a:endParaRPr>
                    </a:p>
                    <a:p>
                      <a:pPr>
                        <a:lnSpc>
                          <a:spcPct val="100000"/>
                        </a:lnSpc>
                      </a:pPr>
                      <a:endParaRPr sz="800" dirty="0">
                        <a:latin typeface="Times New Roman"/>
                        <a:cs typeface="Times New Roman"/>
                      </a:endParaRPr>
                    </a:p>
                    <a:p>
                      <a:pPr>
                        <a:lnSpc>
                          <a:spcPct val="100000"/>
                        </a:lnSpc>
                        <a:spcBef>
                          <a:spcPts val="560"/>
                        </a:spcBef>
                      </a:pPr>
                      <a:endParaRPr sz="800" dirty="0">
                        <a:latin typeface="Times New Roman"/>
                        <a:cs typeface="Times New Roman"/>
                      </a:endParaRPr>
                    </a:p>
                    <a:p>
                      <a:pPr marR="64769" algn="r">
                        <a:lnSpc>
                          <a:spcPts val="580"/>
                        </a:lnSpc>
                      </a:pPr>
                      <a:r>
                        <a:rPr sz="500" spc="-10" dirty="0">
                          <a:latin typeface="Arial"/>
                          <a:cs typeface="Arial"/>
                        </a:rPr>
                        <a:t>EPY</a:t>
                      </a:r>
                      <a:r>
                        <a:rPr sz="500" spc="-15" dirty="0">
                          <a:latin typeface="Arial"/>
                          <a:cs typeface="Arial"/>
                        </a:rPr>
                        <a:t> </a:t>
                      </a:r>
                      <a:r>
                        <a:rPr sz="500" dirty="0">
                          <a:latin typeface="Arial"/>
                          <a:cs typeface="Arial"/>
                        </a:rPr>
                        <a:t>11.1.2</a:t>
                      </a:r>
                      <a:r>
                        <a:rPr sz="500" spc="-10" dirty="0">
                          <a:latin typeface="Arial"/>
                          <a:cs typeface="Arial"/>
                        </a:rPr>
                        <a:t> </a:t>
                      </a:r>
                      <a:r>
                        <a:rPr sz="500" dirty="0">
                          <a:latin typeface="Arial"/>
                          <a:cs typeface="Arial"/>
                        </a:rPr>
                        <a:t>-</a:t>
                      </a:r>
                      <a:r>
                        <a:rPr sz="500" spc="-15" dirty="0">
                          <a:latin typeface="Arial"/>
                          <a:cs typeface="Arial"/>
                        </a:rPr>
                        <a:t> </a:t>
                      </a:r>
                      <a:r>
                        <a:rPr sz="500" dirty="0">
                          <a:latin typeface="Arial"/>
                          <a:cs typeface="Arial"/>
                        </a:rPr>
                        <a:t>SDS</a:t>
                      </a:r>
                      <a:r>
                        <a:rPr sz="500" spc="-10" dirty="0">
                          <a:latin typeface="Arial"/>
                          <a:cs typeface="Arial"/>
                        </a:rPr>
                        <a:t> 1004.14</a:t>
                      </a:r>
                      <a:endParaRPr sz="500" dirty="0">
                        <a:latin typeface="Arial"/>
                        <a:cs typeface="Arial"/>
                      </a:endParaRPr>
                    </a:p>
                  </a:txBody>
                  <a:tcPr marL="0" marR="0" marT="80010" marB="0">
                    <a:lnL w="3175">
                      <a:solidFill>
                        <a:srgbClr val="000000"/>
                      </a:solidFill>
                      <a:prstDash val="solid"/>
                    </a:lnL>
                    <a:lnR w="3175">
                      <a:solidFill>
                        <a:srgbClr val="000000"/>
                      </a:solidFill>
                      <a:prstDash val="solid"/>
                    </a:lnR>
                    <a:lnB w="3175">
                      <a:solidFill>
                        <a:srgbClr val="000000"/>
                      </a:solidFill>
                      <a:prstDash val="solid"/>
                    </a:lnB>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5"/>
                  </a:ext>
                </a:extLst>
              </a:tr>
            </a:tbl>
          </a:graphicData>
        </a:graphic>
      </p:graphicFrame>
      <p:sp>
        <p:nvSpPr>
          <p:cNvPr id="15" name="textruta 14">
            <a:extLst>
              <a:ext uri="{FF2B5EF4-FFF2-40B4-BE49-F238E27FC236}">
                <a16:creationId xmlns:a16="http://schemas.microsoft.com/office/drawing/2014/main" id="{C8EADB03-A924-0649-98F9-72ADCD6522B6}"/>
              </a:ext>
            </a:extLst>
          </p:cNvPr>
          <p:cNvSpPr txBox="1"/>
          <p:nvPr/>
        </p:nvSpPr>
        <p:spPr>
          <a:xfrm>
            <a:off x="350735" y="2477744"/>
            <a:ext cx="3054682" cy="215444"/>
          </a:xfrm>
          <a:prstGeom prst="rect">
            <a:avLst/>
          </a:prstGeom>
          <a:noFill/>
        </p:spPr>
        <p:txBody>
          <a:bodyPr wrap="none" rtlCol="0">
            <a:spAutoFit/>
          </a:bodyPr>
          <a:lstStyle/>
          <a:p>
            <a:r>
              <a:rPr lang="sv-FI" sz="800" spc="-10" dirty="0">
                <a:latin typeface="Arial"/>
                <a:cs typeface="Arial"/>
              </a:rPr>
              <a:t>Haitalliset vaikutukset seksuaalitoimintoihin ja hedelmällisyyteen </a:t>
            </a:r>
            <a:endParaRPr lang="sv-FI" sz="800" dirty="0">
              <a:latin typeface="Arial"/>
              <a:cs typeface="Arial"/>
            </a:endParaRPr>
          </a:p>
        </p:txBody>
      </p:sp>
      <p:sp>
        <p:nvSpPr>
          <p:cNvPr id="16" name="textruta 15">
            <a:extLst>
              <a:ext uri="{FF2B5EF4-FFF2-40B4-BE49-F238E27FC236}">
                <a16:creationId xmlns:a16="http://schemas.microsoft.com/office/drawing/2014/main" id="{03FA2026-57CD-B940-AF9D-7C7FED24E40B}"/>
              </a:ext>
            </a:extLst>
          </p:cNvPr>
          <p:cNvSpPr txBox="1"/>
          <p:nvPr/>
        </p:nvSpPr>
        <p:spPr>
          <a:xfrm>
            <a:off x="372938" y="3452138"/>
            <a:ext cx="2238113" cy="215444"/>
          </a:xfrm>
          <a:prstGeom prst="rect">
            <a:avLst/>
          </a:prstGeom>
          <a:noFill/>
        </p:spPr>
        <p:txBody>
          <a:bodyPr wrap="none" rtlCol="0">
            <a:spAutoFit/>
          </a:bodyPr>
          <a:lstStyle/>
          <a:p>
            <a:r>
              <a:rPr lang="sv-FI" sz="800" dirty="0"/>
              <a:t>Vaikutukset imetykseen tai imetyksen kautta </a:t>
            </a:r>
            <a:endParaRPr lang="fi-FI" sz="800" dirty="0"/>
          </a:p>
        </p:txBody>
      </p:sp>
      <p:sp>
        <p:nvSpPr>
          <p:cNvPr id="17" name="textruta 16">
            <a:extLst>
              <a:ext uri="{FF2B5EF4-FFF2-40B4-BE49-F238E27FC236}">
                <a16:creationId xmlns:a16="http://schemas.microsoft.com/office/drawing/2014/main" id="{2A22ED72-0C90-A64B-B996-2A09E9CCD3B8}"/>
              </a:ext>
            </a:extLst>
          </p:cNvPr>
          <p:cNvSpPr txBox="1"/>
          <p:nvPr/>
        </p:nvSpPr>
        <p:spPr>
          <a:xfrm>
            <a:off x="372938" y="3978629"/>
            <a:ext cx="2036135" cy="215444"/>
          </a:xfrm>
          <a:prstGeom prst="rect">
            <a:avLst/>
          </a:prstGeom>
          <a:noFill/>
        </p:spPr>
        <p:txBody>
          <a:bodyPr wrap="none" rtlCol="0">
            <a:spAutoFit/>
          </a:bodyPr>
          <a:lstStyle/>
          <a:p>
            <a:r>
              <a:rPr lang="sv-FI" sz="800" dirty="0"/>
              <a:t>STOT - YKSITTÄINEN ALTISTUMINEN </a:t>
            </a:r>
            <a:endParaRPr lang="fi-FI" sz="800" dirty="0"/>
          </a:p>
        </p:txBody>
      </p:sp>
      <p:sp>
        <p:nvSpPr>
          <p:cNvPr id="18" name="textruta 17">
            <a:extLst>
              <a:ext uri="{FF2B5EF4-FFF2-40B4-BE49-F238E27FC236}">
                <a16:creationId xmlns:a16="http://schemas.microsoft.com/office/drawing/2014/main" id="{F99DD3B5-2916-1642-911E-85368D98B32A}"/>
              </a:ext>
            </a:extLst>
          </p:cNvPr>
          <p:cNvSpPr txBox="1"/>
          <p:nvPr/>
        </p:nvSpPr>
        <p:spPr>
          <a:xfrm>
            <a:off x="417406" y="5955041"/>
            <a:ext cx="1265090" cy="215444"/>
          </a:xfrm>
          <a:prstGeom prst="rect">
            <a:avLst/>
          </a:prstGeom>
          <a:noFill/>
        </p:spPr>
        <p:txBody>
          <a:bodyPr wrap="none" rtlCol="0">
            <a:spAutoFit/>
          </a:bodyPr>
          <a:lstStyle/>
          <a:p>
            <a:r>
              <a:rPr lang="sv-FI" sz="800" dirty="0"/>
              <a:t>Kohteena olevat elimet </a:t>
            </a:r>
            <a:endParaRPr lang="fi-FI" sz="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extLst>
              <p:ext uri="{D42A27DB-BD31-4B8C-83A1-F6EECF244321}">
                <p14:modId xmlns:p14="http://schemas.microsoft.com/office/powerpoint/2010/main" val="1941365690"/>
              </p:ext>
            </p:extLst>
          </p:nvPr>
        </p:nvGraphicFramePr>
        <p:xfrm>
          <a:off x="307847" y="317499"/>
          <a:ext cx="6860540" cy="9892157"/>
        </p:xfrm>
        <a:graphic>
          <a:graphicData uri="http://schemas.openxmlformats.org/drawingml/2006/table">
            <a:tbl>
              <a:tblPr firstRow="1" bandRow="1">
                <a:tableStyleId>{2D5ABB26-0587-4C30-8999-92F81FD0307C}</a:tableStyleId>
              </a:tblPr>
              <a:tblGrid>
                <a:gridCol w="1407160">
                  <a:extLst>
                    <a:ext uri="{9D8B030D-6E8A-4147-A177-3AD203B41FA5}">
                      <a16:colId xmlns:a16="http://schemas.microsoft.com/office/drawing/2014/main" val="20000"/>
                    </a:ext>
                  </a:extLst>
                </a:gridCol>
                <a:gridCol w="3430270">
                  <a:extLst>
                    <a:ext uri="{9D8B030D-6E8A-4147-A177-3AD203B41FA5}">
                      <a16:colId xmlns:a16="http://schemas.microsoft.com/office/drawing/2014/main" val="20001"/>
                    </a:ext>
                  </a:extLst>
                </a:gridCol>
                <a:gridCol w="2023110">
                  <a:extLst>
                    <a:ext uri="{9D8B030D-6E8A-4147-A177-3AD203B41FA5}">
                      <a16:colId xmlns:a16="http://schemas.microsoft.com/office/drawing/2014/main" val="20002"/>
                    </a:ext>
                  </a:extLst>
                </a:gridCol>
              </a:tblGrid>
              <a:tr h="297815">
                <a:tc rowSpan="2">
                  <a:txBody>
                    <a:bodyPr/>
                    <a:lstStyle/>
                    <a:p>
                      <a:pPr>
                        <a:lnSpc>
                          <a:spcPct val="100000"/>
                        </a:lnSpc>
                      </a:pPr>
                      <a:endParaRPr sz="800">
                        <a:latin typeface="Times New Roman"/>
                        <a:cs typeface="Times New Roman"/>
                      </a:endParaRPr>
                    </a:p>
                  </a:txBody>
                  <a:tcPr marL="0" marR="0" marT="0" marB="0">
                    <a:lnL w="3175">
                      <a:solidFill>
                        <a:srgbClr val="000000"/>
                      </a:solidFill>
                      <a:prstDash val="solid"/>
                    </a:lnL>
                    <a:lnT w="3175">
                      <a:solidFill>
                        <a:srgbClr val="000000"/>
                      </a:solidFill>
                      <a:prstDash val="solid"/>
                    </a:lnT>
                    <a:lnB w="3175">
                      <a:solidFill>
                        <a:srgbClr val="000000"/>
                      </a:solidFill>
                      <a:prstDash val="solid"/>
                    </a:lnB>
                  </a:tcPr>
                </a:tc>
                <a:tc>
                  <a:txBody>
                    <a:bodyPr/>
                    <a:lstStyle/>
                    <a:p>
                      <a:pPr marR="68580" algn="ctr">
                        <a:lnSpc>
                          <a:spcPts val="2014"/>
                        </a:lnSpc>
                      </a:pPr>
                      <a:r>
                        <a:rPr sz="1750" dirty="0">
                          <a:latin typeface="Arial"/>
                          <a:cs typeface="Arial"/>
                        </a:rPr>
                        <a:t>OIKOS</a:t>
                      </a:r>
                      <a:r>
                        <a:rPr sz="1750" spc="-35" dirty="0">
                          <a:latin typeface="Arial"/>
                          <a:cs typeface="Arial"/>
                        </a:rPr>
                        <a:t> </a:t>
                      </a:r>
                      <a:r>
                        <a:rPr sz="1750" dirty="0">
                          <a:latin typeface="Arial"/>
                          <a:cs typeface="Arial"/>
                        </a:rPr>
                        <a:t>S.P.A.</a:t>
                      </a:r>
                      <a:r>
                        <a:rPr sz="1750" spc="-20" dirty="0">
                          <a:latin typeface="Arial"/>
                          <a:cs typeface="Arial"/>
                        </a:rPr>
                        <a:t> </a:t>
                      </a:r>
                      <a:r>
                        <a:rPr sz="1750" dirty="0">
                          <a:latin typeface="Arial"/>
                          <a:cs typeface="Arial"/>
                        </a:rPr>
                        <a:t>A</a:t>
                      </a:r>
                      <a:r>
                        <a:rPr sz="1750" spc="-20" dirty="0">
                          <a:latin typeface="Arial"/>
                          <a:cs typeface="Arial"/>
                        </a:rPr>
                        <a:t> </a:t>
                      </a:r>
                      <a:r>
                        <a:rPr sz="1750" dirty="0">
                          <a:latin typeface="Arial"/>
                          <a:cs typeface="Arial"/>
                        </a:rPr>
                        <a:t>SOCIO</a:t>
                      </a:r>
                      <a:r>
                        <a:rPr sz="1750" spc="-20" dirty="0">
                          <a:latin typeface="Arial"/>
                          <a:cs typeface="Arial"/>
                        </a:rPr>
                        <a:t> </a:t>
                      </a:r>
                      <a:r>
                        <a:rPr sz="1750" spc="-10" dirty="0">
                          <a:latin typeface="Arial"/>
                          <a:cs typeface="Arial"/>
                        </a:rPr>
                        <a:t>UNICO</a:t>
                      </a:r>
                      <a:endParaRPr sz="1750">
                        <a:latin typeface="Arial"/>
                        <a:cs typeface="Arial"/>
                      </a:endParaRPr>
                    </a:p>
                  </a:txBody>
                  <a:tcPr marL="0" marR="0" marT="0" marB="0">
                    <a:lnR w="3175">
                      <a:solidFill>
                        <a:srgbClr val="000000"/>
                      </a:solidFill>
                      <a:prstDash val="solid"/>
                    </a:lnR>
                    <a:lnT w="3175">
                      <a:solidFill>
                        <a:srgbClr val="000000"/>
                      </a:solidFill>
                      <a:prstDash val="solid"/>
                    </a:lnT>
                    <a:lnB w="3175">
                      <a:solidFill>
                        <a:srgbClr val="000000"/>
                      </a:solidFill>
                      <a:prstDash val="solid"/>
                    </a:lnB>
                  </a:tcPr>
                </a:tc>
                <a:tc rowSpan="2">
                  <a:txBody>
                    <a:bodyPr/>
                    <a:lstStyle/>
                    <a:p>
                      <a:pPr marL="153670">
                        <a:lnSpc>
                          <a:spcPts val="760"/>
                        </a:lnSpc>
                        <a:spcBef>
                          <a:spcPts val="360"/>
                        </a:spcBef>
                        <a:tabLst>
                          <a:tab pos="1873250" algn="l"/>
                        </a:tabLst>
                      </a:pPr>
                      <a:r>
                        <a:rPr lang="sv-SE" sz="550" spc="-10" dirty="0" err="1">
                          <a:latin typeface="Arial"/>
                          <a:cs typeface="Arial"/>
                        </a:rPr>
                        <a:t>Tarkistus</a:t>
                      </a:r>
                      <a:r>
                        <a:rPr lang="sv-SE" sz="550" spc="40" dirty="0">
                          <a:latin typeface="Arial"/>
                          <a:cs typeface="Arial"/>
                        </a:rPr>
                        <a:t> </a:t>
                      </a:r>
                      <a:r>
                        <a:rPr lang="sv-SE" sz="550" spc="-10" dirty="0">
                          <a:latin typeface="Arial"/>
                          <a:cs typeface="Arial"/>
                        </a:rPr>
                        <a:t>nro.10</a:t>
                      </a:r>
                      <a:r>
                        <a:rPr lang="sv-SE" sz="550" dirty="0">
                          <a:latin typeface="Arial"/>
                          <a:cs typeface="Arial"/>
                        </a:rPr>
                        <a:t>	</a:t>
                      </a:r>
                      <a:r>
                        <a:rPr lang="sv-SE" sz="975" spc="-37" baseline="8547" dirty="0">
                          <a:latin typeface="Arial"/>
                          <a:cs typeface="Arial"/>
                        </a:rPr>
                        <a:t>FI</a:t>
                      </a:r>
                      <a:endParaRPr lang="sv-SE" sz="975" baseline="8547" dirty="0">
                        <a:latin typeface="Arial"/>
                        <a:cs typeface="Arial"/>
                      </a:endParaRPr>
                    </a:p>
                    <a:p>
                      <a:pPr marL="153670" marR="1173480">
                        <a:lnSpc>
                          <a:spcPts val="640"/>
                        </a:lnSpc>
                        <a:spcBef>
                          <a:spcPts val="15"/>
                        </a:spcBef>
                      </a:pPr>
                      <a:r>
                        <a:rPr lang="sv-SE" sz="550" spc="-15" dirty="0" err="1">
                          <a:latin typeface="Arial"/>
                          <a:cs typeface="Arial"/>
                        </a:rPr>
                        <a:t>Päivätty</a:t>
                      </a:r>
                      <a:r>
                        <a:rPr lang="sv-SE" sz="550" spc="-15" dirty="0">
                          <a:latin typeface="Arial"/>
                          <a:cs typeface="Arial"/>
                        </a:rPr>
                        <a:t> </a:t>
                      </a:r>
                      <a:r>
                        <a:rPr lang="sv-SE" sz="550" spc="-10" dirty="0">
                          <a:latin typeface="Arial"/>
                          <a:cs typeface="Arial"/>
                        </a:rPr>
                        <a:t>16/11/2022</a:t>
                      </a:r>
                      <a:r>
                        <a:rPr lang="sv-SE" sz="550" spc="500" dirty="0">
                          <a:latin typeface="Arial"/>
                          <a:cs typeface="Arial"/>
                        </a:rPr>
                        <a:t> </a:t>
                      </a:r>
                      <a:r>
                        <a:rPr lang="sv-SE" sz="550" dirty="0" err="1">
                          <a:latin typeface="Arial"/>
                          <a:cs typeface="Arial"/>
                        </a:rPr>
                        <a:t>Tulostettu</a:t>
                      </a:r>
                      <a:r>
                        <a:rPr lang="sv-SE" sz="550" spc="-10" dirty="0">
                          <a:latin typeface="Arial"/>
                          <a:cs typeface="Arial"/>
                        </a:rPr>
                        <a:t> 30/11/2022</a:t>
                      </a:r>
                      <a:endParaRPr lang="sv-SE" sz="550" spc="500" dirty="0">
                        <a:latin typeface="Arial"/>
                        <a:cs typeface="Arial"/>
                      </a:endParaRPr>
                    </a:p>
                    <a:p>
                      <a:pPr marL="153670" marR="1173480">
                        <a:lnSpc>
                          <a:spcPts val="640"/>
                        </a:lnSpc>
                        <a:spcBef>
                          <a:spcPts val="15"/>
                        </a:spcBef>
                      </a:pPr>
                      <a:r>
                        <a:rPr lang="sv-SE" sz="550" dirty="0" err="1">
                          <a:latin typeface="Arial"/>
                          <a:cs typeface="Arial"/>
                        </a:rPr>
                        <a:t>Sivu</a:t>
                      </a:r>
                      <a:r>
                        <a:rPr lang="sv-SE" sz="550" spc="-5" dirty="0">
                          <a:latin typeface="Arial"/>
                          <a:cs typeface="Arial"/>
                        </a:rPr>
                        <a:t> </a:t>
                      </a:r>
                      <a:r>
                        <a:rPr lang="sv-SE" sz="550" dirty="0">
                          <a:latin typeface="Arial"/>
                          <a:cs typeface="Arial"/>
                        </a:rPr>
                        <a:t>n.</a:t>
                      </a:r>
                      <a:r>
                        <a:rPr lang="sv-SE" sz="550" spc="145" dirty="0">
                          <a:latin typeface="Arial"/>
                          <a:cs typeface="Arial"/>
                        </a:rPr>
                        <a:t> 8</a:t>
                      </a:r>
                      <a:r>
                        <a:rPr lang="sv-SE" sz="550" spc="-5" dirty="0">
                          <a:latin typeface="Arial"/>
                          <a:cs typeface="Arial"/>
                        </a:rPr>
                        <a:t> </a:t>
                      </a:r>
                      <a:r>
                        <a:rPr lang="sv-SE" sz="550" dirty="0">
                          <a:latin typeface="Arial"/>
                          <a:cs typeface="Arial"/>
                        </a:rPr>
                        <a:t>/</a:t>
                      </a:r>
                      <a:r>
                        <a:rPr lang="sv-SE" sz="550" spc="-5" dirty="0">
                          <a:latin typeface="Arial"/>
                          <a:cs typeface="Arial"/>
                        </a:rPr>
                        <a:t> </a:t>
                      </a:r>
                      <a:r>
                        <a:rPr lang="sv-SE" sz="550" spc="-25" dirty="0">
                          <a:latin typeface="Arial"/>
                          <a:cs typeface="Arial"/>
                        </a:rPr>
                        <a:t>11</a:t>
                      </a:r>
                      <a:endParaRPr lang="sv-SE" sz="550" dirty="0">
                        <a:latin typeface="Arial"/>
                        <a:cs typeface="Arial"/>
                      </a:endParaRPr>
                    </a:p>
                    <a:p>
                      <a:pPr marL="153670">
                        <a:lnSpc>
                          <a:spcPts val="610"/>
                        </a:lnSpc>
                      </a:pPr>
                      <a:r>
                        <a:rPr lang="sv-SE" sz="550" dirty="0" err="1">
                          <a:latin typeface="Arial"/>
                          <a:cs typeface="Arial"/>
                        </a:rPr>
                        <a:t>Korvattu</a:t>
                      </a:r>
                      <a:r>
                        <a:rPr lang="sv-SE" sz="550" dirty="0">
                          <a:latin typeface="Arial"/>
                          <a:cs typeface="Arial"/>
                        </a:rPr>
                        <a:t> </a:t>
                      </a:r>
                      <a:r>
                        <a:rPr lang="sv-SE" sz="550" spc="-10" dirty="0">
                          <a:latin typeface="Arial"/>
                          <a:cs typeface="Arial"/>
                        </a:rPr>
                        <a:t>tarkistus:9</a:t>
                      </a:r>
                      <a:r>
                        <a:rPr lang="sv-SE" sz="550" dirty="0">
                          <a:latin typeface="Arial"/>
                          <a:cs typeface="Arial"/>
                        </a:rPr>
                        <a:t> (</a:t>
                      </a:r>
                      <a:r>
                        <a:rPr lang="sv-SE" sz="550" dirty="0" err="1">
                          <a:latin typeface="Arial"/>
                          <a:cs typeface="Arial"/>
                        </a:rPr>
                        <a:t>Päivätty</a:t>
                      </a:r>
                      <a:r>
                        <a:rPr lang="sv-SE" sz="550" dirty="0">
                          <a:latin typeface="Arial"/>
                          <a:cs typeface="Arial"/>
                        </a:rPr>
                        <a:t> </a:t>
                      </a:r>
                      <a:r>
                        <a:rPr lang="sv-SE" sz="550" spc="-10" dirty="0">
                          <a:latin typeface="Arial"/>
                          <a:cs typeface="Arial"/>
                        </a:rPr>
                        <a:t>27/05/2020)</a:t>
                      </a:r>
                      <a:endParaRPr lang="sv-SE" sz="550" dirty="0">
                        <a:latin typeface="Arial"/>
                        <a:cs typeface="Arial"/>
                      </a:endParaRPr>
                    </a:p>
                  </a:txBody>
                  <a:tcPr marL="0" marR="0" marB="0">
                    <a:lnL w="3175" cap="flat" cmpd="sng" algn="ctr">
                      <a:solidFill>
                        <a:srgbClr val="000000"/>
                      </a:solidFill>
                      <a:prstDash val="solid"/>
                      <a:round/>
                      <a:headEnd type="none" w="med" len="med"/>
                      <a:tailEnd type="none" w="med" len="med"/>
                    </a:lnL>
                    <a:lnR w="3175">
                      <a:solidFill>
                        <a:srgbClr val="000000"/>
                      </a:solidFill>
                      <a:prstDash val="solid"/>
                    </a:lnR>
                    <a:lnT w="3175">
                      <a:solidFill>
                        <a:srgbClr val="000000"/>
                      </a:solidFill>
                      <a:prstDash val="solid"/>
                    </a:lnT>
                    <a:lnB w="3175">
                      <a:solidFill>
                        <a:srgbClr val="000000"/>
                      </a:solidFill>
                      <a:prstDash val="solid"/>
                    </a:lnB>
                  </a:tcPr>
                </a:tc>
                <a:extLst>
                  <a:ext uri="{0D108BD9-81ED-4DB2-BD59-A6C34878D82A}">
                    <a16:rowId xmlns:a16="http://schemas.microsoft.com/office/drawing/2014/main" val="10000"/>
                  </a:ext>
                </a:extLst>
              </a:tr>
              <a:tr h="321310">
                <a:tc vMerge="1">
                  <a:txBody>
                    <a:bodyPr/>
                    <a:lstStyle/>
                    <a:p>
                      <a:endParaRPr/>
                    </a:p>
                  </a:txBody>
                  <a:tcPr marL="0" marR="0" marT="0" marB="0">
                    <a:lnL w="3175">
                      <a:solidFill>
                        <a:srgbClr val="000000"/>
                      </a:solidFill>
                      <a:prstDash val="solid"/>
                    </a:lnL>
                    <a:lnT w="3175">
                      <a:solidFill>
                        <a:srgbClr val="000000"/>
                      </a:solidFill>
                      <a:prstDash val="solid"/>
                    </a:lnT>
                    <a:lnB w="3175">
                      <a:solidFill>
                        <a:srgbClr val="000000"/>
                      </a:solidFill>
                      <a:prstDash val="solid"/>
                    </a:lnB>
                  </a:tcPr>
                </a:tc>
                <a:tc>
                  <a:txBody>
                    <a:bodyPr/>
                    <a:lstStyle/>
                    <a:p>
                      <a:pPr marR="69215" algn="ctr">
                        <a:lnSpc>
                          <a:spcPts val="1750"/>
                        </a:lnSpc>
                      </a:pPr>
                      <a:r>
                        <a:rPr sz="1550" spc="-10" dirty="0">
                          <a:latin typeface="Arial"/>
                          <a:cs typeface="Arial"/>
                        </a:rPr>
                        <a:t>BETONCRYLL</a:t>
                      </a:r>
                      <a:r>
                        <a:rPr sz="1550" spc="-55" dirty="0">
                          <a:latin typeface="Arial"/>
                          <a:cs typeface="Arial"/>
                        </a:rPr>
                        <a:t> </a:t>
                      </a:r>
                      <a:r>
                        <a:rPr sz="1550" spc="-10" dirty="0">
                          <a:latin typeface="Arial"/>
                          <a:cs typeface="Arial"/>
                        </a:rPr>
                        <a:t>IDROREPELLENTE</a:t>
                      </a:r>
                      <a:endParaRPr sz="1550">
                        <a:latin typeface="Arial"/>
                        <a:cs typeface="Arial"/>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vMerge="1">
                  <a:txBody>
                    <a:bodyPr/>
                    <a:lstStyle/>
                    <a:p>
                      <a:endParaRPr/>
                    </a:p>
                  </a:txBody>
                  <a:tcPr marL="0" marR="0" marB="0">
                    <a:lnR w="3175">
                      <a:solidFill>
                        <a:srgbClr val="000000"/>
                      </a:solidFill>
                      <a:prstDash val="solid"/>
                    </a:lnR>
                    <a:lnT w="3175">
                      <a:solidFill>
                        <a:srgbClr val="000000"/>
                      </a:solidFill>
                      <a:prstDash val="solid"/>
                    </a:lnT>
                    <a:lnB w="3175">
                      <a:solidFill>
                        <a:srgbClr val="000000"/>
                      </a:solidFill>
                      <a:prstDash val="solid"/>
                    </a:lnB>
                  </a:tcPr>
                </a:tc>
                <a:extLst>
                  <a:ext uri="{0D108BD9-81ED-4DB2-BD59-A6C34878D82A}">
                    <a16:rowId xmlns:a16="http://schemas.microsoft.com/office/drawing/2014/main" val="10001"/>
                  </a:ext>
                </a:extLst>
              </a:tr>
              <a:tr h="148590">
                <a:tc gridSpan="3">
                  <a:txBody>
                    <a:bodyPr/>
                    <a:lstStyle/>
                    <a:p>
                      <a:pPr marL="38100">
                        <a:lnSpc>
                          <a:spcPts val="980"/>
                        </a:lnSpc>
                        <a:spcBef>
                          <a:spcPts val="90"/>
                        </a:spcBef>
                        <a:tabLst>
                          <a:tab pos="2118360" algn="l"/>
                        </a:tabLst>
                      </a:pPr>
                      <a:r>
                        <a:rPr sz="900" dirty="0">
                          <a:latin typeface="Arial"/>
                          <a:cs typeface="Arial"/>
                        </a:rPr>
                        <a:t>SECTION</a:t>
                      </a:r>
                      <a:r>
                        <a:rPr sz="900" spc="-35" dirty="0">
                          <a:latin typeface="Arial"/>
                          <a:cs typeface="Arial"/>
                        </a:rPr>
                        <a:t> </a:t>
                      </a:r>
                      <a:r>
                        <a:rPr sz="900" dirty="0">
                          <a:latin typeface="Arial"/>
                          <a:cs typeface="Arial"/>
                        </a:rPr>
                        <a:t>12.</a:t>
                      </a:r>
                      <a:r>
                        <a:rPr sz="900" spc="-35" dirty="0">
                          <a:latin typeface="Arial"/>
                          <a:cs typeface="Arial"/>
                        </a:rPr>
                        <a:t> </a:t>
                      </a:r>
                      <a:r>
                        <a:rPr lang="sv-SE" sz="900" dirty="0" err="1">
                          <a:latin typeface="Arial"/>
                          <a:cs typeface="Arial"/>
                        </a:rPr>
                        <a:t>Ekologiset</a:t>
                      </a:r>
                      <a:r>
                        <a:rPr sz="900" spc="-30" dirty="0">
                          <a:latin typeface="Arial"/>
                          <a:cs typeface="Arial"/>
                        </a:rPr>
                        <a:t> </a:t>
                      </a:r>
                      <a:r>
                        <a:rPr lang="sv-SE" sz="900" spc="-10" dirty="0" err="1">
                          <a:latin typeface="Arial"/>
                          <a:cs typeface="Arial"/>
                        </a:rPr>
                        <a:t>tiedot</a:t>
                      </a:r>
                      <a:r>
                        <a:rPr sz="900" dirty="0">
                          <a:latin typeface="Arial"/>
                          <a:cs typeface="Arial"/>
                        </a:rPr>
                        <a:t>	</a:t>
                      </a:r>
                      <a:r>
                        <a:rPr sz="1200" baseline="6944" dirty="0">
                          <a:latin typeface="Arial"/>
                          <a:cs typeface="Arial"/>
                        </a:rPr>
                        <a:t>...</a:t>
                      </a:r>
                      <a:r>
                        <a:rPr sz="1200" spc="-30" baseline="6944" dirty="0">
                          <a:latin typeface="Arial"/>
                          <a:cs typeface="Arial"/>
                        </a:rPr>
                        <a:t> </a:t>
                      </a:r>
                      <a:r>
                        <a:rPr sz="1200" baseline="6944" dirty="0">
                          <a:latin typeface="Arial"/>
                          <a:cs typeface="Arial"/>
                        </a:rPr>
                        <a:t>/</a:t>
                      </a:r>
                      <a:r>
                        <a:rPr sz="1200" spc="-30" baseline="6944" dirty="0">
                          <a:latin typeface="Arial"/>
                          <a:cs typeface="Arial"/>
                        </a:rPr>
                        <a:t> </a:t>
                      </a:r>
                      <a:r>
                        <a:rPr sz="1200" spc="-37" baseline="6944" dirty="0">
                          <a:latin typeface="Arial"/>
                          <a:cs typeface="Arial"/>
                        </a:rPr>
                        <a:t>&gt;&gt;</a:t>
                      </a:r>
                      <a:endParaRPr sz="1200" baseline="6944" dirty="0">
                        <a:latin typeface="Arial"/>
                        <a:cs typeface="Arial"/>
                      </a:endParaRPr>
                    </a:p>
                  </a:txBody>
                  <a:tcPr marL="0" marR="0" marT="11430" marB="0">
                    <a:lnL w="3175">
                      <a:solidFill>
                        <a:srgbClr val="000000"/>
                      </a:solidFill>
                      <a:prstDash val="solid"/>
                    </a:lnL>
                    <a:lnR w="3175">
                      <a:solidFill>
                        <a:srgbClr val="000000"/>
                      </a:solidFill>
                      <a:prstDash val="solid"/>
                    </a:lnR>
                    <a:lnT w="3175">
                      <a:solidFill>
                        <a:srgbClr val="000000"/>
                      </a:solidFill>
                      <a:prstDash val="solid"/>
                    </a:lnT>
                    <a:solidFill>
                      <a:srgbClr val="A7FFFF"/>
                    </a:solidFill>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2"/>
                  </a:ext>
                </a:extLst>
              </a:tr>
              <a:tr h="4957445">
                <a:tc gridSpan="3">
                  <a:txBody>
                    <a:bodyPr/>
                    <a:lstStyle/>
                    <a:p>
                      <a:pPr>
                        <a:lnSpc>
                          <a:spcPct val="100000"/>
                        </a:lnSpc>
                        <a:spcBef>
                          <a:spcPts val="375"/>
                        </a:spcBef>
                      </a:pPr>
                      <a:endParaRPr sz="800" dirty="0">
                        <a:latin typeface="Times New Roman"/>
                        <a:cs typeface="Times New Roman"/>
                      </a:endParaRPr>
                    </a:p>
                    <a:p>
                      <a:pPr marL="172720" marR="0" indent="0" defTabSz="914400" eaLnBrk="1" fontAlgn="auto" latinLnBrk="0" hangingPunct="1">
                        <a:lnSpc>
                          <a:spcPct val="100000"/>
                        </a:lnSpc>
                        <a:spcBef>
                          <a:spcPts val="0"/>
                        </a:spcBef>
                        <a:spcAft>
                          <a:spcPts val="0"/>
                        </a:spcAft>
                        <a:buClrTx/>
                        <a:buSzTx/>
                        <a:buFontTx/>
                        <a:buNone/>
                        <a:tabLst/>
                        <a:defRPr/>
                      </a:pPr>
                      <a:r>
                        <a:rPr sz="800" spc="-20" dirty="0">
                          <a:latin typeface="Arial"/>
                          <a:cs typeface="Arial"/>
                        </a:rPr>
                        <a:t>1,2-</a:t>
                      </a:r>
                      <a:r>
                        <a:rPr lang="sv-FI" sz="800" spc="-20" dirty="0">
                          <a:latin typeface="Arial"/>
                          <a:cs typeface="Arial"/>
                        </a:rPr>
                        <a:t>bentsisotiatsoli</a:t>
                      </a:r>
                      <a:r>
                        <a:rPr sz="800" spc="-20" dirty="0">
                          <a:latin typeface="Arial"/>
                          <a:cs typeface="Arial"/>
                        </a:rPr>
                        <a:t>-3(2H)-</a:t>
                      </a:r>
                      <a:r>
                        <a:rPr sz="800" spc="-25" dirty="0">
                          <a:latin typeface="Arial"/>
                          <a:cs typeface="Arial"/>
                        </a:rPr>
                        <a:t>on</a:t>
                      </a:r>
                      <a:r>
                        <a:rPr lang="sv-SE" sz="800" spc="-25" dirty="0">
                          <a:latin typeface="Arial"/>
                          <a:cs typeface="Arial"/>
                        </a:rPr>
                        <a:t>i</a:t>
                      </a:r>
                      <a:endParaRPr sz="800" dirty="0">
                        <a:latin typeface="Arial"/>
                        <a:cs typeface="Arial"/>
                      </a:endParaRPr>
                    </a:p>
                    <a:p>
                      <a:pPr marL="172720" marR="0" indent="0" defTabSz="914400" eaLnBrk="1" fontAlgn="auto" latinLnBrk="0" hangingPunct="1">
                        <a:lnSpc>
                          <a:spcPct val="100000"/>
                        </a:lnSpc>
                        <a:spcBef>
                          <a:spcPts val="40"/>
                        </a:spcBef>
                        <a:spcAft>
                          <a:spcPts val="0"/>
                        </a:spcAft>
                        <a:buClrTx/>
                        <a:buSzTx/>
                        <a:buFontTx/>
                        <a:buNone/>
                        <a:tabLst>
                          <a:tab pos="2549525" algn="l"/>
                        </a:tabLst>
                        <a:defRPr/>
                      </a:pPr>
                      <a:r>
                        <a:rPr sz="800" spc="-10" dirty="0">
                          <a:latin typeface="Arial"/>
                          <a:cs typeface="Arial"/>
                        </a:rPr>
                        <a:t>LC50</a:t>
                      </a:r>
                      <a:r>
                        <a:rPr sz="800" spc="-20" dirty="0">
                          <a:latin typeface="Arial"/>
                          <a:cs typeface="Arial"/>
                        </a:rPr>
                        <a:t> </a:t>
                      </a:r>
                      <a:r>
                        <a:rPr sz="800" dirty="0">
                          <a:latin typeface="Arial"/>
                          <a:cs typeface="Arial"/>
                        </a:rPr>
                        <a:t>-</a:t>
                      </a:r>
                      <a:r>
                        <a:rPr sz="800" spc="-15" dirty="0">
                          <a:latin typeface="Arial"/>
                          <a:cs typeface="Arial"/>
                        </a:rPr>
                        <a:t> </a:t>
                      </a:r>
                      <a:r>
                        <a:rPr lang="sv-FI" sz="800" spc="-15" dirty="0">
                          <a:latin typeface="Arial"/>
                          <a:cs typeface="Arial"/>
                        </a:rPr>
                        <a:t>kaloille</a:t>
                      </a:r>
                      <a:r>
                        <a:rPr sz="800" dirty="0">
                          <a:latin typeface="Arial"/>
                          <a:cs typeface="Arial"/>
                        </a:rPr>
                        <a:t>	&gt;</a:t>
                      </a:r>
                      <a:r>
                        <a:rPr sz="800" spc="-15" dirty="0">
                          <a:latin typeface="Arial"/>
                          <a:cs typeface="Arial"/>
                        </a:rPr>
                        <a:t> </a:t>
                      </a:r>
                      <a:r>
                        <a:rPr sz="800" spc="-10" dirty="0">
                          <a:latin typeface="Arial"/>
                          <a:cs typeface="Arial"/>
                        </a:rPr>
                        <a:t>2,15</a:t>
                      </a:r>
                      <a:r>
                        <a:rPr sz="800" spc="-15" dirty="0">
                          <a:latin typeface="Arial"/>
                          <a:cs typeface="Arial"/>
                        </a:rPr>
                        <a:t> </a:t>
                      </a:r>
                      <a:r>
                        <a:rPr sz="800" dirty="0">
                          <a:latin typeface="Arial"/>
                          <a:cs typeface="Arial"/>
                        </a:rPr>
                        <a:t>mg/l</a:t>
                      </a:r>
                      <a:r>
                        <a:rPr sz="800" spc="-15" dirty="0">
                          <a:latin typeface="Arial"/>
                          <a:cs typeface="Arial"/>
                        </a:rPr>
                        <a:t> </a:t>
                      </a:r>
                      <a:r>
                        <a:rPr sz="800" spc="-20" dirty="0">
                          <a:latin typeface="Arial"/>
                          <a:cs typeface="Arial"/>
                        </a:rPr>
                        <a:t>2,15-</a:t>
                      </a:r>
                      <a:r>
                        <a:rPr sz="800" spc="-25" dirty="0">
                          <a:latin typeface="Arial"/>
                          <a:cs typeface="Arial"/>
                        </a:rPr>
                        <a:t>22</a:t>
                      </a:r>
                      <a:endParaRPr sz="800" dirty="0">
                        <a:latin typeface="Arial"/>
                        <a:cs typeface="Arial"/>
                      </a:endParaRPr>
                    </a:p>
                    <a:p>
                      <a:pPr marL="172720" marR="0" indent="0" defTabSz="914400" eaLnBrk="1" fontAlgn="auto" latinLnBrk="0" hangingPunct="1">
                        <a:lnSpc>
                          <a:spcPct val="100000"/>
                        </a:lnSpc>
                        <a:spcBef>
                          <a:spcPts val="25"/>
                        </a:spcBef>
                        <a:spcAft>
                          <a:spcPts val="0"/>
                        </a:spcAft>
                        <a:buClrTx/>
                        <a:buSzTx/>
                        <a:buFontTx/>
                        <a:buNone/>
                        <a:tabLst>
                          <a:tab pos="2549525" algn="l"/>
                        </a:tabLst>
                        <a:defRPr/>
                      </a:pPr>
                      <a:r>
                        <a:rPr sz="800" spc="-10" dirty="0">
                          <a:latin typeface="Arial"/>
                          <a:cs typeface="Arial"/>
                        </a:rPr>
                        <a:t>EC50</a:t>
                      </a:r>
                      <a:r>
                        <a:rPr sz="800" spc="-20" dirty="0">
                          <a:latin typeface="Arial"/>
                          <a:cs typeface="Arial"/>
                        </a:rPr>
                        <a:t> </a:t>
                      </a:r>
                      <a:r>
                        <a:rPr sz="800" dirty="0">
                          <a:latin typeface="Arial"/>
                          <a:cs typeface="Arial"/>
                        </a:rPr>
                        <a:t>-</a:t>
                      </a:r>
                      <a:r>
                        <a:rPr sz="800" spc="-15" dirty="0">
                          <a:latin typeface="Arial"/>
                          <a:cs typeface="Arial"/>
                        </a:rPr>
                        <a:t> </a:t>
                      </a:r>
                      <a:r>
                        <a:rPr lang="sv-FI" sz="800" spc="-10" dirty="0">
                          <a:latin typeface="Arial"/>
                          <a:cs typeface="Arial"/>
                        </a:rPr>
                        <a:t>äyriäisille</a:t>
                      </a:r>
                      <a:r>
                        <a:rPr sz="800" dirty="0">
                          <a:latin typeface="Arial"/>
                          <a:cs typeface="Arial"/>
                        </a:rPr>
                        <a:t>	&gt;</a:t>
                      </a:r>
                      <a:r>
                        <a:rPr sz="800" spc="-25" dirty="0">
                          <a:latin typeface="Arial"/>
                          <a:cs typeface="Arial"/>
                        </a:rPr>
                        <a:t> </a:t>
                      </a:r>
                      <a:r>
                        <a:rPr sz="800" dirty="0">
                          <a:latin typeface="Arial"/>
                          <a:cs typeface="Arial"/>
                        </a:rPr>
                        <a:t>2,9</a:t>
                      </a:r>
                      <a:r>
                        <a:rPr sz="800" spc="-25" dirty="0">
                          <a:latin typeface="Arial"/>
                          <a:cs typeface="Arial"/>
                        </a:rPr>
                        <a:t> </a:t>
                      </a:r>
                      <a:r>
                        <a:rPr sz="800" dirty="0">
                          <a:latin typeface="Arial"/>
                          <a:cs typeface="Arial"/>
                        </a:rPr>
                        <a:t>mg/l</a:t>
                      </a:r>
                      <a:r>
                        <a:rPr sz="800" spc="-25" dirty="0">
                          <a:latin typeface="Arial"/>
                          <a:cs typeface="Arial"/>
                        </a:rPr>
                        <a:t> </a:t>
                      </a:r>
                      <a:r>
                        <a:rPr sz="800" spc="-20" dirty="0">
                          <a:latin typeface="Arial"/>
                          <a:cs typeface="Arial"/>
                        </a:rPr>
                        <a:t>2,9-2,94</a:t>
                      </a:r>
                      <a:endParaRPr sz="800" dirty="0">
                        <a:latin typeface="Arial"/>
                        <a:cs typeface="Arial"/>
                      </a:endParaRPr>
                    </a:p>
                    <a:p>
                      <a:pPr marL="172720" marR="3543300" indent="0" defTabSz="914400" eaLnBrk="1" fontAlgn="auto" latinLnBrk="0" hangingPunct="1">
                        <a:lnSpc>
                          <a:spcPct val="102600"/>
                        </a:lnSpc>
                        <a:spcBef>
                          <a:spcPts val="0"/>
                        </a:spcBef>
                        <a:spcAft>
                          <a:spcPts val="0"/>
                        </a:spcAft>
                        <a:buClrTx/>
                        <a:buSzTx/>
                        <a:buFontTx/>
                        <a:buNone/>
                        <a:tabLst>
                          <a:tab pos="2549525" algn="l"/>
                        </a:tabLst>
                        <a:defRPr/>
                      </a:pPr>
                      <a:r>
                        <a:rPr sz="800" spc="-10" dirty="0">
                          <a:latin typeface="Arial"/>
                          <a:cs typeface="Arial"/>
                        </a:rPr>
                        <a:t>EC50</a:t>
                      </a:r>
                      <a:r>
                        <a:rPr sz="800" spc="-15" dirty="0">
                          <a:latin typeface="Arial"/>
                          <a:cs typeface="Arial"/>
                        </a:rPr>
                        <a:t> </a:t>
                      </a:r>
                      <a:r>
                        <a:rPr sz="800" dirty="0">
                          <a:latin typeface="Arial"/>
                          <a:cs typeface="Arial"/>
                        </a:rPr>
                        <a:t>-</a:t>
                      </a:r>
                      <a:r>
                        <a:rPr sz="800" spc="-10" dirty="0">
                          <a:latin typeface="Arial"/>
                          <a:cs typeface="Arial"/>
                        </a:rPr>
                        <a:t> </a:t>
                      </a:r>
                      <a:r>
                        <a:rPr lang="sv-FI" sz="800" dirty="0">
                          <a:latin typeface="Arial"/>
                          <a:cs typeface="Arial"/>
                        </a:rPr>
                        <a:t>levälle / vesikasveille</a:t>
                      </a:r>
                      <a:r>
                        <a:rPr sz="800" dirty="0">
                          <a:latin typeface="Arial"/>
                          <a:cs typeface="Arial"/>
                        </a:rPr>
                        <a:t>	&gt;</a:t>
                      </a:r>
                      <a:r>
                        <a:rPr sz="800" spc="-25" dirty="0">
                          <a:latin typeface="Arial"/>
                          <a:cs typeface="Arial"/>
                        </a:rPr>
                        <a:t> </a:t>
                      </a:r>
                      <a:r>
                        <a:rPr sz="800" dirty="0">
                          <a:latin typeface="Arial"/>
                          <a:cs typeface="Arial"/>
                        </a:rPr>
                        <a:t>70</a:t>
                      </a:r>
                      <a:r>
                        <a:rPr sz="800" spc="-20" dirty="0">
                          <a:latin typeface="Arial"/>
                          <a:cs typeface="Arial"/>
                        </a:rPr>
                        <a:t> </a:t>
                      </a:r>
                      <a:r>
                        <a:rPr sz="800" dirty="0">
                          <a:latin typeface="Arial"/>
                          <a:cs typeface="Arial"/>
                        </a:rPr>
                        <a:t>µg/l</a:t>
                      </a:r>
                      <a:r>
                        <a:rPr sz="800" spc="-25" dirty="0">
                          <a:latin typeface="Arial"/>
                          <a:cs typeface="Arial"/>
                        </a:rPr>
                        <a:t> </a:t>
                      </a:r>
                      <a:r>
                        <a:rPr sz="800" spc="-20" dirty="0">
                          <a:latin typeface="Arial"/>
                          <a:cs typeface="Arial"/>
                        </a:rPr>
                        <a:t>70-</a:t>
                      </a:r>
                      <a:r>
                        <a:rPr sz="800" spc="-25" dirty="0">
                          <a:latin typeface="Arial"/>
                          <a:cs typeface="Arial"/>
                        </a:rPr>
                        <a:t>150</a:t>
                      </a:r>
                      <a:r>
                        <a:rPr sz="800" spc="-10" dirty="0">
                          <a:latin typeface="Arial"/>
                          <a:cs typeface="Arial"/>
                        </a:rPr>
                        <a:t> </a:t>
                      </a:r>
                      <a:r>
                        <a:rPr lang="sv-FI" sz="800" spc="-10" dirty="0">
                          <a:latin typeface="Arial"/>
                          <a:cs typeface="Arial"/>
                        </a:rPr>
                        <a:t>Krooninen</a:t>
                      </a:r>
                      <a:r>
                        <a:rPr sz="800" spc="-10" dirty="0">
                          <a:latin typeface="Arial"/>
                          <a:cs typeface="Arial"/>
                        </a:rPr>
                        <a:t> NOEC </a:t>
                      </a:r>
                      <a:r>
                        <a:rPr lang="sv-FI" sz="800" dirty="0">
                          <a:latin typeface="Arial"/>
                          <a:cs typeface="Arial"/>
                        </a:rPr>
                        <a:t>levälle / vesikasveille </a:t>
                      </a:r>
                      <a:r>
                        <a:rPr sz="800" dirty="0">
                          <a:latin typeface="Arial"/>
                          <a:cs typeface="Arial"/>
                        </a:rPr>
                        <a:t>	&gt;</a:t>
                      </a:r>
                      <a:r>
                        <a:rPr sz="800" spc="-20" dirty="0">
                          <a:latin typeface="Arial"/>
                          <a:cs typeface="Arial"/>
                        </a:rPr>
                        <a:t> </a:t>
                      </a:r>
                      <a:r>
                        <a:rPr sz="800" spc="-10" dirty="0">
                          <a:latin typeface="Arial"/>
                          <a:cs typeface="Arial"/>
                        </a:rPr>
                        <a:t>40,3</a:t>
                      </a:r>
                      <a:r>
                        <a:rPr sz="800" spc="-20" dirty="0">
                          <a:latin typeface="Arial"/>
                          <a:cs typeface="Arial"/>
                        </a:rPr>
                        <a:t> </a:t>
                      </a:r>
                      <a:r>
                        <a:rPr sz="800" dirty="0">
                          <a:latin typeface="Arial"/>
                          <a:cs typeface="Arial"/>
                        </a:rPr>
                        <a:t>µg/l</a:t>
                      </a:r>
                      <a:r>
                        <a:rPr sz="800" spc="-20" dirty="0">
                          <a:latin typeface="Arial"/>
                          <a:cs typeface="Arial"/>
                        </a:rPr>
                        <a:t> 40-</a:t>
                      </a:r>
                      <a:r>
                        <a:rPr sz="800" spc="-25" dirty="0">
                          <a:latin typeface="Arial"/>
                          <a:cs typeface="Arial"/>
                        </a:rPr>
                        <a:t>55</a:t>
                      </a:r>
                      <a:endParaRPr sz="800" dirty="0">
                        <a:latin typeface="Arial"/>
                        <a:cs typeface="Arial"/>
                      </a:endParaRPr>
                    </a:p>
                    <a:p>
                      <a:pPr>
                        <a:lnSpc>
                          <a:spcPct val="100000"/>
                        </a:lnSpc>
                        <a:spcBef>
                          <a:spcPts val="90"/>
                        </a:spcBef>
                      </a:pPr>
                      <a:endParaRPr sz="800" dirty="0">
                        <a:latin typeface="Times New Roman"/>
                        <a:cs typeface="Times New Roman"/>
                      </a:endParaRPr>
                    </a:p>
                    <a:p>
                      <a:pPr marL="38100" marR="0" lvl="1" indent="0" defTabSz="914400" eaLnBrk="1" fontAlgn="auto" latinLnBrk="0" hangingPunct="1">
                        <a:lnSpc>
                          <a:spcPct val="100000"/>
                        </a:lnSpc>
                        <a:spcBef>
                          <a:spcPts val="0"/>
                        </a:spcBef>
                        <a:spcAft>
                          <a:spcPts val="0"/>
                        </a:spcAft>
                        <a:buClrTx/>
                        <a:buSzTx/>
                        <a:buFontTx/>
                        <a:buNone/>
                        <a:tabLst>
                          <a:tab pos="288925" algn="l"/>
                        </a:tabLst>
                        <a:defRPr/>
                      </a:pPr>
                      <a:r>
                        <a:rPr lang="sv-SE" sz="800" spc="-10" dirty="0">
                          <a:latin typeface="Arial"/>
                          <a:cs typeface="Arial"/>
                        </a:rPr>
                        <a:t>12.2. </a:t>
                      </a:r>
                      <a:r>
                        <a:rPr lang="sv-FI" sz="800" spc="-10" dirty="0">
                          <a:latin typeface="Arial"/>
                          <a:cs typeface="Arial"/>
                        </a:rPr>
                        <a:t>Pysyvyys ja hajoavuus</a:t>
                      </a:r>
                      <a:endParaRPr sz="800" dirty="0">
                        <a:latin typeface="Arial"/>
                        <a:cs typeface="Arial"/>
                      </a:endParaRPr>
                    </a:p>
                    <a:p>
                      <a:pPr lvl="1">
                        <a:lnSpc>
                          <a:spcPct val="100000"/>
                        </a:lnSpc>
                        <a:buFont typeface="Arial"/>
                        <a:buAutoNum type="arabicPeriod" startAt="2"/>
                      </a:pPr>
                      <a:endParaRPr sz="800" dirty="0">
                        <a:latin typeface="Times New Roman"/>
                        <a:cs typeface="Times New Roman"/>
                      </a:endParaRPr>
                    </a:p>
                    <a:p>
                      <a:pPr lvl="1">
                        <a:lnSpc>
                          <a:spcPct val="100000"/>
                        </a:lnSpc>
                        <a:spcBef>
                          <a:spcPts val="100"/>
                        </a:spcBef>
                        <a:buFont typeface="Arial"/>
                        <a:buAutoNum type="arabicPeriod" startAt="2"/>
                      </a:pPr>
                      <a:endParaRPr sz="800" dirty="0">
                        <a:latin typeface="Times New Roman"/>
                        <a:cs typeface="Times New Roman"/>
                      </a:endParaRPr>
                    </a:p>
                    <a:p>
                      <a:pPr marL="172720" marR="712470" indent="0" defTabSz="914400" eaLnBrk="1" fontAlgn="auto" latinLnBrk="0" hangingPunct="1">
                        <a:lnSpc>
                          <a:spcPct val="104000"/>
                        </a:lnSpc>
                        <a:spcBef>
                          <a:spcPts val="0"/>
                        </a:spcBef>
                        <a:spcAft>
                          <a:spcPts val="0"/>
                        </a:spcAft>
                        <a:buClrTx/>
                        <a:buSzTx/>
                        <a:buFontTx/>
                        <a:buNone/>
                        <a:tabLst/>
                        <a:defRPr/>
                      </a:pPr>
                      <a:r>
                        <a:rPr lang="sv-FI" sz="800" spc="-10" dirty="0">
                          <a:latin typeface="Arial"/>
                          <a:cs typeface="Arial"/>
                        </a:rPr>
                        <a:t>Reaktiomassa 5-kloori-2-metyyli-2H-isotiatsoli-3-oni[EC no. 247-500-7] ja 2-metyyli-2H-isotiatsoli-3-oni [EC no. 220-239-6] (3:1) </a:t>
                      </a:r>
                      <a:br>
                        <a:rPr lang="sv-FI" sz="800" spc="-10" dirty="0">
                          <a:latin typeface="Arial"/>
                          <a:cs typeface="Arial"/>
                        </a:rPr>
                      </a:br>
                      <a:r>
                        <a:rPr lang="sv-FI" sz="800" spc="-10" dirty="0">
                          <a:latin typeface="Arial"/>
                          <a:cs typeface="Arial"/>
                        </a:rPr>
                        <a:t>Nopeasti hajoava </a:t>
                      </a:r>
                      <a:br>
                        <a:rPr lang="sv-FI" sz="800" spc="-10" dirty="0">
                          <a:latin typeface="Arial"/>
                          <a:cs typeface="Arial"/>
                        </a:rPr>
                      </a:br>
                      <a:endParaRPr sz="800" dirty="0">
                        <a:latin typeface="Times New Roman"/>
                        <a:cs typeface="Times New Roman"/>
                      </a:endParaRPr>
                    </a:p>
                    <a:p>
                      <a:pPr marL="172720" marR="5382260" indent="0" defTabSz="914400" eaLnBrk="1" fontAlgn="auto" latinLnBrk="0" hangingPunct="1">
                        <a:lnSpc>
                          <a:spcPct val="104000"/>
                        </a:lnSpc>
                        <a:spcBef>
                          <a:spcPts val="5"/>
                        </a:spcBef>
                        <a:spcAft>
                          <a:spcPts val="0"/>
                        </a:spcAft>
                        <a:buClrTx/>
                        <a:buSzTx/>
                        <a:buFontTx/>
                        <a:buNone/>
                        <a:tabLst/>
                        <a:defRPr/>
                      </a:pPr>
                      <a:r>
                        <a:rPr lang="sv-FI" sz="800" spc="-20" dirty="0">
                          <a:latin typeface="Arial"/>
                          <a:cs typeface="Arial"/>
                        </a:rPr>
                        <a:t>1,2-bentsisotiatsoli-3(2H)-oni </a:t>
                      </a:r>
                      <a:br>
                        <a:rPr lang="sv-FI" sz="800" spc="-20" dirty="0">
                          <a:latin typeface="Arial"/>
                          <a:cs typeface="Arial"/>
                        </a:rPr>
                      </a:br>
                      <a:r>
                        <a:rPr lang="sv-FI" sz="800" spc="-10" dirty="0">
                          <a:latin typeface="Arial"/>
                          <a:cs typeface="Arial"/>
                        </a:rPr>
                        <a:t>Nopeasti hajoava </a:t>
                      </a:r>
                      <a:endParaRPr sz="800" dirty="0">
                        <a:latin typeface="Arial"/>
                        <a:cs typeface="Arial"/>
                      </a:endParaRPr>
                    </a:p>
                    <a:p>
                      <a:pPr>
                        <a:lnSpc>
                          <a:spcPct val="100000"/>
                        </a:lnSpc>
                        <a:spcBef>
                          <a:spcPts val="90"/>
                        </a:spcBef>
                      </a:pPr>
                      <a:endParaRPr sz="800" dirty="0">
                        <a:latin typeface="Times New Roman"/>
                        <a:cs typeface="Times New Roman"/>
                      </a:endParaRPr>
                    </a:p>
                    <a:p>
                      <a:pPr marL="38100" marR="0" lvl="1" indent="0" defTabSz="914400" eaLnBrk="1" fontAlgn="auto" latinLnBrk="0" hangingPunct="1">
                        <a:lnSpc>
                          <a:spcPct val="100000"/>
                        </a:lnSpc>
                        <a:spcBef>
                          <a:spcPts val="5"/>
                        </a:spcBef>
                        <a:spcAft>
                          <a:spcPts val="0"/>
                        </a:spcAft>
                        <a:buClrTx/>
                        <a:buSzTx/>
                        <a:buFontTx/>
                        <a:buNone/>
                        <a:tabLst>
                          <a:tab pos="288925" algn="l"/>
                        </a:tabLst>
                        <a:defRPr/>
                      </a:pPr>
                      <a:r>
                        <a:rPr lang="sv-SE" sz="800" spc="-10" dirty="0">
                          <a:latin typeface="Arial"/>
                          <a:cs typeface="Arial"/>
                        </a:rPr>
                        <a:t>12.3. </a:t>
                      </a:r>
                      <a:r>
                        <a:rPr lang="sv-SE" sz="800" spc="-10" dirty="0" err="1">
                          <a:latin typeface="Arial"/>
                          <a:cs typeface="Arial"/>
                        </a:rPr>
                        <a:t>Biokertymispotentiaali</a:t>
                      </a:r>
                      <a:endParaRPr sz="800" dirty="0">
                        <a:latin typeface="Arial"/>
                        <a:cs typeface="Arial"/>
                      </a:endParaRPr>
                    </a:p>
                    <a:p>
                      <a:pPr lvl="1">
                        <a:lnSpc>
                          <a:spcPct val="100000"/>
                        </a:lnSpc>
                        <a:spcBef>
                          <a:spcPts val="80"/>
                        </a:spcBef>
                        <a:buFont typeface="Arial"/>
                        <a:buAutoNum type="arabicPeriod" startAt="3"/>
                      </a:pPr>
                      <a:endParaRPr sz="800" dirty="0">
                        <a:latin typeface="Times New Roman"/>
                        <a:cs typeface="Times New Roman"/>
                      </a:endParaRPr>
                    </a:p>
                    <a:p>
                      <a:pPr marL="172720">
                        <a:lnSpc>
                          <a:spcPct val="100000"/>
                        </a:lnSpc>
                      </a:pPr>
                      <a:r>
                        <a:rPr lang="sv-FI" sz="800" spc="-10" dirty="0">
                          <a:latin typeface="Arial"/>
                          <a:cs typeface="Arial"/>
                        </a:rPr>
                        <a:t>Tietoja ei ole saatavilla </a:t>
                      </a:r>
                      <a:br>
                        <a:rPr lang="sv-FI" sz="800" spc="-10" dirty="0">
                          <a:latin typeface="Arial"/>
                          <a:cs typeface="Arial"/>
                        </a:rPr>
                      </a:br>
                      <a:endParaRPr sz="800" dirty="0">
                        <a:latin typeface="Times New Roman"/>
                        <a:cs typeface="Times New Roman"/>
                      </a:endParaRPr>
                    </a:p>
                    <a:p>
                      <a:pPr>
                        <a:lnSpc>
                          <a:spcPct val="100000"/>
                        </a:lnSpc>
                        <a:spcBef>
                          <a:spcPts val="160"/>
                        </a:spcBef>
                      </a:pPr>
                      <a:endParaRPr sz="800" dirty="0">
                        <a:latin typeface="Times New Roman"/>
                        <a:cs typeface="Times New Roman"/>
                      </a:endParaRPr>
                    </a:p>
                    <a:p>
                      <a:pPr marL="38100" lvl="1" indent="0">
                        <a:lnSpc>
                          <a:spcPct val="100000"/>
                        </a:lnSpc>
                        <a:buNone/>
                        <a:tabLst>
                          <a:tab pos="288925" algn="l"/>
                        </a:tabLst>
                      </a:pPr>
                      <a:r>
                        <a:rPr lang="sv-SE" sz="800" dirty="0">
                          <a:latin typeface="Arial"/>
                          <a:cs typeface="Arial"/>
                        </a:rPr>
                        <a:t>12.4. </a:t>
                      </a:r>
                      <a:r>
                        <a:rPr lang="sv-FI" sz="800" dirty="0">
                          <a:latin typeface="Arial"/>
                          <a:cs typeface="Arial"/>
                        </a:rPr>
                        <a:t>Liikkuvuus maaperässä</a:t>
                      </a:r>
                    </a:p>
                    <a:p>
                      <a:pPr marL="38100" lvl="1" indent="0">
                        <a:lnSpc>
                          <a:spcPct val="100000"/>
                        </a:lnSpc>
                        <a:buNone/>
                        <a:tabLst>
                          <a:tab pos="288925" algn="l"/>
                        </a:tabLst>
                      </a:pPr>
                      <a:endParaRPr sz="800" dirty="0">
                        <a:latin typeface="Times New Roman"/>
                        <a:cs typeface="Times New Roman"/>
                      </a:endParaRPr>
                    </a:p>
                    <a:p>
                      <a:pPr marL="172720">
                        <a:lnSpc>
                          <a:spcPct val="100000"/>
                        </a:lnSpc>
                      </a:pPr>
                      <a:r>
                        <a:rPr lang="sv-FI" sz="800" spc="-10" dirty="0">
                          <a:latin typeface="Arial"/>
                          <a:cs typeface="Arial"/>
                        </a:rPr>
                        <a:t>Tietoja ei ole saatavilla </a:t>
                      </a:r>
                      <a:br>
                        <a:rPr lang="sv-FI" sz="800" spc="-10" dirty="0">
                          <a:latin typeface="Arial"/>
                          <a:cs typeface="Arial"/>
                        </a:rPr>
                      </a:br>
                      <a:endParaRPr sz="800" dirty="0">
                        <a:latin typeface="Times New Roman"/>
                        <a:cs typeface="Times New Roman"/>
                      </a:endParaRPr>
                    </a:p>
                    <a:p>
                      <a:pPr>
                        <a:lnSpc>
                          <a:spcPct val="100000"/>
                        </a:lnSpc>
                        <a:spcBef>
                          <a:spcPts val="160"/>
                        </a:spcBef>
                      </a:pPr>
                      <a:endParaRPr sz="800" dirty="0">
                        <a:latin typeface="Times New Roman"/>
                        <a:cs typeface="Times New Roman"/>
                      </a:endParaRPr>
                    </a:p>
                    <a:p>
                      <a:pPr marL="38100" marR="0" lvl="1" indent="0" defTabSz="914400" eaLnBrk="1" fontAlgn="auto" latinLnBrk="0" hangingPunct="1">
                        <a:lnSpc>
                          <a:spcPct val="100000"/>
                        </a:lnSpc>
                        <a:spcBef>
                          <a:spcPts val="0"/>
                        </a:spcBef>
                        <a:spcAft>
                          <a:spcPts val="0"/>
                        </a:spcAft>
                        <a:buClrTx/>
                        <a:buSzTx/>
                        <a:buFontTx/>
                        <a:buNone/>
                        <a:tabLst>
                          <a:tab pos="288925" algn="l"/>
                        </a:tabLst>
                        <a:defRPr/>
                      </a:pPr>
                      <a:r>
                        <a:rPr lang="sv-SE" sz="800" dirty="0">
                          <a:latin typeface="Arial"/>
                          <a:cs typeface="Arial"/>
                        </a:rPr>
                        <a:t>12.5. </a:t>
                      </a:r>
                      <a:r>
                        <a:rPr lang="sv-FI" sz="800" dirty="0">
                          <a:latin typeface="Arial"/>
                          <a:cs typeface="Arial"/>
                        </a:rPr>
                        <a:t>PBT- ja vPvB-arvioinnin tulokset</a:t>
                      </a:r>
                      <a:endParaRPr sz="800" dirty="0">
                        <a:latin typeface="Arial"/>
                        <a:cs typeface="Arial"/>
                      </a:endParaRPr>
                    </a:p>
                    <a:p>
                      <a:pPr lvl="1">
                        <a:lnSpc>
                          <a:spcPct val="100000"/>
                        </a:lnSpc>
                        <a:spcBef>
                          <a:spcPts val="85"/>
                        </a:spcBef>
                        <a:buFont typeface="Arial"/>
                        <a:buAutoNum type="arabicPeriod" startAt="5"/>
                      </a:pPr>
                      <a:endParaRPr sz="800" dirty="0">
                        <a:latin typeface="Times New Roman"/>
                        <a:cs typeface="Times New Roman"/>
                      </a:endParaRPr>
                    </a:p>
                    <a:p>
                      <a:pPr marL="172720">
                        <a:lnSpc>
                          <a:spcPct val="100000"/>
                        </a:lnSpc>
                      </a:pPr>
                      <a:r>
                        <a:rPr lang="sv-FI" sz="800" dirty="0">
                          <a:latin typeface="Arial"/>
                          <a:cs typeface="Arial"/>
                        </a:rPr>
                        <a:t>Saatavilla olevien tietojen perusteella tuote ei sisällä PBT- tai vPvB-aineita pitoisuudessa ≥ 0,1%. </a:t>
                      </a:r>
                      <a:br>
                        <a:rPr lang="sv-FI" sz="800" dirty="0">
                          <a:latin typeface="Arial"/>
                          <a:cs typeface="Arial"/>
                        </a:rPr>
                      </a:br>
                      <a:endParaRPr sz="800" dirty="0">
                        <a:latin typeface="Times New Roman"/>
                        <a:cs typeface="Times New Roman"/>
                      </a:endParaRPr>
                    </a:p>
                    <a:p>
                      <a:pPr marL="38100" lvl="1" indent="0">
                        <a:lnSpc>
                          <a:spcPct val="100000"/>
                        </a:lnSpc>
                        <a:buNone/>
                        <a:tabLst>
                          <a:tab pos="288925" algn="l"/>
                        </a:tabLst>
                      </a:pPr>
                      <a:r>
                        <a:rPr lang="sv-SE" sz="800" spc="-10" dirty="0">
                          <a:latin typeface="Arial"/>
                          <a:cs typeface="Arial"/>
                        </a:rPr>
                        <a:t>12.6. </a:t>
                      </a:r>
                      <a:r>
                        <a:rPr lang="sv-FI" sz="800" spc="-10" dirty="0">
                          <a:latin typeface="Arial"/>
                          <a:cs typeface="Arial"/>
                        </a:rPr>
                        <a:t>Endokriinihäiritsijäominaisuudet</a:t>
                      </a:r>
                    </a:p>
                    <a:p>
                      <a:pPr marL="38100" lvl="1" indent="0">
                        <a:lnSpc>
                          <a:spcPct val="100000"/>
                        </a:lnSpc>
                        <a:buNone/>
                        <a:tabLst>
                          <a:tab pos="288925" algn="l"/>
                        </a:tabLst>
                      </a:pPr>
                      <a:endParaRPr sz="800" dirty="0">
                        <a:latin typeface="Times New Roman"/>
                        <a:cs typeface="Times New Roman"/>
                      </a:endParaRPr>
                    </a:p>
                    <a:p>
                      <a:pPr marL="172720" marR="537845">
                        <a:lnSpc>
                          <a:spcPct val="104000"/>
                        </a:lnSpc>
                      </a:pPr>
                      <a:r>
                        <a:rPr lang="sv-FI" sz="800" spc="-10" dirty="0">
                          <a:latin typeface="Arial"/>
                          <a:cs typeface="Arial"/>
                        </a:rPr>
                        <a:t>Saatavilla olevien tietojen perusteella tuote ei sisällä aineita, jotka on listattu tärkeimmissä eurooppalaisissa listoissa potentiaalisina tai epäiltyinä endokriinihäiritsejinä ympäristövaikutuksia arvioitaessa. </a:t>
                      </a:r>
                      <a:br>
                        <a:rPr lang="sv-FI" sz="800" spc="-10" dirty="0">
                          <a:latin typeface="Arial"/>
                          <a:cs typeface="Arial"/>
                        </a:rPr>
                      </a:br>
                      <a:endParaRPr sz="800" dirty="0">
                        <a:latin typeface="Times New Roman"/>
                        <a:cs typeface="Times New Roman"/>
                      </a:endParaRPr>
                    </a:p>
                    <a:p>
                      <a:pPr marL="38100" marR="0" lvl="1" indent="0" defTabSz="914400" eaLnBrk="1" fontAlgn="auto" latinLnBrk="0" hangingPunct="1">
                        <a:lnSpc>
                          <a:spcPct val="100000"/>
                        </a:lnSpc>
                        <a:spcBef>
                          <a:spcPts val="0"/>
                        </a:spcBef>
                        <a:spcAft>
                          <a:spcPts val="0"/>
                        </a:spcAft>
                        <a:buClrTx/>
                        <a:buSzTx/>
                        <a:buFontTx/>
                        <a:buNone/>
                        <a:tabLst>
                          <a:tab pos="288925" algn="l"/>
                        </a:tabLst>
                        <a:defRPr/>
                      </a:pPr>
                      <a:r>
                        <a:rPr lang="sv-SE" sz="800" dirty="0">
                          <a:latin typeface="Arial"/>
                          <a:cs typeface="Arial"/>
                        </a:rPr>
                        <a:t>12.7. </a:t>
                      </a:r>
                      <a:r>
                        <a:rPr lang="sv-SE" sz="800" dirty="0" err="1">
                          <a:latin typeface="Arial"/>
                          <a:cs typeface="Arial"/>
                        </a:rPr>
                        <a:t>Muut</a:t>
                      </a:r>
                      <a:r>
                        <a:rPr lang="sv-SE" sz="800" dirty="0">
                          <a:latin typeface="Arial"/>
                          <a:cs typeface="Arial"/>
                        </a:rPr>
                        <a:t> </a:t>
                      </a:r>
                      <a:r>
                        <a:rPr lang="sv-SE" sz="800" dirty="0" err="1">
                          <a:latin typeface="Arial"/>
                          <a:cs typeface="Arial"/>
                        </a:rPr>
                        <a:t>haitalliset</a:t>
                      </a:r>
                      <a:r>
                        <a:rPr lang="sv-SE" sz="800" dirty="0">
                          <a:latin typeface="Arial"/>
                          <a:cs typeface="Arial"/>
                        </a:rPr>
                        <a:t> </a:t>
                      </a:r>
                      <a:r>
                        <a:rPr lang="sv-SE" sz="800" dirty="0" err="1">
                          <a:latin typeface="Arial"/>
                          <a:cs typeface="Arial"/>
                        </a:rPr>
                        <a:t>vaikutukset</a:t>
                      </a:r>
                      <a:endParaRPr sz="800" dirty="0">
                        <a:latin typeface="Arial"/>
                        <a:cs typeface="Arial"/>
                      </a:endParaRPr>
                    </a:p>
                    <a:p>
                      <a:pPr>
                        <a:lnSpc>
                          <a:spcPct val="100000"/>
                        </a:lnSpc>
                        <a:spcBef>
                          <a:spcPts val="85"/>
                        </a:spcBef>
                      </a:pPr>
                      <a:endParaRPr sz="800" dirty="0">
                        <a:latin typeface="Times New Roman"/>
                        <a:cs typeface="Times New Roman"/>
                      </a:endParaRPr>
                    </a:p>
                    <a:p>
                      <a:pPr marL="172720">
                        <a:lnSpc>
                          <a:spcPct val="100000"/>
                        </a:lnSpc>
                      </a:pPr>
                      <a:r>
                        <a:rPr lang="sv-FI" sz="800" spc="-10" dirty="0">
                          <a:latin typeface="Arial"/>
                          <a:cs typeface="Arial"/>
                        </a:rPr>
                        <a:t>Tietoja ei ole saatavilla </a:t>
                      </a:r>
                      <a:br>
                        <a:rPr lang="sv-FI" sz="800" spc="-10" dirty="0">
                          <a:latin typeface="Arial"/>
                          <a:cs typeface="Arial"/>
                        </a:rPr>
                      </a:br>
                      <a:endParaRPr sz="800" dirty="0">
                        <a:latin typeface="Arial"/>
                        <a:cs typeface="Arial"/>
                      </a:endParaRPr>
                    </a:p>
                  </a:txBody>
                  <a:tcPr marL="0" marR="0" marT="47625" marB="0">
                    <a:lnL w="3175">
                      <a:solidFill>
                        <a:srgbClr val="000000"/>
                      </a:solidFill>
                      <a:prstDash val="solid"/>
                    </a:lnL>
                    <a:lnR w="3175">
                      <a:solidFill>
                        <a:srgbClr val="000000"/>
                      </a:solidFill>
                      <a:prstDash val="solid"/>
                    </a:lnR>
                    <a:lnB w="3175">
                      <a:solidFill>
                        <a:srgbClr val="000000"/>
                      </a:solidFill>
                      <a:prstDash val="solid"/>
                    </a:lnB>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3"/>
                  </a:ext>
                </a:extLst>
              </a:tr>
              <a:tr h="172720">
                <a:tc gridSpan="3">
                  <a:txBody>
                    <a:bodyPr/>
                    <a:lstStyle/>
                    <a:p>
                      <a:pPr marL="38100" marR="0" indent="0" defTabSz="914400" eaLnBrk="1" fontAlgn="auto" latinLnBrk="0" hangingPunct="1">
                        <a:lnSpc>
                          <a:spcPts val="1265"/>
                        </a:lnSpc>
                        <a:spcBef>
                          <a:spcPts val="0"/>
                        </a:spcBef>
                        <a:spcAft>
                          <a:spcPts val="0"/>
                        </a:spcAft>
                        <a:buClrTx/>
                        <a:buSzTx/>
                        <a:buFontTx/>
                        <a:buNone/>
                        <a:tabLst/>
                        <a:defRPr/>
                      </a:pPr>
                      <a:r>
                        <a:rPr lang="sv-SE" sz="1100" spc="-10" dirty="0">
                          <a:latin typeface="Arial"/>
                          <a:cs typeface="Arial"/>
                        </a:rPr>
                        <a:t>OSA</a:t>
                      </a:r>
                      <a:r>
                        <a:rPr sz="1100" spc="-15" dirty="0">
                          <a:latin typeface="Arial"/>
                          <a:cs typeface="Arial"/>
                        </a:rPr>
                        <a:t> </a:t>
                      </a:r>
                      <a:r>
                        <a:rPr sz="1100" dirty="0">
                          <a:latin typeface="Arial"/>
                          <a:cs typeface="Arial"/>
                        </a:rPr>
                        <a:t>13.</a:t>
                      </a:r>
                      <a:r>
                        <a:rPr sz="1100" spc="-10" dirty="0">
                          <a:latin typeface="Arial"/>
                          <a:cs typeface="Arial"/>
                        </a:rPr>
                        <a:t> </a:t>
                      </a:r>
                      <a:r>
                        <a:rPr lang="sv-FI" sz="1100" spc="-10" dirty="0">
                          <a:latin typeface="Arial"/>
                          <a:cs typeface="Arial"/>
                        </a:rPr>
                        <a:t>Jätteiden käsittelyyn liittyvät näkökohdat</a:t>
                      </a:r>
                      <a:endParaRPr sz="1100" dirty="0">
                        <a:latin typeface="Arial"/>
                        <a:cs typeface="Arial"/>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solidFill>
                      <a:srgbClr val="A7FFFF"/>
                    </a:solidFill>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4"/>
                  </a:ext>
                </a:extLst>
              </a:tr>
              <a:tr h="1000125">
                <a:tc gridSpan="3">
                  <a:txBody>
                    <a:bodyPr/>
                    <a:lstStyle/>
                    <a:p>
                      <a:pPr marL="38100" marR="0" lvl="1" indent="0" defTabSz="914400" eaLnBrk="1" fontAlgn="auto" latinLnBrk="0" hangingPunct="1">
                        <a:lnSpc>
                          <a:spcPct val="100000"/>
                        </a:lnSpc>
                        <a:spcBef>
                          <a:spcPts val="685"/>
                        </a:spcBef>
                        <a:spcAft>
                          <a:spcPts val="0"/>
                        </a:spcAft>
                        <a:buClrTx/>
                        <a:buSzTx/>
                        <a:buFontTx/>
                        <a:buNone/>
                        <a:tabLst>
                          <a:tab pos="288925" algn="l"/>
                        </a:tabLst>
                        <a:defRPr/>
                      </a:pPr>
                      <a:r>
                        <a:rPr lang="sv-SE" sz="800" dirty="0">
                          <a:latin typeface="Arial"/>
                          <a:cs typeface="Arial"/>
                        </a:rPr>
                        <a:t>13.1. </a:t>
                      </a:r>
                      <a:r>
                        <a:rPr lang="sv-SE" sz="800" dirty="0" err="1">
                          <a:latin typeface="Arial"/>
                          <a:cs typeface="Arial"/>
                        </a:rPr>
                        <a:t>Jätteiden</a:t>
                      </a:r>
                      <a:r>
                        <a:rPr lang="sv-SE" sz="800" dirty="0">
                          <a:latin typeface="Arial"/>
                          <a:cs typeface="Arial"/>
                        </a:rPr>
                        <a:t> </a:t>
                      </a:r>
                      <a:r>
                        <a:rPr lang="sv-SE" sz="800" dirty="0" err="1">
                          <a:latin typeface="Arial"/>
                          <a:cs typeface="Arial"/>
                        </a:rPr>
                        <a:t>käsittelymenetelmät</a:t>
                      </a:r>
                      <a:endParaRPr sz="800" dirty="0">
                        <a:latin typeface="Arial"/>
                        <a:cs typeface="Arial"/>
                      </a:endParaRPr>
                    </a:p>
                    <a:p>
                      <a:pPr>
                        <a:lnSpc>
                          <a:spcPct val="100000"/>
                        </a:lnSpc>
                        <a:spcBef>
                          <a:spcPts val="85"/>
                        </a:spcBef>
                      </a:pPr>
                      <a:endParaRPr sz="800" dirty="0">
                        <a:latin typeface="Times New Roman"/>
                        <a:cs typeface="Times New Roman"/>
                      </a:endParaRPr>
                    </a:p>
                    <a:p>
                      <a:pPr marL="172720">
                        <a:lnSpc>
                          <a:spcPct val="100000"/>
                        </a:lnSpc>
                      </a:pPr>
                      <a:r>
                        <a:rPr lang="sv-FI" sz="800" spc="-10" dirty="0">
                          <a:latin typeface="Arial"/>
                          <a:cs typeface="Arial"/>
                        </a:rPr>
                        <a:t>Kierrätä, kun mahdollista. Siistit tuotejäämät tulee pitää erityisenä, vaarattomana jätteenä. </a:t>
                      </a:r>
                      <a:br>
                        <a:rPr lang="sv-FI" sz="800" spc="-10" dirty="0">
                          <a:latin typeface="Arial"/>
                          <a:cs typeface="Arial"/>
                        </a:rPr>
                      </a:br>
                      <a:r>
                        <a:rPr lang="sv-FI" sz="800" spc="-10" dirty="0">
                          <a:latin typeface="Arial"/>
                          <a:cs typeface="Arial"/>
                        </a:rPr>
                        <a:t>Hävittäminen on suoritettava valtuutetun jätteenkäsittelyyrityksen kautta, noudattaen kansallisia ja paikallisia määräyksiä. </a:t>
                      </a:r>
                    </a:p>
                    <a:p>
                      <a:pPr marL="172720">
                        <a:lnSpc>
                          <a:spcPct val="100000"/>
                        </a:lnSpc>
                      </a:pPr>
                      <a:endParaRPr lang="sv-FI" sz="800" spc="-10" dirty="0">
                        <a:latin typeface="Arial"/>
                        <a:cs typeface="Arial"/>
                      </a:endParaRPr>
                    </a:p>
                    <a:p>
                      <a:pPr marL="172720">
                        <a:lnSpc>
                          <a:spcPct val="100000"/>
                        </a:lnSpc>
                      </a:pPr>
                      <a:r>
                        <a:rPr lang="sv-FI" sz="800" spc="-10" dirty="0">
                          <a:latin typeface="Arial"/>
                          <a:cs typeface="Arial"/>
                        </a:rPr>
                        <a:t>SAASTUNUT PAKKAUS </a:t>
                      </a:r>
                    </a:p>
                    <a:p>
                      <a:pPr marL="172720">
                        <a:lnSpc>
                          <a:spcPct val="100000"/>
                        </a:lnSpc>
                      </a:pPr>
                      <a:r>
                        <a:rPr lang="sv-FI" sz="800" spc="-10" dirty="0">
                          <a:latin typeface="Arial"/>
                          <a:cs typeface="Arial"/>
                        </a:rPr>
                        <a:t>Saastunut pakkaus on kierrätettävä tai hävitettävä kansallisten jätteenkäsittelymääräysten mukaisesti.</a:t>
                      </a:r>
                      <a:endParaRPr sz="800" dirty="0">
                        <a:latin typeface="Arial"/>
                        <a:cs typeface="Arial"/>
                      </a:endParaRPr>
                    </a:p>
                  </a:txBody>
                  <a:tcPr marL="0" marR="0" marT="86995" marB="0">
                    <a:lnL w="3175">
                      <a:solidFill>
                        <a:srgbClr val="000000"/>
                      </a:solidFill>
                      <a:prstDash val="solid"/>
                    </a:lnL>
                    <a:lnR w="3175">
                      <a:solidFill>
                        <a:srgbClr val="000000"/>
                      </a:solidFill>
                      <a:prstDash val="solid"/>
                    </a:lnR>
                    <a:lnB w="3175">
                      <a:solidFill>
                        <a:srgbClr val="000000"/>
                      </a:solidFill>
                      <a:prstDash val="solid"/>
                    </a:lnB>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5"/>
                  </a:ext>
                </a:extLst>
              </a:tr>
              <a:tr h="172720">
                <a:tc gridSpan="3">
                  <a:txBody>
                    <a:bodyPr/>
                    <a:lstStyle/>
                    <a:p>
                      <a:pPr marL="38100" marR="0" indent="0" defTabSz="914400" eaLnBrk="1" fontAlgn="auto" latinLnBrk="0" hangingPunct="1">
                        <a:lnSpc>
                          <a:spcPts val="1265"/>
                        </a:lnSpc>
                        <a:spcBef>
                          <a:spcPts val="0"/>
                        </a:spcBef>
                        <a:spcAft>
                          <a:spcPts val="0"/>
                        </a:spcAft>
                        <a:buClrTx/>
                        <a:buSzTx/>
                        <a:buFontTx/>
                        <a:buNone/>
                        <a:tabLst/>
                        <a:defRPr/>
                      </a:pPr>
                      <a:r>
                        <a:rPr lang="sv-SE" sz="1100" spc="-10" dirty="0">
                          <a:latin typeface="Arial"/>
                          <a:cs typeface="Arial"/>
                        </a:rPr>
                        <a:t>OSA</a:t>
                      </a:r>
                      <a:r>
                        <a:rPr sz="1100" spc="-25" dirty="0">
                          <a:latin typeface="Arial"/>
                          <a:cs typeface="Arial"/>
                        </a:rPr>
                        <a:t> </a:t>
                      </a:r>
                      <a:r>
                        <a:rPr sz="1100" dirty="0">
                          <a:latin typeface="Arial"/>
                          <a:cs typeface="Arial"/>
                        </a:rPr>
                        <a:t>14.</a:t>
                      </a:r>
                      <a:r>
                        <a:rPr sz="1100" spc="-25" dirty="0">
                          <a:latin typeface="Arial"/>
                          <a:cs typeface="Arial"/>
                        </a:rPr>
                        <a:t> </a:t>
                      </a:r>
                      <a:r>
                        <a:rPr lang="sv-FI" sz="1100" spc="-25" dirty="0">
                          <a:latin typeface="Arial"/>
                          <a:cs typeface="Arial"/>
                        </a:rPr>
                        <a:t>Kuljetustiedot</a:t>
                      </a:r>
                      <a:endParaRPr sz="1100" dirty="0">
                        <a:latin typeface="Arial"/>
                        <a:cs typeface="Arial"/>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solidFill>
                      <a:srgbClr val="A7FFFF"/>
                    </a:solidFill>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6"/>
                  </a:ext>
                </a:extLst>
              </a:tr>
              <a:tr h="2802890">
                <a:tc gridSpan="3">
                  <a:txBody>
                    <a:bodyPr/>
                    <a:lstStyle/>
                    <a:p>
                      <a:pPr marL="172720" marR="616585">
                        <a:lnSpc>
                          <a:spcPct val="103299"/>
                        </a:lnSpc>
                        <a:spcBef>
                          <a:spcPts val="635"/>
                        </a:spcBef>
                      </a:pPr>
                      <a:r>
                        <a:rPr lang="sv-FI" sz="800" dirty="0">
                          <a:latin typeface="Arial"/>
                          <a:cs typeface="Arial"/>
                        </a:rPr>
                        <a:t>Tuote ei ole vaarallinen nykyisten, vaarallisten aineiden kansainvälistä maantie- (ADR) ja rautatiekuljetusta (RID), kansainvälistä merikuljetusta (IMDG) ja Kansainvälisen ilmakuljetusliiton (IATA) säännösten mukaisesti. </a:t>
                      </a:r>
                      <a:br>
                        <a:rPr lang="sv-FI" sz="800" dirty="0">
                          <a:latin typeface="Arial"/>
                          <a:cs typeface="Arial"/>
                        </a:rPr>
                      </a:br>
                      <a:endParaRPr lang="sv-FI" sz="800" dirty="0">
                        <a:latin typeface="Arial"/>
                        <a:cs typeface="Arial"/>
                      </a:endParaRPr>
                    </a:p>
                    <a:p>
                      <a:pPr marL="37465" marR="5402580" lvl="1" indent="0" defTabSz="914400" eaLnBrk="1" fontAlgn="auto" latinLnBrk="0" hangingPunct="1">
                        <a:lnSpc>
                          <a:spcPct val="205200"/>
                        </a:lnSpc>
                        <a:spcBef>
                          <a:spcPts val="0"/>
                        </a:spcBef>
                        <a:spcAft>
                          <a:spcPts val="0"/>
                        </a:spcAft>
                        <a:buClrTx/>
                        <a:buSzTx/>
                        <a:buFontTx/>
                        <a:buNone/>
                        <a:tabLst>
                          <a:tab pos="172720" algn="l"/>
                          <a:tab pos="288290" algn="l"/>
                        </a:tabLst>
                        <a:defRPr/>
                      </a:pPr>
                      <a:r>
                        <a:rPr lang="sv-SE" sz="800" dirty="0">
                          <a:latin typeface="Arial"/>
                          <a:cs typeface="Arial"/>
                        </a:rPr>
                        <a:t>14.1. </a:t>
                      </a:r>
                    </a:p>
                    <a:p>
                      <a:pPr marL="37465" marR="5402580" lvl="1" indent="0" defTabSz="914400" eaLnBrk="1" fontAlgn="auto" latinLnBrk="0" hangingPunct="1">
                        <a:lnSpc>
                          <a:spcPct val="205200"/>
                        </a:lnSpc>
                        <a:spcBef>
                          <a:spcPts val="0"/>
                        </a:spcBef>
                        <a:spcAft>
                          <a:spcPts val="0"/>
                        </a:spcAft>
                        <a:buClrTx/>
                        <a:buSzTx/>
                        <a:buFontTx/>
                        <a:buNone/>
                        <a:tabLst>
                          <a:tab pos="172720" algn="l"/>
                          <a:tab pos="288290" algn="l"/>
                        </a:tabLst>
                        <a:defRPr/>
                      </a:pPr>
                      <a:r>
                        <a:rPr lang="sv-FI" sz="800" dirty="0">
                          <a:latin typeface="Arial"/>
                          <a:cs typeface="Arial"/>
                        </a:rPr>
                        <a:t>Ei sovellettavissa </a:t>
                      </a:r>
                      <a:endParaRPr sz="800" dirty="0">
                        <a:latin typeface="Arial"/>
                        <a:cs typeface="Arial"/>
                      </a:endParaRPr>
                    </a:p>
                    <a:p>
                      <a:pPr marL="37465" marR="5352415" lvl="1" indent="0">
                        <a:lnSpc>
                          <a:spcPct val="205200"/>
                        </a:lnSpc>
                        <a:buNone/>
                        <a:tabLst>
                          <a:tab pos="172720" algn="l"/>
                          <a:tab pos="288290" algn="l"/>
                        </a:tabLst>
                      </a:pPr>
                      <a:r>
                        <a:rPr lang="sv-SE" sz="800" spc="-10" dirty="0">
                          <a:latin typeface="Arial"/>
                          <a:cs typeface="Arial"/>
                        </a:rPr>
                        <a:t>14.2. </a:t>
                      </a:r>
                    </a:p>
                    <a:p>
                      <a:pPr marL="37465" marR="5352415" lvl="1" indent="0" defTabSz="914400" eaLnBrk="1" fontAlgn="auto" latinLnBrk="0" hangingPunct="1">
                        <a:lnSpc>
                          <a:spcPct val="205200"/>
                        </a:lnSpc>
                        <a:spcBef>
                          <a:spcPts val="0"/>
                        </a:spcBef>
                        <a:spcAft>
                          <a:spcPts val="0"/>
                        </a:spcAft>
                        <a:buClrTx/>
                        <a:buSzTx/>
                        <a:buFontTx/>
                        <a:buNone/>
                        <a:tabLst>
                          <a:tab pos="172720" algn="l"/>
                          <a:tab pos="288290" algn="l"/>
                        </a:tabLst>
                        <a:defRPr/>
                      </a:pPr>
                      <a:r>
                        <a:rPr lang="sv-FI" sz="800" dirty="0">
                          <a:latin typeface="Arial"/>
                          <a:cs typeface="Arial"/>
                        </a:rPr>
                        <a:t>Ei sovellettavissa </a:t>
                      </a:r>
                      <a:br>
                        <a:rPr lang="sv-FI" sz="800" dirty="0">
                          <a:latin typeface="Arial"/>
                          <a:cs typeface="Arial"/>
                        </a:rPr>
                      </a:br>
                      <a:r>
                        <a:rPr lang="sv-FI" sz="800" dirty="0">
                          <a:latin typeface="Arial"/>
                          <a:cs typeface="Arial"/>
                        </a:rPr>
                        <a:t>14.3. Kuljetuksen vaaraluokka(t)</a:t>
                      </a:r>
                      <a:r>
                        <a:rPr sz="800" spc="5" dirty="0">
                          <a:latin typeface="Arial"/>
                          <a:cs typeface="Arial"/>
                        </a:rPr>
                        <a:t> </a:t>
                      </a:r>
                      <a:r>
                        <a:rPr lang="sv-FI" sz="800" dirty="0">
                          <a:latin typeface="Arial"/>
                          <a:cs typeface="Arial"/>
                        </a:rPr>
                        <a:t>Ei sovellettavissa </a:t>
                      </a:r>
                      <a:br>
                        <a:rPr lang="sv-FI" sz="800" dirty="0">
                          <a:latin typeface="Arial"/>
                          <a:cs typeface="Arial"/>
                        </a:rPr>
                      </a:br>
                      <a:r>
                        <a:rPr lang="sv-FI" sz="800" dirty="0">
                          <a:latin typeface="Arial"/>
                          <a:cs typeface="Arial"/>
                        </a:rPr>
                        <a:t>14.4. Pakkausryhmä </a:t>
                      </a:r>
                    </a:p>
                    <a:p>
                      <a:pPr marL="37465" marR="5352415" lvl="1" indent="0" defTabSz="914400" eaLnBrk="1" fontAlgn="auto" latinLnBrk="0" hangingPunct="1">
                        <a:lnSpc>
                          <a:spcPct val="205200"/>
                        </a:lnSpc>
                        <a:spcBef>
                          <a:spcPts val="0"/>
                        </a:spcBef>
                        <a:spcAft>
                          <a:spcPts val="0"/>
                        </a:spcAft>
                        <a:buClrTx/>
                        <a:buSzTx/>
                        <a:buFontTx/>
                        <a:buNone/>
                        <a:tabLst>
                          <a:tab pos="172720" algn="l"/>
                          <a:tab pos="288290" algn="l"/>
                        </a:tabLst>
                        <a:defRPr/>
                      </a:pPr>
                      <a:r>
                        <a:rPr lang="sv-FI" sz="800" dirty="0">
                          <a:latin typeface="Arial"/>
                          <a:cs typeface="Arial"/>
                        </a:rPr>
                        <a:t>Ei sovellettavissa</a:t>
                      </a:r>
                      <a:endParaRPr sz="800" dirty="0">
                        <a:latin typeface="Times New Roman"/>
                        <a:cs typeface="Times New Roman"/>
                      </a:endParaRPr>
                    </a:p>
                    <a:p>
                      <a:pPr>
                        <a:lnSpc>
                          <a:spcPct val="100000"/>
                        </a:lnSpc>
                        <a:spcBef>
                          <a:spcPts val="180"/>
                        </a:spcBef>
                      </a:pPr>
                      <a:endParaRPr sz="800" dirty="0">
                        <a:latin typeface="Times New Roman"/>
                        <a:cs typeface="Times New Roman"/>
                      </a:endParaRPr>
                    </a:p>
                    <a:p>
                      <a:pPr marR="64769" algn="r">
                        <a:lnSpc>
                          <a:spcPts val="580"/>
                        </a:lnSpc>
                      </a:pPr>
                      <a:r>
                        <a:rPr sz="500" spc="-10" dirty="0">
                          <a:latin typeface="Arial"/>
                          <a:cs typeface="Arial"/>
                        </a:rPr>
                        <a:t>EPY</a:t>
                      </a:r>
                      <a:r>
                        <a:rPr sz="500" spc="-15" dirty="0">
                          <a:latin typeface="Arial"/>
                          <a:cs typeface="Arial"/>
                        </a:rPr>
                        <a:t> </a:t>
                      </a:r>
                      <a:r>
                        <a:rPr sz="500" dirty="0">
                          <a:latin typeface="Arial"/>
                          <a:cs typeface="Arial"/>
                        </a:rPr>
                        <a:t>11.1.2</a:t>
                      </a:r>
                      <a:r>
                        <a:rPr sz="500" spc="-10" dirty="0">
                          <a:latin typeface="Arial"/>
                          <a:cs typeface="Arial"/>
                        </a:rPr>
                        <a:t> </a:t>
                      </a:r>
                      <a:r>
                        <a:rPr sz="500" dirty="0">
                          <a:latin typeface="Arial"/>
                          <a:cs typeface="Arial"/>
                        </a:rPr>
                        <a:t>-</a:t>
                      </a:r>
                      <a:r>
                        <a:rPr sz="500" spc="-15" dirty="0">
                          <a:latin typeface="Arial"/>
                          <a:cs typeface="Arial"/>
                        </a:rPr>
                        <a:t> </a:t>
                      </a:r>
                      <a:r>
                        <a:rPr sz="500" dirty="0">
                          <a:latin typeface="Arial"/>
                          <a:cs typeface="Arial"/>
                        </a:rPr>
                        <a:t>SDS</a:t>
                      </a:r>
                      <a:r>
                        <a:rPr sz="500" spc="-10" dirty="0">
                          <a:latin typeface="Arial"/>
                          <a:cs typeface="Arial"/>
                        </a:rPr>
                        <a:t> 1004.14</a:t>
                      </a:r>
                      <a:endParaRPr sz="500" dirty="0">
                        <a:latin typeface="Arial"/>
                        <a:cs typeface="Arial"/>
                      </a:endParaRPr>
                    </a:p>
                  </a:txBody>
                  <a:tcPr marL="0" marR="0" marT="80645" marB="0">
                    <a:lnL w="3175">
                      <a:solidFill>
                        <a:srgbClr val="000000"/>
                      </a:solidFill>
                      <a:prstDash val="solid"/>
                    </a:lnL>
                    <a:lnR w="3175">
                      <a:solidFill>
                        <a:srgbClr val="000000"/>
                      </a:solidFill>
                      <a:prstDash val="solid"/>
                    </a:lnR>
                    <a:lnB w="3175">
                      <a:solidFill>
                        <a:srgbClr val="000000"/>
                      </a:solidFill>
                      <a:prstDash val="solid"/>
                    </a:lnB>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7"/>
                  </a:ext>
                </a:extLst>
              </a:tr>
            </a:tbl>
          </a:graphicData>
        </a:graphic>
      </p:graphicFrame>
      <p:sp>
        <p:nvSpPr>
          <p:cNvPr id="3" name="textruta 2">
            <a:extLst>
              <a:ext uri="{FF2B5EF4-FFF2-40B4-BE49-F238E27FC236}">
                <a16:creationId xmlns:a16="http://schemas.microsoft.com/office/drawing/2014/main" id="{404EFEFC-F98B-3A43-ADA6-EACF25F4C23E}"/>
              </a:ext>
            </a:extLst>
          </p:cNvPr>
          <p:cNvSpPr txBox="1"/>
          <p:nvPr/>
        </p:nvSpPr>
        <p:spPr>
          <a:xfrm>
            <a:off x="501650" y="7937500"/>
            <a:ext cx="1532792" cy="215444"/>
          </a:xfrm>
          <a:prstGeom prst="rect">
            <a:avLst/>
          </a:prstGeom>
          <a:noFill/>
        </p:spPr>
        <p:txBody>
          <a:bodyPr wrap="none" rtlCol="0">
            <a:spAutoFit/>
          </a:bodyPr>
          <a:lstStyle/>
          <a:p>
            <a:r>
              <a:rPr lang="sv-FI" sz="800" dirty="0">
                <a:latin typeface="Arial" panose="020B0604020202020204" pitchFamily="34" charset="0"/>
                <a:cs typeface="Arial" panose="020B0604020202020204" pitchFamily="34" charset="0"/>
              </a:rPr>
              <a:t>YK-numero tai tunnusnumero</a:t>
            </a:r>
            <a:endParaRPr lang="fi-FI" sz="800" dirty="0">
              <a:latin typeface="Arial" panose="020B0604020202020204" pitchFamily="34" charset="0"/>
              <a:cs typeface="Arial" panose="020B0604020202020204" pitchFamily="34" charset="0"/>
            </a:endParaRPr>
          </a:p>
        </p:txBody>
      </p:sp>
      <p:sp>
        <p:nvSpPr>
          <p:cNvPr id="4" name="textruta 3">
            <a:extLst>
              <a:ext uri="{FF2B5EF4-FFF2-40B4-BE49-F238E27FC236}">
                <a16:creationId xmlns:a16="http://schemas.microsoft.com/office/drawing/2014/main" id="{D7CD5D72-A9C2-CA4D-9AF5-E166FB38D8E7}"/>
              </a:ext>
            </a:extLst>
          </p:cNvPr>
          <p:cNvSpPr txBox="1"/>
          <p:nvPr/>
        </p:nvSpPr>
        <p:spPr>
          <a:xfrm>
            <a:off x="507114" y="8394700"/>
            <a:ext cx="1697901" cy="215444"/>
          </a:xfrm>
          <a:prstGeom prst="rect">
            <a:avLst/>
          </a:prstGeom>
          <a:noFill/>
        </p:spPr>
        <p:txBody>
          <a:bodyPr wrap="none" rtlCol="0">
            <a:spAutoFit/>
          </a:bodyPr>
          <a:lstStyle/>
          <a:p>
            <a:r>
              <a:rPr lang="sv-FI" sz="800" dirty="0">
                <a:latin typeface="Arial" panose="020B0604020202020204" pitchFamily="34" charset="0"/>
                <a:cs typeface="Arial" panose="020B0604020202020204" pitchFamily="34" charset="0"/>
              </a:rPr>
              <a:t>YK:n asianmukainen kuljetusnimi</a:t>
            </a:r>
            <a:endParaRPr lang="fi-FI" sz="800" dirty="0">
              <a:latin typeface="Arial" panose="020B0604020202020204" pitchFamily="34" charset="0"/>
              <a:cs typeface="Arial" panose="020B060402020202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81076" y="3562349"/>
            <a:ext cx="1967230" cy="0"/>
          </a:xfrm>
          <a:custGeom>
            <a:avLst/>
            <a:gdLst/>
            <a:ahLst/>
            <a:cxnLst/>
            <a:rect l="l" t="t" r="r" b="b"/>
            <a:pathLst>
              <a:path w="1967230">
                <a:moveTo>
                  <a:pt x="0" y="0"/>
                </a:moveTo>
                <a:lnTo>
                  <a:pt x="1966976" y="0"/>
                </a:lnTo>
              </a:path>
            </a:pathLst>
          </a:custGeom>
          <a:ln w="3175">
            <a:solidFill>
              <a:srgbClr val="000000"/>
            </a:solidFill>
          </a:ln>
        </p:spPr>
        <p:txBody>
          <a:bodyPr wrap="square" lIns="0" tIns="0" rIns="0" bIns="0" rtlCol="0"/>
          <a:lstStyle/>
          <a:p>
            <a:endParaRPr/>
          </a:p>
        </p:txBody>
      </p:sp>
      <p:sp>
        <p:nvSpPr>
          <p:cNvPr id="3" name="object 3"/>
          <p:cNvSpPr/>
          <p:nvPr/>
        </p:nvSpPr>
        <p:spPr>
          <a:xfrm>
            <a:off x="481076" y="3815841"/>
            <a:ext cx="5281295" cy="0"/>
          </a:xfrm>
          <a:custGeom>
            <a:avLst/>
            <a:gdLst/>
            <a:ahLst/>
            <a:cxnLst/>
            <a:rect l="l" t="t" r="r" b="b"/>
            <a:pathLst>
              <a:path w="5281295">
                <a:moveTo>
                  <a:pt x="0" y="0"/>
                </a:moveTo>
                <a:lnTo>
                  <a:pt x="5281168" y="0"/>
                </a:lnTo>
              </a:path>
            </a:pathLst>
          </a:custGeom>
          <a:ln w="3175">
            <a:solidFill>
              <a:srgbClr val="000000"/>
            </a:solidFill>
          </a:ln>
        </p:spPr>
        <p:txBody>
          <a:bodyPr wrap="square" lIns="0" tIns="0" rIns="0" bIns="0" rtlCol="0"/>
          <a:lstStyle/>
          <a:p>
            <a:endParaRPr/>
          </a:p>
        </p:txBody>
      </p:sp>
      <p:sp>
        <p:nvSpPr>
          <p:cNvPr id="4" name="object 4"/>
          <p:cNvSpPr/>
          <p:nvPr/>
        </p:nvSpPr>
        <p:spPr>
          <a:xfrm>
            <a:off x="548386" y="3940936"/>
            <a:ext cx="1027430" cy="0"/>
          </a:xfrm>
          <a:custGeom>
            <a:avLst/>
            <a:gdLst/>
            <a:ahLst/>
            <a:cxnLst/>
            <a:rect l="l" t="t" r="r" b="b"/>
            <a:pathLst>
              <a:path w="1027430">
                <a:moveTo>
                  <a:pt x="0" y="0"/>
                </a:moveTo>
                <a:lnTo>
                  <a:pt x="1027302" y="0"/>
                </a:lnTo>
              </a:path>
            </a:pathLst>
          </a:custGeom>
          <a:ln w="3175">
            <a:solidFill>
              <a:srgbClr val="000000"/>
            </a:solidFill>
          </a:ln>
        </p:spPr>
        <p:txBody>
          <a:bodyPr wrap="square" lIns="0" tIns="0" rIns="0" bIns="0" rtlCol="0"/>
          <a:lstStyle/>
          <a:p>
            <a:endParaRPr/>
          </a:p>
        </p:txBody>
      </p:sp>
      <p:sp>
        <p:nvSpPr>
          <p:cNvPr id="5" name="object 5"/>
          <p:cNvSpPr/>
          <p:nvPr/>
        </p:nvSpPr>
        <p:spPr>
          <a:xfrm>
            <a:off x="481076" y="4316094"/>
            <a:ext cx="3763010" cy="0"/>
          </a:xfrm>
          <a:custGeom>
            <a:avLst/>
            <a:gdLst/>
            <a:ahLst/>
            <a:cxnLst/>
            <a:rect l="l" t="t" r="r" b="b"/>
            <a:pathLst>
              <a:path w="3763010">
                <a:moveTo>
                  <a:pt x="0" y="0"/>
                </a:moveTo>
                <a:lnTo>
                  <a:pt x="3763010" y="0"/>
                </a:lnTo>
              </a:path>
            </a:pathLst>
          </a:custGeom>
          <a:ln w="3175">
            <a:solidFill>
              <a:srgbClr val="000000"/>
            </a:solidFill>
          </a:ln>
        </p:spPr>
        <p:txBody>
          <a:bodyPr wrap="square" lIns="0" tIns="0" rIns="0" bIns="0" rtlCol="0"/>
          <a:lstStyle/>
          <a:p>
            <a:endParaRPr/>
          </a:p>
        </p:txBody>
      </p:sp>
      <p:sp>
        <p:nvSpPr>
          <p:cNvPr id="6" name="object 6"/>
          <p:cNvSpPr/>
          <p:nvPr/>
        </p:nvSpPr>
        <p:spPr>
          <a:xfrm>
            <a:off x="481076" y="4691379"/>
            <a:ext cx="2213610" cy="0"/>
          </a:xfrm>
          <a:custGeom>
            <a:avLst/>
            <a:gdLst/>
            <a:ahLst/>
            <a:cxnLst/>
            <a:rect l="l" t="t" r="r" b="b"/>
            <a:pathLst>
              <a:path w="2213610">
                <a:moveTo>
                  <a:pt x="0" y="0"/>
                </a:moveTo>
                <a:lnTo>
                  <a:pt x="2213610" y="0"/>
                </a:lnTo>
              </a:path>
            </a:pathLst>
          </a:custGeom>
          <a:ln w="3175">
            <a:solidFill>
              <a:srgbClr val="000000"/>
            </a:solidFill>
          </a:ln>
        </p:spPr>
        <p:txBody>
          <a:bodyPr wrap="square" lIns="0" tIns="0" rIns="0" bIns="0" rtlCol="0"/>
          <a:lstStyle/>
          <a:p>
            <a:endParaRPr/>
          </a:p>
        </p:txBody>
      </p:sp>
      <p:sp>
        <p:nvSpPr>
          <p:cNvPr id="7" name="object 7"/>
          <p:cNvSpPr/>
          <p:nvPr/>
        </p:nvSpPr>
        <p:spPr>
          <a:xfrm>
            <a:off x="481076" y="5066537"/>
            <a:ext cx="2701925" cy="0"/>
          </a:xfrm>
          <a:custGeom>
            <a:avLst/>
            <a:gdLst/>
            <a:ahLst/>
            <a:cxnLst/>
            <a:rect l="l" t="t" r="r" b="b"/>
            <a:pathLst>
              <a:path w="2701925">
                <a:moveTo>
                  <a:pt x="0" y="0"/>
                </a:moveTo>
                <a:lnTo>
                  <a:pt x="2701417" y="0"/>
                </a:lnTo>
              </a:path>
            </a:pathLst>
          </a:custGeom>
          <a:ln w="3175">
            <a:solidFill>
              <a:srgbClr val="000000"/>
            </a:solidFill>
          </a:ln>
        </p:spPr>
        <p:txBody>
          <a:bodyPr wrap="square" lIns="0" tIns="0" rIns="0" bIns="0" rtlCol="0"/>
          <a:lstStyle/>
          <a:p>
            <a:endParaRPr/>
          </a:p>
        </p:txBody>
      </p:sp>
      <p:sp>
        <p:nvSpPr>
          <p:cNvPr id="8" name="object 8"/>
          <p:cNvSpPr/>
          <p:nvPr/>
        </p:nvSpPr>
        <p:spPr>
          <a:xfrm>
            <a:off x="481076" y="5438393"/>
            <a:ext cx="3906520" cy="0"/>
          </a:xfrm>
          <a:custGeom>
            <a:avLst/>
            <a:gdLst/>
            <a:ahLst/>
            <a:cxnLst/>
            <a:rect l="l" t="t" r="r" b="b"/>
            <a:pathLst>
              <a:path w="3906520">
                <a:moveTo>
                  <a:pt x="0" y="0"/>
                </a:moveTo>
                <a:lnTo>
                  <a:pt x="3906139" y="0"/>
                </a:lnTo>
              </a:path>
            </a:pathLst>
          </a:custGeom>
          <a:ln w="3175">
            <a:solidFill>
              <a:srgbClr val="000000"/>
            </a:solidFill>
          </a:ln>
        </p:spPr>
        <p:txBody>
          <a:bodyPr wrap="square" lIns="0" tIns="0" rIns="0" bIns="0" rtlCol="0"/>
          <a:lstStyle/>
          <a:p>
            <a:endParaRPr/>
          </a:p>
        </p:txBody>
      </p:sp>
      <p:sp>
        <p:nvSpPr>
          <p:cNvPr id="9" name="object 9"/>
          <p:cNvSpPr/>
          <p:nvPr/>
        </p:nvSpPr>
        <p:spPr>
          <a:xfrm>
            <a:off x="481076" y="5813678"/>
            <a:ext cx="2360930" cy="0"/>
          </a:xfrm>
          <a:custGeom>
            <a:avLst/>
            <a:gdLst/>
            <a:ahLst/>
            <a:cxnLst/>
            <a:rect l="l" t="t" r="r" b="b"/>
            <a:pathLst>
              <a:path w="2360930">
                <a:moveTo>
                  <a:pt x="0" y="0"/>
                </a:moveTo>
                <a:lnTo>
                  <a:pt x="2360930" y="0"/>
                </a:lnTo>
              </a:path>
            </a:pathLst>
          </a:custGeom>
          <a:ln w="3175">
            <a:solidFill>
              <a:srgbClr val="000000"/>
            </a:solidFill>
          </a:ln>
        </p:spPr>
        <p:txBody>
          <a:bodyPr wrap="square" lIns="0" tIns="0" rIns="0" bIns="0" rtlCol="0"/>
          <a:lstStyle/>
          <a:p>
            <a:endParaRPr/>
          </a:p>
        </p:txBody>
      </p:sp>
      <p:sp>
        <p:nvSpPr>
          <p:cNvPr id="10" name="object 10"/>
          <p:cNvSpPr/>
          <p:nvPr/>
        </p:nvSpPr>
        <p:spPr>
          <a:xfrm>
            <a:off x="481076" y="6188836"/>
            <a:ext cx="2360930" cy="0"/>
          </a:xfrm>
          <a:custGeom>
            <a:avLst/>
            <a:gdLst/>
            <a:ahLst/>
            <a:cxnLst/>
            <a:rect l="l" t="t" r="r" b="b"/>
            <a:pathLst>
              <a:path w="2360930">
                <a:moveTo>
                  <a:pt x="0" y="0"/>
                </a:moveTo>
                <a:lnTo>
                  <a:pt x="2360930" y="0"/>
                </a:lnTo>
              </a:path>
            </a:pathLst>
          </a:custGeom>
          <a:ln w="3175">
            <a:solidFill>
              <a:srgbClr val="000000"/>
            </a:solidFill>
          </a:ln>
        </p:spPr>
        <p:txBody>
          <a:bodyPr wrap="square" lIns="0" tIns="0" rIns="0" bIns="0" rtlCol="0"/>
          <a:lstStyle/>
          <a:p>
            <a:endParaRPr/>
          </a:p>
        </p:txBody>
      </p:sp>
      <p:sp>
        <p:nvSpPr>
          <p:cNvPr id="11" name="object 11"/>
          <p:cNvSpPr/>
          <p:nvPr/>
        </p:nvSpPr>
        <p:spPr>
          <a:xfrm>
            <a:off x="481076" y="6567423"/>
            <a:ext cx="944880" cy="0"/>
          </a:xfrm>
          <a:custGeom>
            <a:avLst/>
            <a:gdLst/>
            <a:ahLst/>
            <a:cxnLst/>
            <a:rect l="l" t="t" r="r" b="b"/>
            <a:pathLst>
              <a:path w="944880">
                <a:moveTo>
                  <a:pt x="0" y="0"/>
                </a:moveTo>
                <a:lnTo>
                  <a:pt x="944752" y="0"/>
                </a:lnTo>
              </a:path>
            </a:pathLst>
          </a:custGeom>
          <a:ln w="3175">
            <a:solidFill>
              <a:srgbClr val="000000"/>
            </a:solidFill>
          </a:ln>
        </p:spPr>
        <p:txBody>
          <a:bodyPr wrap="square" lIns="0" tIns="0" rIns="0" bIns="0" rtlCol="0"/>
          <a:lstStyle/>
          <a:p>
            <a:endParaRPr/>
          </a:p>
        </p:txBody>
      </p:sp>
      <p:sp>
        <p:nvSpPr>
          <p:cNvPr id="12" name="object 12"/>
          <p:cNvSpPr/>
          <p:nvPr/>
        </p:nvSpPr>
        <p:spPr>
          <a:xfrm>
            <a:off x="481076" y="6939279"/>
            <a:ext cx="1420495" cy="0"/>
          </a:xfrm>
          <a:custGeom>
            <a:avLst/>
            <a:gdLst/>
            <a:ahLst/>
            <a:cxnLst/>
            <a:rect l="l" t="t" r="r" b="b"/>
            <a:pathLst>
              <a:path w="1420495">
                <a:moveTo>
                  <a:pt x="0" y="0"/>
                </a:moveTo>
                <a:lnTo>
                  <a:pt x="1420495" y="0"/>
                </a:lnTo>
              </a:path>
            </a:pathLst>
          </a:custGeom>
          <a:ln w="3175">
            <a:solidFill>
              <a:srgbClr val="000000"/>
            </a:solidFill>
          </a:ln>
        </p:spPr>
        <p:txBody>
          <a:bodyPr wrap="square" lIns="0" tIns="0" rIns="0" bIns="0" rtlCol="0"/>
          <a:lstStyle/>
          <a:p>
            <a:endParaRPr/>
          </a:p>
        </p:txBody>
      </p:sp>
      <p:sp>
        <p:nvSpPr>
          <p:cNvPr id="13" name="object 13"/>
          <p:cNvSpPr/>
          <p:nvPr/>
        </p:nvSpPr>
        <p:spPr>
          <a:xfrm>
            <a:off x="481076" y="7317866"/>
            <a:ext cx="4781550" cy="0"/>
          </a:xfrm>
          <a:custGeom>
            <a:avLst/>
            <a:gdLst/>
            <a:ahLst/>
            <a:cxnLst/>
            <a:rect l="l" t="t" r="r" b="b"/>
            <a:pathLst>
              <a:path w="4781550">
                <a:moveTo>
                  <a:pt x="0" y="0"/>
                </a:moveTo>
                <a:lnTo>
                  <a:pt x="4781423" y="0"/>
                </a:lnTo>
              </a:path>
            </a:pathLst>
          </a:custGeom>
          <a:ln w="3175">
            <a:solidFill>
              <a:srgbClr val="000000"/>
            </a:solidFill>
          </a:ln>
        </p:spPr>
        <p:txBody>
          <a:bodyPr wrap="square" lIns="0" tIns="0" rIns="0" bIns="0" rtlCol="0"/>
          <a:lstStyle/>
          <a:p>
            <a:endParaRPr/>
          </a:p>
        </p:txBody>
      </p:sp>
      <p:graphicFrame>
        <p:nvGraphicFramePr>
          <p:cNvPr id="14" name="object 14"/>
          <p:cNvGraphicFramePr>
            <a:graphicFrameLocks noGrp="1"/>
          </p:cNvGraphicFramePr>
          <p:nvPr>
            <p:extLst>
              <p:ext uri="{D42A27DB-BD31-4B8C-83A1-F6EECF244321}">
                <p14:modId xmlns:p14="http://schemas.microsoft.com/office/powerpoint/2010/main" val="1273052851"/>
              </p:ext>
            </p:extLst>
          </p:nvPr>
        </p:nvGraphicFramePr>
        <p:xfrm>
          <a:off x="307847" y="317499"/>
          <a:ext cx="6860540" cy="10004552"/>
        </p:xfrm>
        <a:graphic>
          <a:graphicData uri="http://schemas.openxmlformats.org/drawingml/2006/table">
            <a:tbl>
              <a:tblPr firstRow="1" bandRow="1">
                <a:tableStyleId>{2D5ABB26-0587-4C30-8999-92F81FD0307C}</a:tableStyleId>
              </a:tblPr>
              <a:tblGrid>
                <a:gridCol w="1407160">
                  <a:extLst>
                    <a:ext uri="{9D8B030D-6E8A-4147-A177-3AD203B41FA5}">
                      <a16:colId xmlns:a16="http://schemas.microsoft.com/office/drawing/2014/main" val="20000"/>
                    </a:ext>
                  </a:extLst>
                </a:gridCol>
                <a:gridCol w="3430270">
                  <a:extLst>
                    <a:ext uri="{9D8B030D-6E8A-4147-A177-3AD203B41FA5}">
                      <a16:colId xmlns:a16="http://schemas.microsoft.com/office/drawing/2014/main" val="20001"/>
                    </a:ext>
                  </a:extLst>
                </a:gridCol>
                <a:gridCol w="2023110">
                  <a:extLst>
                    <a:ext uri="{9D8B030D-6E8A-4147-A177-3AD203B41FA5}">
                      <a16:colId xmlns:a16="http://schemas.microsoft.com/office/drawing/2014/main" val="20002"/>
                    </a:ext>
                  </a:extLst>
                </a:gridCol>
              </a:tblGrid>
              <a:tr h="297815">
                <a:tc rowSpan="2">
                  <a:txBody>
                    <a:bodyPr/>
                    <a:lstStyle/>
                    <a:p>
                      <a:pPr>
                        <a:lnSpc>
                          <a:spcPct val="100000"/>
                        </a:lnSpc>
                      </a:pPr>
                      <a:endParaRPr sz="800">
                        <a:latin typeface="Times New Roman"/>
                        <a:cs typeface="Times New Roman"/>
                      </a:endParaRPr>
                    </a:p>
                  </a:txBody>
                  <a:tcPr marL="0" marR="0" marT="0" marB="0">
                    <a:lnL w="3175">
                      <a:solidFill>
                        <a:srgbClr val="000000"/>
                      </a:solidFill>
                      <a:prstDash val="solid"/>
                    </a:lnL>
                    <a:lnT w="3175">
                      <a:solidFill>
                        <a:srgbClr val="000000"/>
                      </a:solidFill>
                      <a:prstDash val="solid"/>
                    </a:lnT>
                    <a:lnB w="3175">
                      <a:solidFill>
                        <a:srgbClr val="000000"/>
                      </a:solidFill>
                      <a:prstDash val="solid"/>
                    </a:lnB>
                  </a:tcPr>
                </a:tc>
                <a:tc>
                  <a:txBody>
                    <a:bodyPr/>
                    <a:lstStyle/>
                    <a:p>
                      <a:pPr marR="68580" algn="ctr">
                        <a:lnSpc>
                          <a:spcPts val="2014"/>
                        </a:lnSpc>
                      </a:pPr>
                      <a:r>
                        <a:rPr sz="1750" dirty="0">
                          <a:latin typeface="Arial"/>
                          <a:cs typeface="Arial"/>
                        </a:rPr>
                        <a:t>OIKOS</a:t>
                      </a:r>
                      <a:r>
                        <a:rPr sz="1750" spc="-35" dirty="0">
                          <a:latin typeface="Arial"/>
                          <a:cs typeface="Arial"/>
                        </a:rPr>
                        <a:t> </a:t>
                      </a:r>
                      <a:r>
                        <a:rPr sz="1750" dirty="0">
                          <a:latin typeface="Arial"/>
                          <a:cs typeface="Arial"/>
                        </a:rPr>
                        <a:t>S.P.A.</a:t>
                      </a:r>
                      <a:r>
                        <a:rPr sz="1750" spc="-20" dirty="0">
                          <a:latin typeface="Arial"/>
                          <a:cs typeface="Arial"/>
                        </a:rPr>
                        <a:t> </a:t>
                      </a:r>
                      <a:r>
                        <a:rPr sz="1750" dirty="0">
                          <a:latin typeface="Arial"/>
                          <a:cs typeface="Arial"/>
                        </a:rPr>
                        <a:t>A</a:t>
                      </a:r>
                      <a:r>
                        <a:rPr sz="1750" spc="-20" dirty="0">
                          <a:latin typeface="Arial"/>
                          <a:cs typeface="Arial"/>
                        </a:rPr>
                        <a:t> </a:t>
                      </a:r>
                      <a:r>
                        <a:rPr sz="1750" dirty="0">
                          <a:latin typeface="Arial"/>
                          <a:cs typeface="Arial"/>
                        </a:rPr>
                        <a:t>SOCIO</a:t>
                      </a:r>
                      <a:r>
                        <a:rPr sz="1750" spc="-20" dirty="0">
                          <a:latin typeface="Arial"/>
                          <a:cs typeface="Arial"/>
                        </a:rPr>
                        <a:t> </a:t>
                      </a:r>
                      <a:r>
                        <a:rPr sz="1750" spc="-10" dirty="0">
                          <a:latin typeface="Arial"/>
                          <a:cs typeface="Arial"/>
                        </a:rPr>
                        <a:t>UNICO</a:t>
                      </a:r>
                      <a:endParaRPr sz="1750">
                        <a:latin typeface="Arial"/>
                        <a:cs typeface="Arial"/>
                      </a:endParaRPr>
                    </a:p>
                  </a:txBody>
                  <a:tcPr marL="0" marR="0" marT="0" marB="0">
                    <a:lnR w="3175">
                      <a:solidFill>
                        <a:srgbClr val="000000"/>
                      </a:solidFill>
                      <a:prstDash val="solid"/>
                    </a:lnR>
                    <a:lnT w="3175">
                      <a:solidFill>
                        <a:srgbClr val="000000"/>
                      </a:solidFill>
                      <a:prstDash val="solid"/>
                    </a:lnT>
                    <a:lnB w="3175">
                      <a:solidFill>
                        <a:srgbClr val="000000"/>
                      </a:solidFill>
                      <a:prstDash val="solid"/>
                    </a:lnB>
                  </a:tcPr>
                </a:tc>
                <a:tc rowSpan="2">
                  <a:txBody>
                    <a:bodyPr/>
                    <a:lstStyle/>
                    <a:p>
                      <a:pPr marL="153670">
                        <a:lnSpc>
                          <a:spcPts val="760"/>
                        </a:lnSpc>
                        <a:spcBef>
                          <a:spcPts val="360"/>
                        </a:spcBef>
                        <a:tabLst>
                          <a:tab pos="1873250" algn="l"/>
                        </a:tabLst>
                      </a:pPr>
                      <a:r>
                        <a:rPr lang="sv-SE" sz="550" spc="-10" dirty="0" err="1">
                          <a:latin typeface="Arial"/>
                          <a:cs typeface="Arial"/>
                        </a:rPr>
                        <a:t>Tarkistus</a:t>
                      </a:r>
                      <a:r>
                        <a:rPr lang="sv-SE" sz="550" spc="40" dirty="0">
                          <a:latin typeface="Arial"/>
                          <a:cs typeface="Arial"/>
                        </a:rPr>
                        <a:t> </a:t>
                      </a:r>
                      <a:r>
                        <a:rPr lang="sv-SE" sz="550" spc="-10" dirty="0">
                          <a:latin typeface="Arial"/>
                          <a:cs typeface="Arial"/>
                        </a:rPr>
                        <a:t>nro.10</a:t>
                      </a:r>
                      <a:r>
                        <a:rPr lang="sv-SE" sz="550" dirty="0">
                          <a:latin typeface="Arial"/>
                          <a:cs typeface="Arial"/>
                        </a:rPr>
                        <a:t>	</a:t>
                      </a:r>
                      <a:r>
                        <a:rPr lang="sv-SE" sz="975" spc="-37" baseline="8547" dirty="0">
                          <a:latin typeface="Arial"/>
                          <a:cs typeface="Arial"/>
                        </a:rPr>
                        <a:t>FI</a:t>
                      </a:r>
                      <a:endParaRPr lang="sv-SE" sz="975" baseline="8547" dirty="0">
                        <a:latin typeface="Arial"/>
                        <a:cs typeface="Arial"/>
                      </a:endParaRPr>
                    </a:p>
                    <a:p>
                      <a:pPr marL="153670" marR="1173480">
                        <a:lnSpc>
                          <a:spcPts val="640"/>
                        </a:lnSpc>
                        <a:spcBef>
                          <a:spcPts val="15"/>
                        </a:spcBef>
                      </a:pPr>
                      <a:r>
                        <a:rPr lang="sv-SE" sz="550" spc="-15" dirty="0" err="1">
                          <a:latin typeface="Arial"/>
                          <a:cs typeface="Arial"/>
                        </a:rPr>
                        <a:t>Päivätty</a:t>
                      </a:r>
                      <a:r>
                        <a:rPr lang="sv-SE" sz="550" spc="-15" dirty="0">
                          <a:latin typeface="Arial"/>
                          <a:cs typeface="Arial"/>
                        </a:rPr>
                        <a:t> </a:t>
                      </a:r>
                      <a:r>
                        <a:rPr lang="sv-SE" sz="550" spc="-10" dirty="0">
                          <a:latin typeface="Arial"/>
                          <a:cs typeface="Arial"/>
                        </a:rPr>
                        <a:t>16/11/2022</a:t>
                      </a:r>
                      <a:r>
                        <a:rPr lang="sv-SE" sz="550" spc="500" dirty="0">
                          <a:latin typeface="Arial"/>
                          <a:cs typeface="Arial"/>
                        </a:rPr>
                        <a:t> </a:t>
                      </a:r>
                      <a:r>
                        <a:rPr lang="sv-SE" sz="550" dirty="0" err="1">
                          <a:latin typeface="Arial"/>
                          <a:cs typeface="Arial"/>
                        </a:rPr>
                        <a:t>Tulostettu</a:t>
                      </a:r>
                      <a:r>
                        <a:rPr lang="sv-SE" sz="550" spc="-10" dirty="0">
                          <a:latin typeface="Arial"/>
                          <a:cs typeface="Arial"/>
                        </a:rPr>
                        <a:t> 30/11/2022</a:t>
                      </a:r>
                      <a:endParaRPr lang="sv-SE" sz="550" spc="500" dirty="0">
                        <a:latin typeface="Arial"/>
                        <a:cs typeface="Arial"/>
                      </a:endParaRPr>
                    </a:p>
                    <a:p>
                      <a:pPr marL="153670" marR="1173480">
                        <a:lnSpc>
                          <a:spcPts val="640"/>
                        </a:lnSpc>
                        <a:spcBef>
                          <a:spcPts val="15"/>
                        </a:spcBef>
                      </a:pPr>
                      <a:r>
                        <a:rPr lang="sv-SE" sz="550" dirty="0" err="1">
                          <a:latin typeface="Arial"/>
                          <a:cs typeface="Arial"/>
                        </a:rPr>
                        <a:t>Sivu</a:t>
                      </a:r>
                      <a:r>
                        <a:rPr lang="sv-SE" sz="550" spc="-5" dirty="0">
                          <a:latin typeface="Arial"/>
                          <a:cs typeface="Arial"/>
                        </a:rPr>
                        <a:t> </a:t>
                      </a:r>
                      <a:r>
                        <a:rPr lang="sv-SE" sz="550" dirty="0">
                          <a:latin typeface="Arial"/>
                          <a:cs typeface="Arial"/>
                        </a:rPr>
                        <a:t>n.</a:t>
                      </a:r>
                      <a:r>
                        <a:rPr lang="sv-SE" sz="550" spc="145" dirty="0">
                          <a:latin typeface="Arial"/>
                          <a:cs typeface="Arial"/>
                        </a:rPr>
                        <a:t> 9</a:t>
                      </a:r>
                      <a:r>
                        <a:rPr lang="sv-SE" sz="550" spc="-5" dirty="0">
                          <a:latin typeface="Arial"/>
                          <a:cs typeface="Arial"/>
                        </a:rPr>
                        <a:t> </a:t>
                      </a:r>
                      <a:r>
                        <a:rPr lang="sv-SE" sz="550" dirty="0">
                          <a:latin typeface="Arial"/>
                          <a:cs typeface="Arial"/>
                        </a:rPr>
                        <a:t>/</a:t>
                      </a:r>
                      <a:r>
                        <a:rPr lang="sv-SE" sz="550" spc="-5" dirty="0">
                          <a:latin typeface="Arial"/>
                          <a:cs typeface="Arial"/>
                        </a:rPr>
                        <a:t> </a:t>
                      </a:r>
                      <a:r>
                        <a:rPr lang="sv-SE" sz="550" spc="-25" dirty="0">
                          <a:latin typeface="Arial"/>
                          <a:cs typeface="Arial"/>
                        </a:rPr>
                        <a:t>11</a:t>
                      </a:r>
                      <a:endParaRPr lang="sv-SE" sz="550" dirty="0">
                        <a:latin typeface="Arial"/>
                        <a:cs typeface="Arial"/>
                      </a:endParaRPr>
                    </a:p>
                    <a:p>
                      <a:pPr marL="153670">
                        <a:lnSpc>
                          <a:spcPts val="610"/>
                        </a:lnSpc>
                      </a:pPr>
                      <a:r>
                        <a:rPr lang="sv-SE" sz="550" dirty="0" err="1">
                          <a:latin typeface="Arial"/>
                          <a:cs typeface="Arial"/>
                        </a:rPr>
                        <a:t>Korvattu</a:t>
                      </a:r>
                      <a:r>
                        <a:rPr lang="sv-SE" sz="550" dirty="0">
                          <a:latin typeface="Arial"/>
                          <a:cs typeface="Arial"/>
                        </a:rPr>
                        <a:t> </a:t>
                      </a:r>
                      <a:r>
                        <a:rPr lang="sv-SE" sz="550" spc="-10" dirty="0">
                          <a:latin typeface="Arial"/>
                          <a:cs typeface="Arial"/>
                        </a:rPr>
                        <a:t>tarkistus:9</a:t>
                      </a:r>
                      <a:r>
                        <a:rPr lang="sv-SE" sz="550" dirty="0">
                          <a:latin typeface="Arial"/>
                          <a:cs typeface="Arial"/>
                        </a:rPr>
                        <a:t> (</a:t>
                      </a:r>
                      <a:r>
                        <a:rPr lang="sv-SE" sz="550" dirty="0" err="1">
                          <a:latin typeface="Arial"/>
                          <a:cs typeface="Arial"/>
                        </a:rPr>
                        <a:t>Päivätty</a:t>
                      </a:r>
                      <a:r>
                        <a:rPr lang="sv-SE" sz="550" dirty="0">
                          <a:latin typeface="Arial"/>
                          <a:cs typeface="Arial"/>
                        </a:rPr>
                        <a:t> </a:t>
                      </a:r>
                      <a:r>
                        <a:rPr lang="sv-SE" sz="550" spc="-10" dirty="0">
                          <a:latin typeface="Arial"/>
                          <a:cs typeface="Arial"/>
                        </a:rPr>
                        <a:t>27/05/2020)</a:t>
                      </a:r>
                      <a:endParaRPr lang="sv-SE" sz="550" dirty="0">
                        <a:latin typeface="Arial"/>
                        <a:cs typeface="Arial"/>
                      </a:endParaRPr>
                    </a:p>
                    <a:p>
                      <a:pPr marL="153670">
                        <a:lnSpc>
                          <a:spcPts val="610"/>
                        </a:lnSpc>
                      </a:pPr>
                      <a:endParaRPr sz="550" dirty="0">
                        <a:latin typeface="Arial"/>
                        <a:cs typeface="Arial"/>
                      </a:endParaRPr>
                    </a:p>
                  </a:txBody>
                  <a:tcPr marL="0" marR="0" marB="0">
                    <a:lnL w="3175" cap="flat" cmpd="sng" algn="ctr">
                      <a:solidFill>
                        <a:srgbClr val="000000"/>
                      </a:solidFill>
                      <a:prstDash val="solid"/>
                      <a:round/>
                      <a:headEnd type="none" w="med" len="med"/>
                      <a:tailEnd type="none" w="med" len="med"/>
                    </a:lnL>
                    <a:lnR w="3175">
                      <a:solidFill>
                        <a:srgbClr val="000000"/>
                      </a:solidFill>
                      <a:prstDash val="solid"/>
                    </a:lnR>
                    <a:lnT w="3175">
                      <a:solidFill>
                        <a:srgbClr val="000000"/>
                      </a:solidFill>
                      <a:prstDash val="solid"/>
                    </a:lnT>
                    <a:lnB w="3175">
                      <a:solidFill>
                        <a:srgbClr val="000000"/>
                      </a:solidFill>
                      <a:prstDash val="solid"/>
                    </a:lnB>
                  </a:tcPr>
                </a:tc>
                <a:extLst>
                  <a:ext uri="{0D108BD9-81ED-4DB2-BD59-A6C34878D82A}">
                    <a16:rowId xmlns:a16="http://schemas.microsoft.com/office/drawing/2014/main" val="10000"/>
                  </a:ext>
                </a:extLst>
              </a:tr>
              <a:tr h="321310">
                <a:tc vMerge="1">
                  <a:txBody>
                    <a:bodyPr/>
                    <a:lstStyle/>
                    <a:p>
                      <a:endParaRPr/>
                    </a:p>
                  </a:txBody>
                  <a:tcPr marL="0" marR="0" marT="0" marB="0">
                    <a:lnL w="3175">
                      <a:solidFill>
                        <a:srgbClr val="000000"/>
                      </a:solidFill>
                      <a:prstDash val="solid"/>
                    </a:lnL>
                    <a:lnT w="3175">
                      <a:solidFill>
                        <a:srgbClr val="000000"/>
                      </a:solidFill>
                      <a:prstDash val="solid"/>
                    </a:lnT>
                    <a:lnB w="3175">
                      <a:solidFill>
                        <a:srgbClr val="000000"/>
                      </a:solidFill>
                      <a:prstDash val="solid"/>
                    </a:lnB>
                  </a:tcPr>
                </a:tc>
                <a:tc>
                  <a:txBody>
                    <a:bodyPr/>
                    <a:lstStyle/>
                    <a:p>
                      <a:pPr marR="69215" algn="ctr">
                        <a:lnSpc>
                          <a:spcPts val="1750"/>
                        </a:lnSpc>
                      </a:pPr>
                      <a:r>
                        <a:rPr sz="1550" spc="-10" dirty="0">
                          <a:latin typeface="Arial"/>
                          <a:cs typeface="Arial"/>
                        </a:rPr>
                        <a:t>BETONCRYLL</a:t>
                      </a:r>
                      <a:r>
                        <a:rPr sz="1550" spc="-55" dirty="0">
                          <a:latin typeface="Arial"/>
                          <a:cs typeface="Arial"/>
                        </a:rPr>
                        <a:t> </a:t>
                      </a:r>
                      <a:r>
                        <a:rPr sz="1550" spc="-10" dirty="0">
                          <a:latin typeface="Arial"/>
                          <a:cs typeface="Arial"/>
                        </a:rPr>
                        <a:t>IDROREPELLENTE</a:t>
                      </a:r>
                      <a:endParaRPr sz="1550">
                        <a:latin typeface="Arial"/>
                        <a:cs typeface="Arial"/>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vMerge="1">
                  <a:txBody>
                    <a:bodyPr/>
                    <a:lstStyle/>
                    <a:p>
                      <a:endParaRPr/>
                    </a:p>
                  </a:txBody>
                  <a:tcPr marL="0" marR="0" marB="0">
                    <a:lnR w="3175">
                      <a:solidFill>
                        <a:srgbClr val="000000"/>
                      </a:solidFill>
                      <a:prstDash val="solid"/>
                    </a:lnR>
                    <a:lnT w="3175">
                      <a:solidFill>
                        <a:srgbClr val="000000"/>
                      </a:solidFill>
                      <a:prstDash val="solid"/>
                    </a:lnT>
                    <a:lnB w="3175">
                      <a:solidFill>
                        <a:srgbClr val="000000"/>
                      </a:solidFill>
                      <a:prstDash val="solid"/>
                    </a:lnB>
                  </a:tcPr>
                </a:tc>
                <a:extLst>
                  <a:ext uri="{0D108BD9-81ED-4DB2-BD59-A6C34878D82A}">
                    <a16:rowId xmlns:a16="http://schemas.microsoft.com/office/drawing/2014/main" val="10001"/>
                  </a:ext>
                </a:extLst>
              </a:tr>
              <a:tr h="148590">
                <a:tc gridSpan="3">
                  <a:txBody>
                    <a:bodyPr/>
                    <a:lstStyle/>
                    <a:p>
                      <a:pPr marL="38100" marR="0" indent="0" defTabSz="914400" eaLnBrk="1" fontAlgn="auto" latinLnBrk="0" hangingPunct="1">
                        <a:lnSpc>
                          <a:spcPts val="980"/>
                        </a:lnSpc>
                        <a:spcBef>
                          <a:spcPts val="90"/>
                        </a:spcBef>
                        <a:spcAft>
                          <a:spcPts val="0"/>
                        </a:spcAft>
                        <a:buClrTx/>
                        <a:buSzTx/>
                        <a:buFontTx/>
                        <a:buNone/>
                        <a:tabLst>
                          <a:tab pos="2072005" algn="l"/>
                        </a:tabLst>
                        <a:defRPr/>
                      </a:pPr>
                      <a:r>
                        <a:rPr lang="sv-SE" sz="900" dirty="0">
                          <a:latin typeface="Arial"/>
                          <a:cs typeface="Arial"/>
                        </a:rPr>
                        <a:t>OSA</a:t>
                      </a:r>
                      <a:r>
                        <a:rPr sz="900" spc="-35" dirty="0">
                          <a:latin typeface="Arial"/>
                          <a:cs typeface="Arial"/>
                        </a:rPr>
                        <a:t> </a:t>
                      </a:r>
                      <a:r>
                        <a:rPr sz="900" dirty="0">
                          <a:latin typeface="Arial"/>
                          <a:cs typeface="Arial"/>
                        </a:rPr>
                        <a:t>14.</a:t>
                      </a:r>
                      <a:r>
                        <a:rPr sz="900" spc="-30" dirty="0">
                          <a:latin typeface="Arial"/>
                          <a:cs typeface="Arial"/>
                        </a:rPr>
                        <a:t> </a:t>
                      </a:r>
                      <a:r>
                        <a:rPr lang="sv-FI" sz="900" spc="-30" dirty="0">
                          <a:latin typeface="Arial"/>
                          <a:cs typeface="Arial"/>
                        </a:rPr>
                        <a:t>Kuljetustiedot</a:t>
                      </a:r>
                      <a:r>
                        <a:rPr sz="900" dirty="0">
                          <a:latin typeface="Arial"/>
                          <a:cs typeface="Arial"/>
                        </a:rPr>
                        <a:t>	</a:t>
                      </a:r>
                      <a:r>
                        <a:rPr sz="1200" baseline="6944" dirty="0">
                          <a:latin typeface="Arial"/>
                          <a:cs typeface="Arial"/>
                        </a:rPr>
                        <a:t>...</a:t>
                      </a:r>
                      <a:r>
                        <a:rPr sz="1200" spc="-30" baseline="6944" dirty="0">
                          <a:latin typeface="Arial"/>
                          <a:cs typeface="Arial"/>
                        </a:rPr>
                        <a:t> </a:t>
                      </a:r>
                      <a:r>
                        <a:rPr sz="1200" baseline="6944" dirty="0">
                          <a:latin typeface="Arial"/>
                          <a:cs typeface="Arial"/>
                        </a:rPr>
                        <a:t>/</a:t>
                      </a:r>
                      <a:r>
                        <a:rPr sz="1200" spc="-30" baseline="6944" dirty="0">
                          <a:latin typeface="Arial"/>
                          <a:cs typeface="Arial"/>
                        </a:rPr>
                        <a:t> </a:t>
                      </a:r>
                      <a:r>
                        <a:rPr sz="1200" spc="-37" baseline="6944" dirty="0">
                          <a:latin typeface="Arial"/>
                          <a:cs typeface="Arial"/>
                        </a:rPr>
                        <a:t>&gt;&gt;</a:t>
                      </a:r>
                      <a:endParaRPr sz="1200" baseline="6944" dirty="0">
                        <a:latin typeface="Arial"/>
                        <a:cs typeface="Arial"/>
                      </a:endParaRPr>
                    </a:p>
                  </a:txBody>
                  <a:tcPr marL="0" marR="0" marT="11430" marB="0">
                    <a:lnL w="3175">
                      <a:solidFill>
                        <a:srgbClr val="000000"/>
                      </a:solidFill>
                      <a:prstDash val="solid"/>
                    </a:lnL>
                    <a:lnR w="3175">
                      <a:solidFill>
                        <a:srgbClr val="000000"/>
                      </a:solidFill>
                      <a:prstDash val="solid"/>
                    </a:lnR>
                    <a:lnT w="3175">
                      <a:solidFill>
                        <a:srgbClr val="000000"/>
                      </a:solidFill>
                      <a:prstDash val="solid"/>
                    </a:lnT>
                    <a:solidFill>
                      <a:srgbClr val="A7FFFF"/>
                    </a:solidFill>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2"/>
                  </a:ext>
                </a:extLst>
              </a:tr>
              <a:tr h="1705610">
                <a:tc gridSpan="3">
                  <a:txBody>
                    <a:bodyPr/>
                    <a:lstStyle/>
                    <a:p>
                      <a:pPr marL="37465" marR="5520690" lvl="1" indent="0" defTabSz="914400" eaLnBrk="1" fontAlgn="auto" latinLnBrk="0" hangingPunct="1">
                        <a:lnSpc>
                          <a:spcPct val="205200"/>
                        </a:lnSpc>
                        <a:spcBef>
                          <a:spcPts val="305"/>
                        </a:spcBef>
                        <a:spcAft>
                          <a:spcPts val="0"/>
                        </a:spcAft>
                        <a:buClrTx/>
                        <a:buSzTx/>
                        <a:buFontTx/>
                        <a:buNone/>
                        <a:tabLst>
                          <a:tab pos="172720" algn="l"/>
                          <a:tab pos="288290" algn="l"/>
                        </a:tabLst>
                        <a:defRPr/>
                      </a:pPr>
                      <a:r>
                        <a:rPr lang="sv-SE" sz="800" spc="-10" dirty="0">
                          <a:latin typeface="Arial"/>
                          <a:cs typeface="Arial"/>
                        </a:rPr>
                        <a:t>  14.5. </a:t>
                      </a:r>
                      <a:r>
                        <a:rPr lang="sv-FI" sz="800" spc="10" dirty="0">
                          <a:latin typeface="Arial"/>
                          <a:cs typeface="Arial"/>
                        </a:rPr>
                        <a:t>Ympäristövaarat</a:t>
                      </a:r>
                      <a:r>
                        <a:rPr sz="800" spc="-10" dirty="0">
                          <a:latin typeface="Arial"/>
                          <a:cs typeface="Arial"/>
                        </a:rPr>
                        <a:t> </a:t>
                      </a:r>
                      <a:endParaRPr lang="sv-SE" sz="800" spc="-10" dirty="0">
                        <a:latin typeface="Arial"/>
                        <a:cs typeface="Arial"/>
                      </a:endParaRPr>
                    </a:p>
                    <a:p>
                      <a:pPr marL="37465" marR="5520690" lvl="1" indent="0" defTabSz="914400" eaLnBrk="1" fontAlgn="auto" latinLnBrk="0" hangingPunct="1">
                        <a:lnSpc>
                          <a:spcPct val="205200"/>
                        </a:lnSpc>
                        <a:spcBef>
                          <a:spcPts val="305"/>
                        </a:spcBef>
                        <a:spcAft>
                          <a:spcPts val="0"/>
                        </a:spcAft>
                        <a:buClrTx/>
                        <a:buSzTx/>
                        <a:buFontTx/>
                        <a:buNone/>
                        <a:tabLst>
                          <a:tab pos="172720" algn="l"/>
                          <a:tab pos="288290" algn="l"/>
                        </a:tabLst>
                        <a:defRPr/>
                      </a:pPr>
                      <a:r>
                        <a:rPr lang="sv-FI" sz="800" dirty="0">
                          <a:latin typeface="Arial"/>
                          <a:cs typeface="Arial"/>
                        </a:rPr>
                        <a:t>Ei sovellettavissa </a:t>
                      </a:r>
                      <a:br>
                        <a:rPr lang="sv-FI" sz="800" dirty="0">
                          <a:latin typeface="Arial"/>
                          <a:cs typeface="Arial"/>
                        </a:rPr>
                      </a:br>
                      <a:r>
                        <a:rPr lang="sv-FI" sz="800" spc="-10" dirty="0">
                          <a:latin typeface="Arial"/>
                          <a:cs typeface="Arial"/>
                        </a:rPr>
                        <a:t>14.6. </a:t>
                      </a:r>
                    </a:p>
                    <a:p>
                      <a:pPr marL="37465" marR="5520690" lvl="1" indent="0" defTabSz="914400" eaLnBrk="1" fontAlgn="auto" latinLnBrk="0" hangingPunct="1">
                        <a:lnSpc>
                          <a:spcPct val="205200"/>
                        </a:lnSpc>
                        <a:spcBef>
                          <a:spcPts val="305"/>
                        </a:spcBef>
                        <a:spcAft>
                          <a:spcPts val="0"/>
                        </a:spcAft>
                        <a:buClrTx/>
                        <a:buSzTx/>
                        <a:buFontTx/>
                        <a:buNone/>
                        <a:tabLst>
                          <a:tab pos="172720" algn="l"/>
                          <a:tab pos="288290" algn="l"/>
                        </a:tabLst>
                        <a:defRPr/>
                      </a:pPr>
                      <a:r>
                        <a:rPr lang="sv-FI" sz="800" spc="-10" dirty="0">
                          <a:latin typeface="Arial"/>
                          <a:cs typeface="Arial"/>
                        </a:rPr>
                        <a:t>Ei sovellettavissa       </a:t>
                      </a:r>
                    </a:p>
                    <a:p>
                      <a:pPr marL="37465" marR="5520690" lvl="1" indent="0" defTabSz="914400" eaLnBrk="1" fontAlgn="auto" latinLnBrk="0" hangingPunct="1">
                        <a:lnSpc>
                          <a:spcPct val="205200"/>
                        </a:lnSpc>
                        <a:spcBef>
                          <a:spcPts val="305"/>
                        </a:spcBef>
                        <a:spcAft>
                          <a:spcPts val="0"/>
                        </a:spcAft>
                        <a:buClrTx/>
                        <a:buSzTx/>
                        <a:buFontTx/>
                        <a:buNone/>
                        <a:tabLst>
                          <a:tab pos="172720" algn="l"/>
                          <a:tab pos="288290" algn="l"/>
                        </a:tabLst>
                        <a:defRPr/>
                      </a:pPr>
                      <a:r>
                        <a:rPr lang="sv-FI" sz="800" spc="-10" dirty="0">
                          <a:latin typeface="Arial"/>
                          <a:cs typeface="Arial"/>
                        </a:rPr>
                        <a:t> 14.7. </a:t>
                      </a:r>
                    </a:p>
                    <a:p>
                      <a:pPr marL="37465" marR="5520690" lvl="1" indent="0" defTabSz="914400" eaLnBrk="1" fontAlgn="auto" latinLnBrk="0" hangingPunct="1">
                        <a:lnSpc>
                          <a:spcPct val="205200"/>
                        </a:lnSpc>
                        <a:spcBef>
                          <a:spcPts val="305"/>
                        </a:spcBef>
                        <a:spcAft>
                          <a:spcPts val="0"/>
                        </a:spcAft>
                        <a:buClrTx/>
                        <a:buSzTx/>
                        <a:buFontTx/>
                        <a:buNone/>
                        <a:tabLst>
                          <a:tab pos="172720" algn="l"/>
                          <a:tab pos="288290" algn="l"/>
                        </a:tabLst>
                        <a:defRPr/>
                      </a:pPr>
                      <a:r>
                        <a:rPr lang="sv-FI" sz="800" spc="-10" dirty="0">
                          <a:latin typeface="Arial"/>
                          <a:cs typeface="Arial"/>
                        </a:rPr>
                        <a:t>Tieto ei ole relevantti</a:t>
                      </a:r>
                      <a:endParaRPr sz="800" dirty="0">
                        <a:latin typeface="Arial"/>
                        <a:cs typeface="Arial"/>
                      </a:endParaRPr>
                    </a:p>
                  </a:txBody>
                  <a:tcPr marL="0" marR="0" marT="38735" marB="0">
                    <a:lnL w="3175">
                      <a:solidFill>
                        <a:srgbClr val="000000"/>
                      </a:solidFill>
                      <a:prstDash val="solid"/>
                    </a:lnL>
                    <a:lnR w="3175">
                      <a:solidFill>
                        <a:srgbClr val="000000"/>
                      </a:solidFill>
                      <a:prstDash val="solid"/>
                    </a:lnR>
                    <a:lnB w="3175">
                      <a:solidFill>
                        <a:srgbClr val="000000"/>
                      </a:solidFill>
                      <a:prstDash val="solid"/>
                    </a:lnB>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3"/>
                  </a:ext>
                </a:extLst>
              </a:tr>
              <a:tr h="172720">
                <a:tc gridSpan="3">
                  <a:txBody>
                    <a:bodyPr/>
                    <a:lstStyle/>
                    <a:p>
                      <a:pPr marL="38100" marR="0" indent="0" defTabSz="914400" eaLnBrk="1" fontAlgn="auto" latinLnBrk="0" hangingPunct="1">
                        <a:lnSpc>
                          <a:spcPts val="1265"/>
                        </a:lnSpc>
                        <a:spcBef>
                          <a:spcPts val="0"/>
                        </a:spcBef>
                        <a:spcAft>
                          <a:spcPts val="0"/>
                        </a:spcAft>
                        <a:buClrTx/>
                        <a:buSzTx/>
                        <a:buFontTx/>
                        <a:buNone/>
                        <a:tabLst/>
                        <a:defRPr/>
                      </a:pPr>
                      <a:r>
                        <a:rPr lang="sv-SE" sz="1100" spc="-10" dirty="0">
                          <a:latin typeface="Arial"/>
                          <a:cs typeface="Arial"/>
                        </a:rPr>
                        <a:t>OSA</a:t>
                      </a:r>
                      <a:r>
                        <a:rPr sz="1100" spc="-30" dirty="0">
                          <a:latin typeface="Arial"/>
                          <a:cs typeface="Arial"/>
                        </a:rPr>
                        <a:t> </a:t>
                      </a:r>
                      <a:r>
                        <a:rPr sz="1100" dirty="0">
                          <a:latin typeface="Arial"/>
                          <a:cs typeface="Arial"/>
                        </a:rPr>
                        <a:t>15.</a:t>
                      </a:r>
                      <a:r>
                        <a:rPr sz="1100" spc="-30" dirty="0">
                          <a:latin typeface="Arial"/>
                          <a:cs typeface="Arial"/>
                        </a:rPr>
                        <a:t> </a:t>
                      </a:r>
                      <a:r>
                        <a:rPr lang="sv-FI" sz="1100" spc="-30" dirty="0">
                          <a:latin typeface="Arial"/>
                          <a:cs typeface="Arial"/>
                        </a:rPr>
                        <a:t>Säädöstiedot</a:t>
                      </a:r>
                      <a:endParaRPr sz="1100" dirty="0">
                        <a:latin typeface="Arial"/>
                        <a:cs typeface="Arial"/>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solidFill>
                      <a:srgbClr val="A7FFFF"/>
                    </a:solidFill>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4"/>
                  </a:ext>
                </a:extLst>
              </a:tr>
              <a:tr h="5127625">
                <a:tc gridSpan="3">
                  <a:txBody>
                    <a:bodyPr/>
                    <a:lstStyle/>
                    <a:p>
                      <a:pPr marL="37465" marR="2416810" lvl="1" indent="0" defTabSz="914400" eaLnBrk="1" fontAlgn="auto" latinLnBrk="0" hangingPunct="1">
                        <a:lnSpc>
                          <a:spcPct val="204700"/>
                        </a:lnSpc>
                        <a:spcBef>
                          <a:spcPts val="665"/>
                        </a:spcBef>
                        <a:spcAft>
                          <a:spcPts val="0"/>
                        </a:spcAft>
                        <a:buClrTx/>
                        <a:buSzTx/>
                        <a:buFontTx/>
                        <a:buNone/>
                        <a:tabLst>
                          <a:tab pos="172720" algn="l"/>
                          <a:tab pos="288290" algn="l"/>
                          <a:tab pos="2914650" algn="l"/>
                        </a:tabLst>
                        <a:defRPr/>
                      </a:pPr>
                      <a:r>
                        <a:rPr lang="sv-SE" sz="800" spc="-10" dirty="0">
                          <a:latin typeface="Arial"/>
                          <a:cs typeface="Arial"/>
                        </a:rPr>
                        <a:t>15.1.</a:t>
                      </a:r>
                      <a:r>
                        <a:rPr sz="800" spc="-10" dirty="0">
                          <a:latin typeface="Arial"/>
                          <a:cs typeface="Arial"/>
                        </a:rPr>
                        <a:t>	</a:t>
                      </a:r>
                      <a:r>
                        <a:rPr lang="sv-FI" sz="800" spc="-10" dirty="0">
                          <a:latin typeface="Arial"/>
                          <a:cs typeface="Arial"/>
                        </a:rPr>
                        <a:t>Aineen tai seoksen turvallisuuteen, terveyteen ja ympäristöön liittyvät säädökset/lainsäädäntö</a:t>
                      </a:r>
                      <a:r>
                        <a:rPr sz="800" spc="-10" dirty="0">
                          <a:latin typeface="Arial"/>
                          <a:cs typeface="Arial"/>
                        </a:rPr>
                        <a:t> </a:t>
                      </a:r>
                      <a:r>
                        <a:rPr lang="sv-FI" sz="800" spc="-10" dirty="0">
                          <a:latin typeface="Arial"/>
                          <a:cs typeface="Arial"/>
                        </a:rPr>
                        <a:t>Seveso-luokka - Direktiivi 2012/18/EU:           Ei mikään </a:t>
                      </a:r>
                      <a:endParaRPr sz="800" dirty="0">
                        <a:latin typeface="Times New Roman"/>
                        <a:cs typeface="Times New Roman"/>
                      </a:endParaRPr>
                    </a:p>
                    <a:p>
                      <a:pPr marL="240029" marR="1633220" indent="-67310">
                        <a:lnSpc>
                          <a:spcPct val="102600"/>
                        </a:lnSpc>
                      </a:pPr>
                      <a:r>
                        <a:rPr lang="sv-FI" sz="800" dirty="0">
                          <a:latin typeface="Arial"/>
                          <a:cs typeface="Arial"/>
                        </a:rPr>
                        <a:t>Tuotteeseen tai sen sisältämiin aineisiin liittyvät rajoitukset EC-asetuksen 1907/2006 liitteen XVII mukaisesti</a:t>
                      </a:r>
                    </a:p>
                    <a:p>
                      <a:pPr marL="240029" marR="1633220" indent="-67310">
                        <a:lnSpc>
                          <a:spcPct val="102600"/>
                        </a:lnSpc>
                      </a:pPr>
                      <a:r>
                        <a:rPr lang="sv-FI" sz="800" dirty="0">
                          <a:latin typeface="Arial"/>
                          <a:cs typeface="Arial"/>
                        </a:rPr>
                        <a:t>Sisältyvä aine</a:t>
                      </a:r>
                    </a:p>
                    <a:p>
                      <a:pPr marL="240029" marR="1633220" indent="-67310">
                        <a:lnSpc>
                          <a:spcPct val="102600"/>
                        </a:lnSpc>
                      </a:pPr>
                      <a:r>
                        <a:rPr lang="sv-SE" sz="800" spc="-10" dirty="0" err="1">
                          <a:latin typeface="Arial"/>
                          <a:cs typeface="Arial"/>
                        </a:rPr>
                        <a:t>Kohta</a:t>
                      </a:r>
                      <a:r>
                        <a:rPr sz="800" dirty="0">
                          <a:latin typeface="Arial"/>
                          <a:cs typeface="Arial"/>
                        </a:rPr>
                        <a:t>	</a:t>
                      </a:r>
                      <a:r>
                        <a:rPr sz="800" spc="-25" dirty="0">
                          <a:latin typeface="Arial"/>
                          <a:cs typeface="Arial"/>
                        </a:rPr>
                        <a:t>75</a:t>
                      </a:r>
                      <a:endParaRPr sz="800" dirty="0">
                        <a:latin typeface="Arial"/>
                        <a:cs typeface="Arial"/>
                      </a:endParaRPr>
                    </a:p>
                    <a:p>
                      <a:pPr>
                        <a:lnSpc>
                          <a:spcPct val="100000"/>
                        </a:lnSpc>
                        <a:spcBef>
                          <a:spcPts val="70"/>
                        </a:spcBef>
                      </a:pPr>
                      <a:endParaRPr sz="800" dirty="0">
                        <a:latin typeface="Times New Roman"/>
                        <a:cs typeface="Times New Roman"/>
                      </a:endParaRPr>
                    </a:p>
                    <a:p>
                      <a:pPr marL="172720" marR="3088640" indent="0" defTabSz="914400" eaLnBrk="1" fontAlgn="auto" latinLnBrk="0" hangingPunct="1">
                        <a:lnSpc>
                          <a:spcPct val="102600"/>
                        </a:lnSpc>
                        <a:spcBef>
                          <a:spcPts val="0"/>
                        </a:spcBef>
                        <a:spcAft>
                          <a:spcPts val="0"/>
                        </a:spcAft>
                        <a:buClrTx/>
                        <a:buSzTx/>
                        <a:buFontTx/>
                        <a:buNone/>
                        <a:tabLst/>
                        <a:defRPr/>
                      </a:pPr>
                      <a:r>
                        <a:rPr lang="sv-FI" sz="800" spc="-10" dirty="0">
                          <a:latin typeface="Arial"/>
                          <a:cs typeface="Arial"/>
                        </a:rPr>
                        <a:t>Asetus (EU) 2019/1148 - räjähdysaineiden esiasteiden kaupan pitämisestä ja käytöstä </a:t>
                      </a:r>
                      <a:br>
                        <a:rPr lang="sv-FI" sz="800" spc="-10" dirty="0">
                          <a:latin typeface="Arial"/>
                          <a:cs typeface="Arial"/>
                        </a:rPr>
                      </a:br>
                      <a:r>
                        <a:rPr lang="sv-FI" sz="800" spc="-10" dirty="0">
                          <a:latin typeface="Arial"/>
                          <a:cs typeface="Arial"/>
                        </a:rPr>
                        <a:t>Ei sovellettavissa </a:t>
                      </a:r>
                      <a:endParaRPr sz="800" dirty="0">
                        <a:latin typeface="Arial"/>
                        <a:cs typeface="Arial"/>
                      </a:endParaRPr>
                    </a:p>
                    <a:p>
                      <a:pPr>
                        <a:lnSpc>
                          <a:spcPct val="100000"/>
                        </a:lnSpc>
                        <a:spcBef>
                          <a:spcPts val="90"/>
                        </a:spcBef>
                      </a:pPr>
                      <a:endParaRPr sz="800" dirty="0">
                        <a:latin typeface="Times New Roman"/>
                        <a:cs typeface="Times New Roman"/>
                      </a:endParaRPr>
                    </a:p>
                    <a:p>
                      <a:pPr marL="172720" marR="0" indent="0" defTabSz="914400" eaLnBrk="1" fontAlgn="auto" latinLnBrk="0" hangingPunct="1">
                        <a:lnSpc>
                          <a:spcPct val="100000"/>
                        </a:lnSpc>
                        <a:spcBef>
                          <a:spcPts val="0"/>
                        </a:spcBef>
                        <a:spcAft>
                          <a:spcPts val="0"/>
                        </a:spcAft>
                        <a:buClrTx/>
                        <a:buSzTx/>
                        <a:buFontTx/>
                        <a:buNone/>
                        <a:tabLst/>
                        <a:defRPr/>
                      </a:pPr>
                      <a:r>
                        <a:rPr lang="sv-FI" sz="800" spc="-25" dirty="0">
                          <a:latin typeface="Arial"/>
                          <a:cs typeface="Arial"/>
                        </a:rPr>
                        <a:t>Ehdokasaineet</a:t>
                      </a:r>
                      <a:r>
                        <a:rPr sz="800" spc="-25" dirty="0">
                          <a:latin typeface="Arial"/>
                          <a:cs typeface="Arial"/>
                        </a:rPr>
                        <a:t> </a:t>
                      </a:r>
                      <a:r>
                        <a:rPr sz="800" dirty="0">
                          <a:latin typeface="Arial"/>
                          <a:cs typeface="Arial"/>
                        </a:rPr>
                        <a:t>(Art.</a:t>
                      </a:r>
                      <a:r>
                        <a:rPr sz="800" spc="-25" dirty="0">
                          <a:latin typeface="Arial"/>
                          <a:cs typeface="Arial"/>
                        </a:rPr>
                        <a:t> </a:t>
                      </a:r>
                      <a:r>
                        <a:rPr sz="800" dirty="0">
                          <a:latin typeface="Arial"/>
                          <a:cs typeface="Arial"/>
                        </a:rPr>
                        <a:t>59</a:t>
                      </a:r>
                      <a:r>
                        <a:rPr sz="800" spc="-30" dirty="0">
                          <a:latin typeface="Arial"/>
                          <a:cs typeface="Arial"/>
                        </a:rPr>
                        <a:t> </a:t>
                      </a:r>
                      <a:r>
                        <a:rPr sz="800" spc="-10" dirty="0">
                          <a:latin typeface="Arial"/>
                          <a:cs typeface="Arial"/>
                        </a:rPr>
                        <a:t>REACH)</a:t>
                      </a:r>
                      <a:endParaRPr sz="800" dirty="0">
                        <a:latin typeface="Arial"/>
                        <a:cs typeface="Arial"/>
                      </a:endParaRPr>
                    </a:p>
                    <a:p>
                      <a:pPr marL="172720" marR="0" indent="0" defTabSz="914400" eaLnBrk="1" fontAlgn="auto" latinLnBrk="0" hangingPunct="1">
                        <a:lnSpc>
                          <a:spcPct val="100000"/>
                        </a:lnSpc>
                        <a:spcBef>
                          <a:spcPts val="25"/>
                        </a:spcBef>
                        <a:spcAft>
                          <a:spcPts val="0"/>
                        </a:spcAft>
                        <a:buClrTx/>
                        <a:buSzTx/>
                        <a:buFontTx/>
                        <a:buNone/>
                        <a:tabLst/>
                        <a:defRPr/>
                      </a:pPr>
                      <a:r>
                        <a:rPr lang="sv-FI" sz="800" dirty="0">
                          <a:latin typeface="Arial"/>
                          <a:cs typeface="Arial"/>
                        </a:rPr>
                        <a:t>Saatavilla olevien tietojen perusteella tuote ei sisällä SVHC-aineita pitoisuudessa ≥ 0,1%. </a:t>
                      </a:r>
                      <a:endParaRPr sz="800" dirty="0">
                        <a:latin typeface="Arial"/>
                        <a:cs typeface="Arial"/>
                      </a:endParaRPr>
                    </a:p>
                    <a:p>
                      <a:pPr>
                        <a:lnSpc>
                          <a:spcPct val="100000"/>
                        </a:lnSpc>
                        <a:spcBef>
                          <a:spcPts val="60"/>
                        </a:spcBef>
                      </a:pPr>
                      <a:endParaRPr sz="800" dirty="0">
                        <a:latin typeface="Times New Roman"/>
                        <a:cs typeface="Times New Roman"/>
                      </a:endParaRPr>
                    </a:p>
                    <a:p>
                      <a:pPr marL="172720" marR="4116704" indent="0" defTabSz="914400" eaLnBrk="1" fontAlgn="auto" latinLnBrk="0" hangingPunct="1">
                        <a:lnSpc>
                          <a:spcPct val="102600"/>
                        </a:lnSpc>
                        <a:spcBef>
                          <a:spcPts val="5"/>
                        </a:spcBef>
                        <a:spcAft>
                          <a:spcPts val="0"/>
                        </a:spcAft>
                        <a:buClrTx/>
                        <a:buSzTx/>
                        <a:buFontTx/>
                        <a:buNone/>
                        <a:tabLst/>
                        <a:defRPr/>
                      </a:pPr>
                      <a:r>
                        <a:rPr lang="sv-FI" sz="800" dirty="0">
                          <a:latin typeface="Arial"/>
                          <a:cs typeface="Arial"/>
                        </a:rPr>
                        <a:t>Luvanvaraiset aineet (REACHin liite XIV) </a:t>
                      </a:r>
                      <a:br>
                        <a:rPr lang="sv-FI" sz="800" dirty="0">
                          <a:latin typeface="Arial"/>
                          <a:cs typeface="Arial"/>
                        </a:rPr>
                      </a:br>
                      <a:r>
                        <a:rPr lang="sv-FI" sz="800" spc="-20" dirty="0">
                          <a:latin typeface="Arial"/>
                          <a:cs typeface="Arial"/>
                        </a:rPr>
                        <a:t>Ei mitään </a:t>
                      </a:r>
                      <a:endParaRPr sz="800" dirty="0">
                        <a:latin typeface="Arial"/>
                        <a:cs typeface="Arial"/>
                      </a:endParaRPr>
                    </a:p>
                    <a:p>
                      <a:pPr>
                        <a:lnSpc>
                          <a:spcPct val="100000"/>
                        </a:lnSpc>
                        <a:spcBef>
                          <a:spcPts val="35"/>
                        </a:spcBef>
                      </a:pPr>
                      <a:endParaRPr sz="800" dirty="0">
                        <a:latin typeface="Times New Roman"/>
                        <a:cs typeface="Times New Roman"/>
                      </a:endParaRPr>
                    </a:p>
                    <a:p>
                      <a:pPr marL="172720" marR="2960370" indent="0" defTabSz="914400" eaLnBrk="1" fontAlgn="auto" latinLnBrk="0" hangingPunct="1">
                        <a:lnSpc>
                          <a:spcPct val="104000"/>
                        </a:lnSpc>
                        <a:spcBef>
                          <a:spcPts val="0"/>
                        </a:spcBef>
                        <a:spcAft>
                          <a:spcPts val="0"/>
                        </a:spcAft>
                        <a:buClrTx/>
                        <a:buSzTx/>
                        <a:buFontTx/>
                        <a:buNone/>
                        <a:tabLst/>
                        <a:defRPr/>
                      </a:pPr>
                      <a:r>
                        <a:rPr lang="sv-FI" sz="800" dirty="0">
                          <a:latin typeface="Arial"/>
                          <a:cs typeface="Arial"/>
                        </a:rPr>
                        <a:t>Aineet, joista on ilmoitettava viennistä asetuksen (EU) 649/2012 mukaisesti: </a:t>
                      </a:r>
                      <a:br>
                        <a:rPr lang="sv-FI" sz="800" dirty="0">
                          <a:latin typeface="Arial"/>
                          <a:cs typeface="Arial"/>
                        </a:rPr>
                      </a:br>
                      <a:r>
                        <a:rPr lang="sv-FI" sz="800" spc="-20" dirty="0">
                          <a:latin typeface="Arial"/>
                          <a:cs typeface="Arial"/>
                        </a:rPr>
                        <a:t>Ei mitään </a:t>
                      </a:r>
                      <a:endParaRPr sz="800" dirty="0">
                        <a:latin typeface="Arial"/>
                        <a:cs typeface="Arial"/>
                      </a:endParaRPr>
                    </a:p>
                    <a:p>
                      <a:pPr>
                        <a:lnSpc>
                          <a:spcPct val="100000"/>
                        </a:lnSpc>
                        <a:spcBef>
                          <a:spcPts val="75"/>
                        </a:spcBef>
                      </a:pPr>
                      <a:endParaRPr sz="800" dirty="0">
                        <a:latin typeface="Times New Roman"/>
                        <a:cs typeface="Times New Roman"/>
                      </a:endParaRPr>
                    </a:p>
                    <a:p>
                      <a:pPr marL="172720" marR="0" indent="0" defTabSz="914400" eaLnBrk="1" fontAlgn="auto" latinLnBrk="0" hangingPunct="1">
                        <a:lnSpc>
                          <a:spcPct val="100000"/>
                        </a:lnSpc>
                        <a:spcBef>
                          <a:spcPts val="5"/>
                        </a:spcBef>
                        <a:spcAft>
                          <a:spcPts val="0"/>
                        </a:spcAft>
                        <a:buClrTx/>
                        <a:buSzTx/>
                        <a:buFontTx/>
                        <a:buNone/>
                        <a:tabLst/>
                        <a:defRPr/>
                      </a:pPr>
                      <a:r>
                        <a:rPr lang="sv-FI" sz="800" dirty="0">
                          <a:latin typeface="Arial"/>
                          <a:cs typeface="Arial"/>
                        </a:rPr>
                        <a:t>Rotterdamin yleissopimuksen alaiset aineet</a:t>
                      </a:r>
                      <a:r>
                        <a:rPr sz="800" spc="-10" dirty="0">
                          <a:latin typeface="Arial"/>
                          <a:cs typeface="Arial"/>
                        </a:rPr>
                        <a:t>:</a:t>
                      </a:r>
                      <a:endParaRPr sz="800" dirty="0">
                        <a:latin typeface="Arial"/>
                        <a:cs typeface="Arial"/>
                      </a:endParaRPr>
                    </a:p>
                    <a:p>
                      <a:pPr marL="172720">
                        <a:lnSpc>
                          <a:spcPct val="100000"/>
                        </a:lnSpc>
                        <a:spcBef>
                          <a:spcPts val="35"/>
                        </a:spcBef>
                      </a:pPr>
                      <a:r>
                        <a:rPr lang="sv-FI" sz="800" spc="-20" dirty="0">
                          <a:latin typeface="Arial"/>
                          <a:cs typeface="Arial"/>
                        </a:rPr>
                        <a:t>Ei mitään </a:t>
                      </a:r>
                      <a:endParaRPr sz="800" dirty="0">
                        <a:latin typeface="Arial"/>
                        <a:cs typeface="Arial"/>
                      </a:endParaRPr>
                    </a:p>
                    <a:p>
                      <a:pPr>
                        <a:lnSpc>
                          <a:spcPct val="100000"/>
                        </a:lnSpc>
                        <a:spcBef>
                          <a:spcPts val="75"/>
                        </a:spcBef>
                      </a:pPr>
                      <a:endParaRPr sz="800" dirty="0">
                        <a:latin typeface="Times New Roman"/>
                        <a:cs typeface="Times New Roman"/>
                      </a:endParaRPr>
                    </a:p>
                    <a:p>
                      <a:pPr marL="172720" marR="0" indent="0" defTabSz="914400" eaLnBrk="1" fontAlgn="auto" latinLnBrk="0" hangingPunct="1">
                        <a:lnSpc>
                          <a:spcPct val="100000"/>
                        </a:lnSpc>
                        <a:spcBef>
                          <a:spcPts val="5"/>
                        </a:spcBef>
                        <a:spcAft>
                          <a:spcPts val="0"/>
                        </a:spcAft>
                        <a:buClrTx/>
                        <a:buSzTx/>
                        <a:buFontTx/>
                        <a:buNone/>
                        <a:tabLst/>
                        <a:defRPr/>
                      </a:pPr>
                      <a:r>
                        <a:rPr lang="sv-FI" sz="800" dirty="0">
                          <a:latin typeface="Arial"/>
                          <a:cs typeface="Arial"/>
                        </a:rPr>
                        <a:t>Tukholman yleissopimuksen alaiset aineet</a:t>
                      </a:r>
                      <a:r>
                        <a:rPr sz="800" spc="-10" dirty="0">
                          <a:latin typeface="Arial"/>
                          <a:cs typeface="Arial"/>
                        </a:rPr>
                        <a:t>:</a:t>
                      </a:r>
                      <a:endParaRPr sz="800" dirty="0">
                        <a:latin typeface="Arial"/>
                        <a:cs typeface="Arial"/>
                      </a:endParaRPr>
                    </a:p>
                    <a:p>
                      <a:pPr marL="172720">
                        <a:lnSpc>
                          <a:spcPct val="100000"/>
                        </a:lnSpc>
                        <a:spcBef>
                          <a:spcPts val="35"/>
                        </a:spcBef>
                      </a:pPr>
                      <a:r>
                        <a:rPr lang="sv-SE" sz="800" spc="-20" dirty="0" err="1">
                          <a:latin typeface="Arial"/>
                          <a:cs typeface="Arial"/>
                        </a:rPr>
                        <a:t>Ei</a:t>
                      </a:r>
                      <a:r>
                        <a:rPr lang="sv-SE" sz="800" spc="-20" dirty="0">
                          <a:latin typeface="Arial"/>
                          <a:cs typeface="Arial"/>
                        </a:rPr>
                        <a:t> </a:t>
                      </a:r>
                      <a:r>
                        <a:rPr lang="sv-SE" sz="800" spc="-20" dirty="0" err="1">
                          <a:latin typeface="Arial"/>
                          <a:cs typeface="Arial"/>
                        </a:rPr>
                        <a:t>mitään</a:t>
                      </a:r>
                      <a:endParaRPr sz="800" dirty="0">
                        <a:latin typeface="Arial"/>
                        <a:cs typeface="Arial"/>
                      </a:endParaRPr>
                    </a:p>
                    <a:p>
                      <a:pPr>
                        <a:lnSpc>
                          <a:spcPct val="100000"/>
                        </a:lnSpc>
                        <a:spcBef>
                          <a:spcPts val="65"/>
                        </a:spcBef>
                      </a:pPr>
                      <a:endParaRPr sz="800" dirty="0">
                        <a:latin typeface="Times New Roman"/>
                        <a:cs typeface="Times New Roman"/>
                      </a:endParaRPr>
                    </a:p>
                    <a:p>
                      <a:pPr marL="172720" marR="5572760" indent="0" defTabSz="914400" eaLnBrk="1" fontAlgn="auto" latinLnBrk="0" hangingPunct="1">
                        <a:lnSpc>
                          <a:spcPct val="102499"/>
                        </a:lnSpc>
                        <a:spcBef>
                          <a:spcPts val="0"/>
                        </a:spcBef>
                        <a:spcAft>
                          <a:spcPts val="0"/>
                        </a:spcAft>
                        <a:buClrTx/>
                        <a:buSzTx/>
                        <a:buFontTx/>
                        <a:buNone/>
                        <a:tabLst/>
                        <a:defRPr/>
                      </a:pPr>
                      <a:endParaRPr lang="sv-SE" sz="800" spc="-10" dirty="0">
                        <a:latin typeface="Arial"/>
                        <a:cs typeface="Arial"/>
                      </a:endParaRPr>
                    </a:p>
                    <a:p>
                      <a:pPr marL="172720" marR="5572760" indent="0" defTabSz="914400" eaLnBrk="1" fontAlgn="auto" latinLnBrk="0" hangingPunct="1">
                        <a:lnSpc>
                          <a:spcPct val="102499"/>
                        </a:lnSpc>
                        <a:spcBef>
                          <a:spcPts val="0"/>
                        </a:spcBef>
                        <a:spcAft>
                          <a:spcPts val="0"/>
                        </a:spcAft>
                        <a:buClrTx/>
                        <a:buSzTx/>
                        <a:buFontTx/>
                        <a:buNone/>
                        <a:tabLst/>
                        <a:defRPr/>
                      </a:pPr>
                      <a:r>
                        <a:rPr lang="sv-FI" sz="800" spc="-10" dirty="0">
                          <a:latin typeface="Arial"/>
                          <a:cs typeface="Arial"/>
                        </a:rPr>
                        <a:t>Tietoja ei ole saatavilla </a:t>
                      </a:r>
                      <a:br>
                        <a:rPr lang="sv-FI" sz="800" spc="-10" dirty="0">
                          <a:latin typeface="Arial"/>
                          <a:cs typeface="Arial"/>
                        </a:rPr>
                      </a:br>
                      <a:endParaRPr sz="800" dirty="0">
                        <a:latin typeface="Times New Roman"/>
                        <a:cs typeface="Times New Roman"/>
                      </a:endParaRPr>
                    </a:p>
                    <a:p>
                      <a:pPr marL="172720">
                        <a:lnSpc>
                          <a:spcPct val="100000"/>
                        </a:lnSpc>
                      </a:pPr>
                      <a:r>
                        <a:rPr sz="800" dirty="0">
                          <a:latin typeface="Arial"/>
                          <a:cs typeface="Arial"/>
                        </a:rPr>
                        <a:t>VOC</a:t>
                      </a:r>
                      <a:r>
                        <a:rPr sz="800" spc="-45" dirty="0">
                          <a:latin typeface="Arial"/>
                          <a:cs typeface="Arial"/>
                        </a:rPr>
                        <a:t> </a:t>
                      </a:r>
                      <a:r>
                        <a:rPr sz="800" dirty="0">
                          <a:latin typeface="Arial"/>
                          <a:cs typeface="Arial"/>
                        </a:rPr>
                        <a:t>(Dire</a:t>
                      </a:r>
                      <a:r>
                        <a:rPr lang="sv-SE" sz="800" dirty="0" err="1">
                          <a:latin typeface="Arial"/>
                          <a:cs typeface="Arial"/>
                        </a:rPr>
                        <a:t>ktiivi</a:t>
                      </a:r>
                      <a:r>
                        <a:rPr sz="800" spc="-45" dirty="0">
                          <a:latin typeface="Arial"/>
                          <a:cs typeface="Arial"/>
                        </a:rPr>
                        <a:t> </a:t>
                      </a:r>
                      <a:r>
                        <a:rPr sz="800" dirty="0">
                          <a:latin typeface="Arial"/>
                          <a:cs typeface="Arial"/>
                        </a:rPr>
                        <a:t>2004/42/E</a:t>
                      </a:r>
                      <a:r>
                        <a:rPr lang="sv-SE" sz="800" dirty="0">
                          <a:latin typeface="Arial"/>
                          <a:cs typeface="Arial"/>
                        </a:rPr>
                        <a:t>Y</a:t>
                      </a:r>
                      <a:r>
                        <a:rPr sz="800" dirty="0">
                          <a:latin typeface="Arial"/>
                          <a:cs typeface="Arial"/>
                        </a:rPr>
                        <a:t>)</a:t>
                      </a:r>
                      <a:r>
                        <a:rPr sz="800" spc="-45" dirty="0">
                          <a:latin typeface="Arial"/>
                          <a:cs typeface="Arial"/>
                        </a:rPr>
                        <a:t> </a:t>
                      </a:r>
                      <a:r>
                        <a:rPr sz="800" spc="-50" dirty="0">
                          <a:latin typeface="Arial"/>
                          <a:cs typeface="Arial"/>
                        </a:rPr>
                        <a:t>:</a:t>
                      </a:r>
                      <a:endParaRPr sz="800" dirty="0">
                        <a:latin typeface="Arial"/>
                        <a:cs typeface="Arial"/>
                      </a:endParaRPr>
                    </a:p>
                    <a:p>
                      <a:pPr marL="172720" marR="0" indent="0" defTabSz="914400" eaLnBrk="1" fontAlgn="auto" latinLnBrk="0" hangingPunct="1">
                        <a:lnSpc>
                          <a:spcPct val="100000"/>
                        </a:lnSpc>
                        <a:spcBef>
                          <a:spcPts val="20"/>
                        </a:spcBef>
                        <a:spcAft>
                          <a:spcPts val="0"/>
                        </a:spcAft>
                        <a:buClrTx/>
                        <a:buSzTx/>
                        <a:buFontTx/>
                        <a:buNone/>
                        <a:tabLst/>
                        <a:defRPr/>
                      </a:pPr>
                      <a:r>
                        <a:rPr lang="sv-FI" sz="800" spc="-10" dirty="0">
                          <a:latin typeface="Arial"/>
                          <a:cs typeface="Arial"/>
                        </a:rPr>
                        <a:t>Sideaineet</a:t>
                      </a:r>
                      <a:r>
                        <a:rPr sz="800" spc="-10" dirty="0">
                          <a:latin typeface="Arial"/>
                          <a:cs typeface="Arial"/>
                        </a:rPr>
                        <a:t>.</a:t>
                      </a:r>
                      <a:endParaRPr sz="800" dirty="0">
                        <a:latin typeface="Arial"/>
                        <a:cs typeface="Arial"/>
                      </a:endParaRPr>
                    </a:p>
                    <a:p>
                      <a:pPr>
                        <a:lnSpc>
                          <a:spcPct val="100000"/>
                        </a:lnSpc>
                        <a:spcBef>
                          <a:spcPts val="95"/>
                        </a:spcBef>
                      </a:pPr>
                      <a:endParaRPr sz="800" dirty="0">
                        <a:latin typeface="Times New Roman"/>
                        <a:cs typeface="Times New Roman"/>
                      </a:endParaRPr>
                    </a:p>
                    <a:p>
                      <a:pPr marL="172720" marR="2101850" indent="0" defTabSz="914400" eaLnBrk="1" fontAlgn="auto" latinLnBrk="0" hangingPunct="1">
                        <a:lnSpc>
                          <a:spcPct val="101099"/>
                        </a:lnSpc>
                        <a:spcBef>
                          <a:spcPts val="0"/>
                        </a:spcBef>
                        <a:spcAft>
                          <a:spcPts val="0"/>
                        </a:spcAft>
                        <a:buClrTx/>
                        <a:buSzTx/>
                        <a:buFontTx/>
                        <a:buNone/>
                        <a:tabLst/>
                        <a:defRPr/>
                      </a:pPr>
                      <a:r>
                        <a:rPr lang="sv-FI" sz="800" spc="-10" dirty="0">
                          <a:latin typeface="Arial"/>
                          <a:cs typeface="Arial"/>
                        </a:rPr>
                        <a:t>Saksan vesivaarallisten aineiden luokittelua koskeva asetus (AwSV, vom 18. April 2017</a:t>
                      </a:r>
                      <a:r>
                        <a:rPr sz="800" spc="-10" dirty="0">
                          <a:latin typeface="Arial"/>
                          <a:cs typeface="Arial"/>
                        </a:rPr>
                        <a:t>) </a:t>
                      </a:r>
                      <a:endParaRPr lang="sv-SE" sz="800" spc="-10" dirty="0">
                        <a:latin typeface="Arial"/>
                        <a:cs typeface="Arial"/>
                      </a:endParaRPr>
                    </a:p>
                    <a:p>
                      <a:pPr marL="172720" marR="2101850" indent="0" defTabSz="914400" eaLnBrk="1" fontAlgn="auto" latinLnBrk="0" hangingPunct="1">
                        <a:lnSpc>
                          <a:spcPct val="101099"/>
                        </a:lnSpc>
                        <a:spcBef>
                          <a:spcPts val="0"/>
                        </a:spcBef>
                        <a:spcAft>
                          <a:spcPts val="0"/>
                        </a:spcAft>
                        <a:buClrTx/>
                        <a:buSzTx/>
                        <a:buFontTx/>
                        <a:buNone/>
                        <a:tabLst/>
                        <a:defRPr/>
                      </a:pPr>
                      <a:r>
                        <a:rPr sz="800" dirty="0">
                          <a:latin typeface="Arial"/>
                          <a:cs typeface="Arial"/>
                        </a:rPr>
                        <a:t>WGK</a:t>
                      </a:r>
                      <a:r>
                        <a:rPr sz="800" spc="-35" dirty="0">
                          <a:latin typeface="Arial"/>
                          <a:cs typeface="Arial"/>
                        </a:rPr>
                        <a:t> </a:t>
                      </a:r>
                      <a:r>
                        <a:rPr sz="800" dirty="0">
                          <a:latin typeface="Arial"/>
                          <a:cs typeface="Arial"/>
                        </a:rPr>
                        <a:t>1:</a:t>
                      </a:r>
                      <a:r>
                        <a:rPr lang="sv-SE" sz="800" dirty="0">
                          <a:latin typeface="Arial"/>
                          <a:cs typeface="Arial"/>
                        </a:rPr>
                        <a:t> </a:t>
                      </a:r>
                      <a:r>
                        <a:rPr lang="sv-FI" sz="800" dirty="0">
                          <a:latin typeface="Arial"/>
                          <a:cs typeface="Arial"/>
                        </a:rPr>
                        <a:t>Vähäinen vesivaara</a:t>
                      </a:r>
                      <a:endParaRPr sz="800" dirty="0">
                        <a:latin typeface="Arial"/>
                        <a:cs typeface="Arial"/>
                      </a:endParaRPr>
                    </a:p>
                    <a:p>
                      <a:pPr>
                        <a:lnSpc>
                          <a:spcPct val="100000"/>
                        </a:lnSpc>
                        <a:spcBef>
                          <a:spcPts val="105"/>
                        </a:spcBef>
                      </a:pPr>
                      <a:endParaRPr sz="800" dirty="0">
                        <a:latin typeface="Times New Roman"/>
                        <a:cs typeface="Times New Roman"/>
                      </a:endParaRPr>
                    </a:p>
                    <a:p>
                      <a:pPr marL="38100" marR="0" lvl="1" indent="0" defTabSz="914400" eaLnBrk="1" fontAlgn="auto" latinLnBrk="0" hangingPunct="1">
                        <a:lnSpc>
                          <a:spcPct val="100000"/>
                        </a:lnSpc>
                        <a:spcBef>
                          <a:spcPts val="0"/>
                        </a:spcBef>
                        <a:spcAft>
                          <a:spcPts val="0"/>
                        </a:spcAft>
                        <a:buClrTx/>
                        <a:buSzTx/>
                        <a:buFontTx/>
                        <a:buNone/>
                        <a:tabLst>
                          <a:tab pos="288925" algn="l"/>
                        </a:tabLst>
                        <a:defRPr/>
                      </a:pPr>
                      <a:r>
                        <a:rPr lang="sv-SE" sz="800" spc="-10" dirty="0">
                          <a:latin typeface="Arial"/>
                          <a:cs typeface="Arial"/>
                        </a:rPr>
                        <a:t>15.2. </a:t>
                      </a:r>
                      <a:r>
                        <a:rPr lang="sv-FI" sz="800" spc="-10" dirty="0">
                          <a:latin typeface="Arial"/>
                          <a:cs typeface="Arial"/>
                        </a:rPr>
                        <a:t>Kemiallinen turvallisuusarviointi</a:t>
                      </a:r>
                      <a:endParaRPr sz="800" dirty="0">
                        <a:latin typeface="Arial"/>
                        <a:cs typeface="Arial"/>
                      </a:endParaRPr>
                    </a:p>
                    <a:p>
                      <a:pPr>
                        <a:lnSpc>
                          <a:spcPct val="100000"/>
                        </a:lnSpc>
                        <a:spcBef>
                          <a:spcPts val="85"/>
                        </a:spcBef>
                      </a:pPr>
                      <a:endParaRPr sz="800" dirty="0">
                        <a:latin typeface="Times New Roman"/>
                        <a:cs typeface="Times New Roman"/>
                      </a:endParaRPr>
                    </a:p>
                    <a:p>
                      <a:pPr marL="172720" marR="0" indent="0" defTabSz="914400" eaLnBrk="1" fontAlgn="auto" latinLnBrk="0" hangingPunct="1">
                        <a:lnSpc>
                          <a:spcPct val="100000"/>
                        </a:lnSpc>
                        <a:spcBef>
                          <a:spcPts val="0"/>
                        </a:spcBef>
                        <a:spcAft>
                          <a:spcPts val="0"/>
                        </a:spcAft>
                        <a:buClrTx/>
                        <a:buSzTx/>
                        <a:buFontTx/>
                        <a:buNone/>
                        <a:tabLst/>
                        <a:defRPr/>
                      </a:pPr>
                      <a:r>
                        <a:rPr lang="sv-FI" sz="800" dirty="0">
                          <a:latin typeface="Arial"/>
                          <a:cs typeface="Arial"/>
                        </a:rPr>
                        <a:t>Kemiallista turvallisuusarviointia ei ole suoritettu valmistetta/varten kohdassa 3 mainittuja aineita varten.</a:t>
                      </a:r>
                    </a:p>
                    <a:p>
                      <a:pPr marL="172720" marR="0" indent="0" defTabSz="914400" eaLnBrk="1" fontAlgn="auto" latinLnBrk="0" hangingPunct="1">
                        <a:lnSpc>
                          <a:spcPct val="100000"/>
                        </a:lnSpc>
                        <a:spcBef>
                          <a:spcPts val="0"/>
                        </a:spcBef>
                        <a:spcAft>
                          <a:spcPts val="0"/>
                        </a:spcAft>
                        <a:buClrTx/>
                        <a:buSzTx/>
                        <a:buFontTx/>
                        <a:buNone/>
                        <a:tabLst/>
                        <a:defRPr/>
                      </a:pPr>
                      <a:br>
                        <a:rPr lang="sv-FI" sz="800" dirty="0">
                          <a:latin typeface="Arial"/>
                          <a:cs typeface="Arial"/>
                        </a:rPr>
                      </a:br>
                      <a:endParaRPr lang="sv-FI" sz="800" dirty="0">
                        <a:latin typeface="Arial"/>
                        <a:cs typeface="Arial"/>
                      </a:endParaRPr>
                    </a:p>
                  </a:txBody>
                  <a:tcPr marL="0" marR="0" marT="84455" marB="0">
                    <a:lnL w="3175">
                      <a:solidFill>
                        <a:srgbClr val="000000"/>
                      </a:solidFill>
                      <a:prstDash val="solid"/>
                    </a:lnL>
                    <a:lnR w="3175">
                      <a:solidFill>
                        <a:srgbClr val="000000"/>
                      </a:solidFill>
                      <a:prstDash val="solid"/>
                    </a:lnR>
                    <a:lnB w="3175">
                      <a:solidFill>
                        <a:srgbClr val="000000"/>
                      </a:solidFill>
                      <a:prstDash val="solid"/>
                    </a:lnB>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5"/>
                  </a:ext>
                </a:extLst>
              </a:tr>
              <a:tr h="172720">
                <a:tc gridSpan="3">
                  <a:txBody>
                    <a:bodyPr/>
                    <a:lstStyle/>
                    <a:p>
                      <a:pPr marL="38100">
                        <a:lnSpc>
                          <a:spcPts val="1265"/>
                        </a:lnSpc>
                      </a:pPr>
                      <a:r>
                        <a:rPr lang="sv-SE" sz="1100" spc="-10" dirty="0">
                          <a:latin typeface="Arial"/>
                          <a:cs typeface="Arial"/>
                        </a:rPr>
                        <a:t>OSA</a:t>
                      </a:r>
                      <a:r>
                        <a:rPr sz="1100" spc="-15" dirty="0">
                          <a:latin typeface="Arial"/>
                          <a:cs typeface="Arial"/>
                        </a:rPr>
                        <a:t> </a:t>
                      </a:r>
                      <a:r>
                        <a:rPr sz="1100" dirty="0">
                          <a:latin typeface="Arial"/>
                          <a:cs typeface="Arial"/>
                        </a:rPr>
                        <a:t>16.</a:t>
                      </a:r>
                      <a:r>
                        <a:rPr sz="1100" spc="-10" dirty="0">
                          <a:latin typeface="Arial"/>
                          <a:cs typeface="Arial"/>
                        </a:rPr>
                        <a:t> </a:t>
                      </a:r>
                      <a:r>
                        <a:rPr lang="sv-SE" sz="1100" dirty="0" err="1">
                          <a:latin typeface="Arial"/>
                          <a:cs typeface="Arial"/>
                        </a:rPr>
                        <a:t>Muut</a:t>
                      </a:r>
                      <a:r>
                        <a:rPr lang="sv-SE" sz="1100" dirty="0">
                          <a:latin typeface="Arial"/>
                          <a:cs typeface="Arial"/>
                        </a:rPr>
                        <a:t> </a:t>
                      </a:r>
                      <a:r>
                        <a:rPr lang="sv-SE" sz="1100" dirty="0" err="1">
                          <a:latin typeface="Arial"/>
                          <a:cs typeface="Arial"/>
                        </a:rPr>
                        <a:t>tiedot</a:t>
                      </a:r>
                      <a:endParaRPr sz="1100" dirty="0">
                        <a:latin typeface="Arial"/>
                        <a:cs typeface="Arial"/>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solidFill>
                      <a:srgbClr val="A7FFFF"/>
                    </a:solidFill>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6"/>
                  </a:ext>
                </a:extLst>
              </a:tr>
              <a:tr h="1927225">
                <a:tc gridSpan="3">
                  <a:txBody>
                    <a:bodyPr/>
                    <a:lstStyle/>
                    <a:p>
                      <a:pPr marL="172720">
                        <a:lnSpc>
                          <a:spcPct val="100000"/>
                        </a:lnSpc>
                        <a:spcBef>
                          <a:spcPts val="665"/>
                        </a:spcBef>
                      </a:pPr>
                      <a:r>
                        <a:rPr lang="sv-FI" sz="800" dirty="0">
                          <a:latin typeface="Arial"/>
                          <a:cs typeface="Arial"/>
                        </a:rPr>
                        <a:t>Vaaralausekkeiden (H) tekstit, jotka mainitaan kohdissa 2-3 tässä tiedotteessa: </a:t>
                      </a:r>
                      <a:br>
                        <a:rPr lang="sv-FI" sz="800" dirty="0">
                          <a:latin typeface="Arial"/>
                          <a:cs typeface="Arial"/>
                        </a:rPr>
                      </a:br>
                      <a:endParaRPr sz="800" dirty="0">
                        <a:latin typeface="Times New Roman"/>
                        <a:cs typeface="Times New Roman"/>
                      </a:endParaRPr>
                    </a:p>
                    <a:p>
                      <a:pPr marL="317500" marR="0" indent="0" defTabSz="914400" eaLnBrk="1" fontAlgn="auto" latinLnBrk="0" hangingPunct="1">
                        <a:lnSpc>
                          <a:spcPct val="100000"/>
                        </a:lnSpc>
                        <a:spcBef>
                          <a:spcPts val="0"/>
                        </a:spcBef>
                        <a:spcAft>
                          <a:spcPts val="0"/>
                        </a:spcAft>
                        <a:buClrTx/>
                        <a:buSzTx/>
                        <a:buFontTx/>
                        <a:buNone/>
                        <a:tabLst>
                          <a:tab pos="1616075" algn="l"/>
                        </a:tabLst>
                        <a:defRPr/>
                      </a:pPr>
                      <a:r>
                        <a:rPr sz="800" dirty="0">
                          <a:latin typeface="Arial"/>
                          <a:cs typeface="Arial"/>
                        </a:rPr>
                        <a:t>Acute</a:t>
                      </a:r>
                      <a:r>
                        <a:rPr sz="800" spc="-45" dirty="0">
                          <a:latin typeface="Arial"/>
                          <a:cs typeface="Arial"/>
                        </a:rPr>
                        <a:t> </a:t>
                      </a:r>
                      <a:r>
                        <a:rPr sz="800" dirty="0">
                          <a:latin typeface="Arial"/>
                          <a:cs typeface="Arial"/>
                        </a:rPr>
                        <a:t>Tox.</a:t>
                      </a:r>
                      <a:r>
                        <a:rPr sz="800" spc="-40" dirty="0">
                          <a:latin typeface="Arial"/>
                          <a:cs typeface="Arial"/>
                        </a:rPr>
                        <a:t> </a:t>
                      </a:r>
                      <a:r>
                        <a:rPr sz="800" spc="-50" dirty="0">
                          <a:latin typeface="Arial"/>
                          <a:cs typeface="Arial"/>
                        </a:rPr>
                        <a:t>1</a:t>
                      </a:r>
                      <a:r>
                        <a:rPr sz="800" dirty="0">
                          <a:latin typeface="Arial"/>
                          <a:cs typeface="Arial"/>
                        </a:rPr>
                        <a:t>	</a:t>
                      </a:r>
                      <a:r>
                        <a:rPr lang="sv-FI" sz="800" dirty="0">
                          <a:latin typeface="Arial"/>
                          <a:cs typeface="Arial"/>
                        </a:rPr>
                        <a:t>Äkillinen myrkyllisyys, luokka 1</a:t>
                      </a:r>
                      <a:endParaRPr sz="800" dirty="0">
                        <a:latin typeface="Arial"/>
                        <a:cs typeface="Arial"/>
                      </a:endParaRPr>
                    </a:p>
                    <a:p>
                      <a:pPr marL="317500" marR="0" indent="0" defTabSz="914400" eaLnBrk="1" fontAlgn="auto" latinLnBrk="0" hangingPunct="1">
                        <a:lnSpc>
                          <a:spcPct val="100000"/>
                        </a:lnSpc>
                        <a:spcBef>
                          <a:spcPts val="25"/>
                        </a:spcBef>
                        <a:spcAft>
                          <a:spcPts val="0"/>
                        </a:spcAft>
                        <a:buClrTx/>
                        <a:buSzTx/>
                        <a:buFontTx/>
                        <a:buNone/>
                        <a:tabLst>
                          <a:tab pos="1616075" algn="l"/>
                        </a:tabLst>
                        <a:defRPr/>
                      </a:pPr>
                      <a:r>
                        <a:rPr sz="800" dirty="0">
                          <a:latin typeface="Arial"/>
                          <a:cs typeface="Arial"/>
                        </a:rPr>
                        <a:t>Acute</a:t>
                      </a:r>
                      <a:r>
                        <a:rPr sz="800" spc="-45" dirty="0">
                          <a:latin typeface="Arial"/>
                          <a:cs typeface="Arial"/>
                        </a:rPr>
                        <a:t> </a:t>
                      </a:r>
                      <a:r>
                        <a:rPr sz="800" dirty="0">
                          <a:latin typeface="Arial"/>
                          <a:cs typeface="Arial"/>
                        </a:rPr>
                        <a:t>Tox.</a:t>
                      </a:r>
                      <a:r>
                        <a:rPr sz="800" spc="-40" dirty="0">
                          <a:latin typeface="Arial"/>
                          <a:cs typeface="Arial"/>
                        </a:rPr>
                        <a:t> </a:t>
                      </a:r>
                      <a:r>
                        <a:rPr sz="800" spc="-50" dirty="0">
                          <a:latin typeface="Arial"/>
                          <a:cs typeface="Arial"/>
                        </a:rPr>
                        <a:t>2</a:t>
                      </a:r>
                      <a:r>
                        <a:rPr sz="800" dirty="0">
                          <a:latin typeface="Arial"/>
                          <a:cs typeface="Arial"/>
                        </a:rPr>
                        <a:t>	</a:t>
                      </a:r>
                      <a:r>
                        <a:rPr lang="sv-FI" sz="800" dirty="0">
                          <a:latin typeface="Arial"/>
                          <a:cs typeface="Arial"/>
                        </a:rPr>
                        <a:t>Äkillinen myrkyllisyys, luokka </a:t>
                      </a:r>
                      <a:r>
                        <a:rPr sz="800" spc="-50" dirty="0">
                          <a:latin typeface="Arial"/>
                          <a:cs typeface="Arial"/>
                        </a:rPr>
                        <a:t>2</a:t>
                      </a:r>
                      <a:endParaRPr sz="800" dirty="0">
                        <a:latin typeface="Arial"/>
                        <a:cs typeface="Arial"/>
                      </a:endParaRPr>
                    </a:p>
                    <a:p>
                      <a:pPr marL="317500" marR="0" indent="0" defTabSz="914400" eaLnBrk="1" fontAlgn="auto" latinLnBrk="0" hangingPunct="1">
                        <a:lnSpc>
                          <a:spcPct val="100000"/>
                        </a:lnSpc>
                        <a:spcBef>
                          <a:spcPts val="25"/>
                        </a:spcBef>
                        <a:spcAft>
                          <a:spcPts val="0"/>
                        </a:spcAft>
                        <a:buClrTx/>
                        <a:buSzTx/>
                        <a:buFontTx/>
                        <a:buNone/>
                        <a:tabLst>
                          <a:tab pos="1616075" algn="l"/>
                        </a:tabLst>
                        <a:defRPr/>
                      </a:pPr>
                      <a:r>
                        <a:rPr sz="800" dirty="0">
                          <a:latin typeface="Arial"/>
                          <a:cs typeface="Arial"/>
                        </a:rPr>
                        <a:t>Acute</a:t>
                      </a:r>
                      <a:r>
                        <a:rPr sz="800" spc="-45" dirty="0">
                          <a:latin typeface="Arial"/>
                          <a:cs typeface="Arial"/>
                        </a:rPr>
                        <a:t> </a:t>
                      </a:r>
                      <a:r>
                        <a:rPr sz="800" dirty="0" err="1">
                          <a:latin typeface="Arial"/>
                          <a:cs typeface="Arial"/>
                        </a:rPr>
                        <a:t>Tox</a:t>
                      </a:r>
                      <a:r>
                        <a:rPr sz="800" dirty="0">
                          <a:latin typeface="Arial"/>
                          <a:cs typeface="Arial"/>
                        </a:rPr>
                        <a:t>.</a:t>
                      </a:r>
                      <a:r>
                        <a:rPr sz="800" spc="-40" dirty="0">
                          <a:latin typeface="Arial"/>
                          <a:cs typeface="Arial"/>
                        </a:rPr>
                        <a:t> </a:t>
                      </a:r>
                      <a:r>
                        <a:rPr sz="800" spc="-50" dirty="0">
                          <a:latin typeface="Arial"/>
                          <a:cs typeface="Arial"/>
                        </a:rPr>
                        <a:t>3</a:t>
                      </a:r>
                      <a:r>
                        <a:rPr sz="800" dirty="0">
                          <a:latin typeface="Arial"/>
                          <a:cs typeface="Arial"/>
                        </a:rPr>
                        <a:t>	</a:t>
                      </a:r>
                      <a:r>
                        <a:rPr lang="sv-FI" sz="800" dirty="0">
                          <a:latin typeface="Arial"/>
                          <a:cs typeface="Arial"/>
                        </a:rPr>
                        <a:t>Äkillinen myrkyllisyys, luokka </a:t>
                      </a:r>
                      <a:r>
                        <a:rPr sz="800" spc="-50" dirty="0">
                          <a:latin typeface="Arial"/>
                          <a:cs typeface="Arial"/>
                        </a:rPr>
                        <a:t>3</a:t>
                      </a:r>
                      <a:endParaRPr sz="800" dirty="0">
                        <a:latin typeface="Arial"/>
                        <a:cs typeface="Arial"/>
                      </a:endParaRPr>
                    </a:p>
                    <a:p>
                      <a:pPr marL="317500" marR="0" indent="0" defTabSz="914400" eaLnBrk="1" fontAlgn="auto" latinLnBrk="0" hangingPunct="1">
                        <a:lnSpc>
                          <a:spcPct val="100000"/>
                        </a:lnSpc>
                        <a:spcBef>
                          <a:spcPts val="25"/>
                        </a:spcBef>
                        <a:spcAft>
                          <a:spcPts val="0"/>
                        </a:spcAft>
                        <a:buClrTx/>
                        <a:buSzTx/>
                        <a:buFontTx/>
                        <a:buNone/>
                        <a:tabLst>
                          <a:tab pos="1616075" algn="l"/>
                        </a:tabLst>
                        <a:defRPr/>
                      </a:pPr>
                      <a:r>
                        <a:rPr sz="800" dirty="0">
                          <a:latin typeface="Arial"/>
                          <a:cs typeface="Arial"/>
                        </a:rPr>
                        <a:t>Skin</a:t>
                      </a:r>
                      <a:r>
                        <a:rPr sz="800" spc="-35" dirty="0">
                          <a:latin typeface="Arial"/>
                          <a:cs typeface="Arial"/>
                        </a:rPr>
                        <a:t> </a:t>
                      </a:r>
                      <a:r>
                        <a:rPr sz="800" dirty="0">
                          <a:latin typeface="Arial"/>
                          <a:cs typeface="Arial"/>
                        </a:rPr>
                        <a:t>Corr.</a:t>
                      </a:r>
                      <a:r>
                        <a:rPr sz="800" spc="-30" dirty="0">
                          <a:latin typeface="Arial"/>
                          <a:cs typeface="Arial"/>
                        </a:rPr>
                        <a:t> </a:t>
                      </a:r>
                      <a:r>
                        <a:rPr sz="800" spc="-25" dirty="0">
                          <a:latin typeface="Arial"/>
                          <a:cs typeface="Arial"/>
                        </a:rPr>
                        <a:t>1B</a:t>
                      </a:r>
                      <a:r>
                        <a:rPr sz="800" dirty="0">
                          <a:latin typeface="Arial"/>
                          <a:cs typeface="Arial"/>
                        </a:rPr>
                        <a:t>	</a:t>
                      </a:r>
                      <a:r>
                        <a:rPr lang="sv-FI" sz="800" dirty="0">
                          <a:latin typeface="Arial"/>
                          <a:cs typeface="Arial"/>
                        </a:rPr>
                        <a:t>Ihon syövyttävyys, luokka </a:t>
                      </a:r>
                      <a:r>
                        <a:rPr sz="800" spc="-25" dirty="0">
                          <a:latin typeface="Arial"/>
                          <a:cs typeface="Arial"/>
                        </a:rPr>
                        <a:t>1B</a:t>
                      </a:r>
                      <a:endParaRPr sz="800" dirty="0">
                        <a:latin typeface="Arial"/>
                        <a:cs typeface="Arial"/>
                      </a:endParaRPr>
                    </a:p>
                    <a:p>
                      <a:pPr marL="317500" marR="0" indent="0" defTabSz="914400" eaLnBrk="1" fontAlgn="auto" latinLnBrk="0" hangingPunct="1">
                        <a:lnSpc>
                          <a:spcPct val="100000"/>
                        </a:lnSpc>
                        <a:spcBef>
                          <a:spcPts val="25"/>
                        </a:spcBef>
                        <a:spcAft>
                          <a:spcPts val="0"/>
                        </a:spcAft>
                        <a:buClrTx/>
                        <a:buSzTx/>
                        <a:buFontTx/>
                        <a:buNone/>
                        <a:tabLst>
                          <a:tab pos="1616075" algn="l"/>
                        </a:tabLst>
                        <a:defRPr/>
                      </a:pPr>
                      <a:r>
                        <a:rPr sz="800" dirty="0">
                          <a:latin typeface="Arial"/>
                          <a:cs typeface="Arial"/>
                        </a:rPr>
                        <a:t>Eye</a:t>
                      </a:r>
                      <a:r>
                        <a:rPr sz="800" spc="-35" dirty="0">
                          <a:latin typeface="Arial"/>
                          <a:cs typeface="Arial"/>
                        </a:rPr>
                        <a:t> </a:t>
                      </a:r>
                      <a:r>
                        <a:rPr sz="800" dirty="0">
                          <a:latin typeface="Arial"/>
                          <a:cs typeface="Arial"/>
                        </a:rPr>
                        <a:t>Dam.</a:t>
                      </a:r>
                      <a:r>
                        <a:rPr sz="800" spc="-35" dirty="0">
                          <a:latin typeface="Arial"/>
                          <a:cs typeface="Arial"/>
                        </a:rPr>
                        <a:t> </a:t>
                      </a:r>
                      <a:r>
                        <a:rPr sz="800" spc="-50" dirty="0">
                          <a:latin typeface="Arial"/>
                          <a:cs typeface="Arial"/>
                        </a:rPr>
                        <a:t>1</a:t>
                      </a:r>
                      <a:r>
                        <a:rPr sz="800" dirty="0">
                          <a:latin typeface="Arial"/>
                          <a:cs typeface="Arial"/>
                        </a:rPr>
                        <a:t>	</a:t>
                      </a:r>
                      <a:r>
                        <a:rPr lang="sv-FI" sz="800" dirty="0">
                          <a:latin typeface="Arial"/>
                          <a:cs typeface="Arial"/>
                        </a:rPr>
                        <a:t>Vakava silmävaurio, luokka </a:t>
                      </a:r>
                      <a:r>
                        <a:rPr sz="800" spc="-50" dirty="0">
                          <a:latin typeface="Arial"/>
                          <a:cs typeface="Arial"/>
                        </a:rPr>
                        <a:t>1</a:t>
                      </a:r>
                      <a:endParaRPr sz="800" dirty="0">
                        <a:latin typeface="Arial"/>
                        <a:cs typeface="Arial"/>
                      </a:endParaRPr>
                    </a:p>
                    <a:p>
                      <a:pPr marL="317500" marR="0" indent="0" defTabSz="914400" eaLnBrk="1" fontAlgn="auto" latinLnBrk="0" hangingPunct="1">
                        <a:lnSpc>
                          <a:spcPct val="100000"/>
                        </a:lnSpc>
                        <a:spcBef>
                          <a:spcPts val="25"/>
                        </a:spcBef>
                        <a:spcAft>
                          <a:spcPts val="0"/>
                        </a:spcAft>
                        <a:buClrTx/>
                        <a:buSzTx/>
                        <a:buFontTx/>
                        <a:buNone/>
                        <a:tabLst>
                          <a:tab pos="1616075" algn="l"/>
                        </a:tabLst>
                        <a:defRPr/>
                      </a:pPr>
                      <a:r>
                        <a:rPr sz="800" dirty="0">
                          <a:latin typeface="Arial"/>
                          <a:cs typeface="Arial"/>
                        </a:rPr>
                        <a:t>Skin</a:t>
                      </a:r>
                      <a:r>
                        <a:rPr sz="800" spc="-45" dirty="0">
                          <a:latin typeface="Arial"/>
                          <a:cs typeface="Arial"/>
                        </a:rPr>
                        <a:t> </a:t>
                      </a:r>
                      <a:r>
                        <a:rPr sz="800" dirty="0">
                          <a:latin typeface="Arial"/>
                          <a:cs typeface="Arial"/>
                        </a:rPr>
                        <a:t>Sens.</a:t>
                      </a:r>
                      <a:r>
                        <a:rPr sz="800" spc="-40" dirty="0">
                          <a:latin typeface="Arial"/>
                          <a:cs typeface="Arial"/>
                        </a:rPr>
                        <a:t> </a:t>
                      </a:r>
                      <a:r>
                        <a:rPr sz="800" spc="-50" dirty="0">
                          <a:latin typeface="Arial"/>
                          <a:cs typeface="Arial"/>
                        </a:rPr>
                        <a:t>1</a:t>
                      </a:r>
                      <a:r>
                        <a:rPr sz="800" dirty="0">
                          <a:latin typeface="Arial"/>
                          <a:cs typeface="Arial"/>
                        </a:rPr>
                        <a:t>	</a:t>
                      </a:r>
                      <a:r>
                        <a:rPr lang="sv-FI" sz="800" dirty="0">
                          <a:latin typeface="Arial"/>
                          <a:cs typeface="Arial"/>
                        </a:rPr>
                        <a:t>Ihon herkistäminen, luokka </a:t>
                      </a:r>
                      <a:r>
                        <a:rPr sz="800" spc="-50" dirty="0">
                          <a:latin typeface="Arial"/>
                          <a:cs typeface="Arial"/>
                        </a:rPr>
                        <a:t>1</a:t>
                      </a:r>
                      <a:endParaRPr sz="800" dirty="0">
                        <a:latin typeface="Arial"/>
                        <a:cs typeface="Arial"/>
                      </a:endParaRPr>
                    </a:p>
                    <a:p>
                      <a:pPr marL="317500" marR="2267585" indent="0" defTabSz="914400" eaLnBrk="1" fontAlgn="auto" latinLnBrk="0" hangingPunct="1">
                        <a:lnSpc>
                          <a:spcPct val="102600"/>
                        </a:lnSpc>
                        <a:spcBef>
                          <a:spcPts val="0"/>
                        </a:spcBef>
                        <a:spcAft>
                          <a:spcPts val="0"/>
                        </a:spcAft>
                        <a:buClrTx/>
                        <a:buSzTx/>
                        <a:buFontTx/>
                        <a:buNone/>
                        <a:tabLst>
                          <a:tab pos="1616075" algn="l"/>
                        </a:tabLst>
                        <a:defRPr/>
                      </a:pPr>
                      <a:r>
                        <a:rPr sz="800" dirty="0">
                          <a:latin typeface="Arial"/>
                          <a:cs typeface="Arial"/>
                        </a:rPr>
                        <a:t>Aquatic</a:t>
                      </a:r>
                      <a:r>
                        <a:rPr sz="800" spc="-40" dirty="0">
                          <a:latin typeface="Arial"/>
                          <a:cs typeface="Arial"/>
                        </a:rPr>
                        <a:t> </a:t>
                      </a:r>
                      <a:r>
                        <a:rPr sz="800" dirty="0">
                          <a:latin typeface="Arial"/>
                          <a:cs typeface="Arial"/>
                        </a:rPr>
                        <a:t>Acute</a:t>
                      </a:r>
                      <a:r>
                        <a:rPr sz="800" spc="-40" dirty="0">
                          <a:latin typeface="Arial"/>
                          <a:cs typeface="Arial"/>
                        </a:rPr>
                        <a:t> </a:t>
                      </a:r>
                      <a:r>
                        <a:rPr sz="800" spc="-50" dirty="0">
                          <a:latin typeface="Arial"/>
                          <a:cs typeface="Arial"/>
                        </a:rPr>
                        <a:t>1</a:t>
                      </a:r>
                      <a:r>
                        <a:rPr sz="800" dirty="0">
                          <a:latin typeface="Arial"/>
                          <a:cs typeface="Arial"/>
                        </a:rPr>
                        <a:t>	</a:t>
                      </a:r>
                      <a:r>
                        <a:rPr lang="sv-FI" sz="800" dirty="0">
                          <a:latin typeface="Arial"/>
                          <a:cs typeface="Arial"/>
                        </a:rPr>
                        <a:t>Vaarallinen vesiympäristölle, äkillinen myrkyllisyys, luokka </a:t>
                      </a:r>
                      <a:r>
                        <a:rPr sz="800" spc="-50" dirty="0">
                          <a:latin typeface="Arial"/>
                          <a:cs typeface="Arial"/>
                        </a:rPr>
                        <a:t>1</a:t>
                      </a:r>
                      <a:r>
                        <a:rPr sz="800" dirty="0">
                          <a:latin typeface="Arial"/>
                          <a:cs typeface="Arial"/>
                        </a:rPr>
                        <a:t> Aquatic</a:t>
                      </a:r>
                      <a:r>
                        <a:rPr sz="800" spc="-35" dirty="0">
                          <a:latin typeface="Arial"/>
                          <a:cs typeface="Arial"/>
                        </a:rPr>
                        <a:t> </a:t>
                      </a:r>
                      <a:r>
                        <a:rPr sz="800" dirty="0">
                          <a:latin typeface="Arial"/>
                          <a:cs typeface="Arial"/>
                        </a:rPr>
                        <a:t>Chronic</a:t>
                      </a:r>
                      <a:r>
                        <a:rPr sz="800" spc="-30" dirty="0">
                          <a:latin typeface="Arial"/>
                          <a:cs typeface="Arial"/>
                        </a:rPr>
                        <a:t> </a:t>
                      </a:r>
                      <a:r>
                        <a:rPr sz="800" spc="-50" dirty="0">
                          <a:latin typeface="Arial"/>
                          <a:cs typeface="Arial"/>
                        </a:rPr>
                        <a:t>1</a:t>
                      </a:r>
                      <a:r>
                        <a:rPr sz="800" dirty="0">
                          <a:latin typeface="Arial"/>
                          <a:cs typeface="Arial"/>
                        </a:rPr>
                        <a:t>	</a:t>
                      </a:r>
                      <a:r>
                        <a:rPr lang="sv-FI" sz="800" dirty="0">
                          <a:latin typeface="Arial"/>
                          <a:cs typeface="Arial"/>
                        </a:rPr>
                        <a:t>Vaarallinen vesiympäristölle, krooninen myrkyllisyys, luokka </a:t>
                      </a:r>
                      <a:r>
                        <a:rPr sz="800" spc="-50" dirty="0">
                          <a:latin typeface="Arial"/>
                          <a:cs typeface="Arial"/>
                        </a:rPr>
                        <a:t>1</a:t>
                      </a:r>
                      <a:r>
                        <a:rPr sz="800" spc="-20" dirty="0">
                          <a:latin typeface="Arial"/>
                          <a:cs typeface="Arial"/>
                        </a:rPr>
                        <a:t> H330</a:t>
                      </a:r>
                      <a:r>
                        <a:rPr sz="800" dirty="0">
                          <a:latin typeface="Arial"/>
                          <a:cs typeface="Arial"/>
                        </a:rPr>
                        <a:t>	</a:t>
                      </a:r>
                      <a:r>
                        <a:rPr lang="sv-FI" sz="800" dirty="0">
                          <a:latin typeface="Arial"/>
                          <a:cs typeface="Arial"/>
                        </a:rPr>
                        <a:t>Hengitettynä hengenvaarallinen</a:t>
                      </a:r>
                      <a:r>
                        <a:rPr sz="800" spc="-10" dirty="0">
                          <a:latin typeface="Arial"/>
                          <a:cs typeface="Arial"/>
                        </a:rPr>
                        <a:t>.</a:t>
                      </a:r>
                      <a:endParaRPr sz="800" dirty="0">
                        <a:latin typeface="Arial"/>
                        <a:cs typeface="Arial"/>
                      </a:endParaRPr>
                    </a:p>
                    <a:p>
                      <a:pPr marL="317500" marR="0" indent="0" defTabSz="914400" eaLnBrk="1" fontAlgn="auto" latinLnBrk="0" hangingPunct="1">
                        <a:lnSpc>
                          <a:spcPct val="100000"/>
                        </a:lnSpc>
                        <a:spcBef>
                          <a:spcPts val="25"/>
                        </a:spcBef>
                        <a:spcAft>
                          <a:spcPts val="0"/>
                        </a:spcAft>
                        <a:buClrTx/>
                        <a:buSzTx/>
                        <a:buFontTx/>
                        <a:buNone/>
                        <a:tabLst>
                          <a:tab pos="1616075" algn="l"/>
                        </a:tabLst>
                        <a:defRPr/>
                      </a:pPr>
                      <a:r>
                        <a:rPr sz="800" spc="-20" dirty="0">
                          <a:latin typeface="Arial"/>
                          <a:cs typeface="Arial"/>
                        </a:rPr>
                        <a:t>H310</a:t>
                      </a:r>
                      <a:r>
                        <a:rPr sz="800" dirty="0">
                          <a:latin typeface="Arial"/>
                          <a:cs typeface="Arial"/>
                        </a:rPr>
                        <a:t>	</a:t>
                      </a:r>
                      <a:r>
                        <a:rPr lang="sv-FI" sz="800" dirty="0">
                          <a:latin typeface="Arial"/>
                          <a:cs typeface="Arial"/>
                        </a:rPr>
                        <a:t>Iholle joutuessaan hengenvaarallinen</a:t>
                      </a:r>
                      <a:r>
                        <a:rPr sz="800" spc="-10" dirty="0">
                          <a:latin typeface="Arial"/>
                          <a:cs typeface="Arial"/>
                        </a:rPr>
                        <a:t>.</a:t>
                      </a:r>
                      <a:endParaRPr sz="800" dirty="0">
                        <a:latin typeface="Arial"/>
                        <a:cs typeface="Arial"/>
                      </a:endParaRPr>
                    </a:p>
                    <a:p>
                      <a:pPr marL="317500" marR="0" indent="0" defTabSz="914400" eaLnBrk="1" fontAlgn="auto" latinLnBrk="0" hangingPunct="1">
                        <a:lnSpc>
                          <a:spcPct val="100000"/>
                        </a:lnSpc>
                        <a:spcBef>
                          <a:spcPts val="25"/>
                        </a:spcBef>
                        <a:spcAft>
                          <a:spcPts val="0"/>
                        </a:spcAft>
                        <a:buClrTx/>
                        <a:buSzTx/>
                        <a:buFontTx/>
                        <a:buNone/>
                        <a:tabLst>
                          <a:tab pos="1616075" algn="l"/>
                        </a:tabLst>
                        <a:defRPr/>
                      </a:pPr>
                      <a:r>
                        <a:rPr sz="800" spc="-20" dirty="0">
                          <a:latin typeface="Arial"/>
                          <a:cs typeface="Arial"/>
                        </a:rPr>
                        <a:t>H301</a:t>
                      </a:r>
                      <a:r>
                        <a:rPr sz="800" dirty="0">
                          <a:latin typeface="Arial"/>
                          <a:cs typeface="Arial"/>
                        </a:rPr>
                        <a:t>	</a:t>
                      </a:r>
                      <a:r>
                        <a:rPr lang="sv-FI" sz="800" dirty="0">
                          <a:latin typeface="Arial"/>
                          <a:cs typeface="Arial"/>
                        </a:rPr>
                        <a:t>Nieltyinä myrkyllinen</a:t>
                      </a:r>
                      <a:r>
                        <a:rPr sz="800" spc="-10" dirty="0">
                          <a:latin typeface="Arial"/>
                          <a:cs typeface="Arial"/>
                        </a:rPr>
                        <a:t>.</a:t>
                      </a:r>
                      <a:endParaRPr sz="800" dirty="0">
                        <a:latin typeface="Arial"/>
                        <a:cs typeface="Arial"/>
                      </a:endParaRPr>
                    </a:p>
                    <a:p>
                      <a:pPr>
                        <a:lnSpc>
                          <a:spcPct val="100000"/>
                        </a:lnSpc>
                        <a:spcBef>
                          <a:spcPts val="125"/>
                        </a:spcBef>
                      </a:pPr>
                      <a:endParaRPr sz="800" dirty="0">
                        <a:latin typeface="Times New Roman"/>
                        <a:cs typeface="Times New Roman"/>
                      </a:endParaRPr>
                    </a:p>
                    <a:p>
                      <a:pPr marR="64769" algn="r">
                        <a:lnSpc>
                          <a:spcPts val="580"/>
                        </a:lnSpc>
                      </a:pPr>
                      <a:r>
                        <a:rPr sz="500" spc="-10" dirty="0">
                          <a:latin typeface="Arial"/>
                          <a:cs typeface="Arial"/>
                        </a:rPr>
                        <a:t>EPY</a:t>
                      </a:r>
                      <a:r>
                        <a:rPr sz="500" spc="-15" dirty="0">
                          <a:latin typeface="Arial"/>
                          <a:cs typeface="Arial"/>
                        </a:rPr>
                        <a:t> </a:t>
                      </a:r>
                      <a:r>
                        <a:rPr sz="500" dirty="0">
                          <a:latin typeface="Arial"/>
                          <a:cs typeface="Arial"/>
                        </a:rPr>
                        <a:t>11.1.2</a:t>
                      </a:r>
                      <a:r>
                        <a:rPr sz="500" spc="-10" dirty="0">
                          <a:latin typeface="Arial"/>
                          <a:cs typeface="Arial"/>
                        </a:rPr>
                        <a:t> </a:t>
                      </a:r>
                      <a:r>
                        <a:rPr sz="500" dirty="0">
                          <a:latin typeface="Arial"/>
                          <a:cs typeface="Arial"/>
                        </a:rPr>
                        <a:t>-</a:t>
                      </a:r>
                      <a:r>
                        <a:rPr sz="500" spc="-15" dirty="0">
                          <a:latin typeface="Arial"/>
                          <a:cs typeface="Arial"/>
                        </a:rPr>
                        <a:t> </a:t>
                      </a:r>
                      <a:r>
                        <a:rPr sz="500" dirty="0">
                          <a:latin typeface="Arial"/>
                          <a:cs typeface="Arial"/>
                        </a:rPr>
                        <a:t>SDS</a:t>
                      </a:r>
                      <a:r>
                        <a:rPr sz="500" spc="-10" dirty="0">
                          <a:latin typeface="Arial"/>
                          <a:cs typeface="Arial"/>
                        </a:rPr>
                        <a:t> 1004.14</a:t>
                      </a:r>
                      <a:endParaRPr sz="500" dirty="0">
                        <a:latin typeface="Arial"/>
                        <a:cs typeface="Arial"/>
                      </a:endParaRPr>
                    </a:p>
                  </a:txBody>
                  <a:tcPr marL="0" marR="0" marT="84455" marB="0">
                    <a:lnL w="3175">
                      <a:solidFill>
                        <a:srgbClr val="000000"/>
                      </a:solidFill>
                      <a:prstDash val="solid"/>
                    </a:lnL>
                    <a:lnR w="3175">
                      <a:solidFill>
                        <a:srgbClr val="000000"/>
                      </a:solidFill>
                      <a:prstDash val="solid"/>
                    </a:lnR>
                    <a:lnB w="3175">
                      <a:solidFill>
                        <a:srgbClr val="000000"/>
                      </a:solidFill>
                      <a:prstDash val="solid"/>
                    </a:lnB>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7"/>
                  </a:ext>
                </a:extLst>
              </a:tr>
            </a:tbl>
          </a:graphicData>
        </a:graphic>
      </p:graphicFrame>
      <p:sp>
        <p:nvSpPr>
          <p:cNvPr id="15" name="textruta 14">
            <a:extLst>
              <a:ext uri="{FF2B5EF4-FFF2-40B4-BE49-F238E27FC236}">
                <a16:creationId xmlns:a16="http://schemas.microsoft.com/office/drawing/2014/main" id="{3E36853B-2BC9-E24D-9D4C-A3492383DF35}"/>
              </a:ext>
            </a:extLst>
          </p:cNvPr>
          <p:cNvSpPr txBox="1"/>
          <p:nvPr/>
        </p:nvSpPr>
        <p:spPr>
          <a:xfrm>
            <a:off x="491897" y="1702256"/>
            <a:ext cx="1533753" cy="215444"/>
          </a:xfrm>
          <a:prstGeom prst="rect">
            <a:avLst/>
          </a:prstGeom>
          <a:noFill/>
        </p:spPr>
        <p:txBody>
          <a:bodyPr wrap="none" rtlCol="0">
            <a:spAutoFit/>
          </a:bodyPr>
          <a:lstStyle/>
          <a:p>
            <a:r>
              <a:rPr lang="sv-FI" sz="800" spc="-10" dirty="0">
                <a:latin typeface="Arial"/>
                <a:cs typeface="Arial"/>
              </a:rPr>
              <a:t>Erityiset varotoimet käyttäjälle </a:t>
            </a:r>
          </a:p>
        </p:txBody>
      </p:sp>
      <p:sp>
        <p:nvSpPr>
          <p:cNvPr id="16" name="textruta 15">
            <a:extLst>
              <a:ext uri="{FF2B5EF4-FFF2-40B4-BE49-F238E27FC236}">
                <a16:creationId xmlns:a16="http://schemas.microsoft.com/office/drawing/2014/main" id="{A20F2B3B-BD69-DC49-8CEB-230A116DF28C}"/>
              </a:ext>
            </a:extLst>
          </p:cNvPr>
          <p:cNvSpPr txBox="1"/>
          <p:nvPr/>
        </p:nvSpPr>
        <p:spPr>
          <a:xfrm>
            <a:off x="544214" y="2278004"/>
            <a:ext cx="2624436" cy="215444"/>
          </a:xfrm>
          <a:prstGeom prst="rect">
            <a:avLst/>
          </a:prstGeom>
          <a:noFill/>
        </p:spPr>
        <p:txBody>
          <a:bodyPr wrap="none" rtlCol="0">
            <a:spAutoFit/>
          </a:bodyPr>
          <a:lstStyle/>
          <a:p>
            <a:r>
              <a:rPr lang="sv-FI" sz="800" dirty="0">
                <a:latin typeface="Arial" panose="020B0604020202020204" pitchFamily="34" charset="0"/>
                <a:cs typeface="Arial" panose="020B0604020202020204" pitchFamily="34" charset="0"/>
              </a:rPr>
              <a:t>Merikuljetus irtotavarana IMO:n välineiden mukaisesti</a:t>
            </a:r>
            <a:endParaRPr lang="fi-FI" sz="800" dirty="0">
              <a:latin typeface="Arial" panose="020B0604020202020204" pitchFamily="34" charset="0"/>
              <a:cs typeface="Arial" panose="020B0604020202020204" pitchFamily="34" charset="0"/>
            </a:endParaRPr>
          </a:p>
        </p:txBody>
      </p:sp>
      <p:sp>
        <p:nvSpPr>
          <p:cNvPr id="17" name="textruta 16">
            <a:extLst>
              <a:ext uri="{FF2B5EF4-FFF2-40B4-BE49-F238E27FC236}">
                <a16:creationId xmlns:a16="http://schemas.microsoft.com/office/drawing/2014/main" id="{E2592AB2-2098-B24B-BD9F-EA829BCF393C}"/>
              </a:ext>
            </a:extLst>
          </p:cNvPr>
          <p:cNvSpPr txBox="1"/>
          <p:nvPr/>
        </p:nvSpPr>
        <p:spPr>
          <a:xfrm>
            <a:off x="425418" y="6413500"/>
            <a:ext cx="1447832" cy="215444"/>
          </a:xfrm>
          <a:prstGeom prst="rect">
            <a:avLst/>
          </a:prstGeom>
          <a:noFill/>
        </p:spPr>
        <p:txBody>
          <a:bodyPr wrap="none" rtlCol="0">
            <a:spAutoFit/>
          </a:bodyPr>
          <a:lstStyle/>
          <a:p>
            <a:r>
              <a:rPr lang="sv-FI" sz="800" dirty="0">
                <a:latin typeface="Arial" panose="020B0604020202020204" pitchFamily="34" charset="0"/>
                <a:cs typeface="Arial" panose="020B0604020202020204" pitchFamily="34" charset="0"/>
              </a:rPr>
              <a:t>Terveydenhuollon valvonta </a:t>
            </a:r>
            <a:endParaRPr lang="fi-FI" sz="800" dirty="0">
              <a:latin typeface="Arial" panose="020B0604020202020204" pitchFamily="34" charset="0"/>
              <a:cs typeface="Arial" panose="020B060402020202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260</TotalTime>
  <Words>4493</Words>
  <Application>Microsoft Macintosh PowerPoint</Application>
  <PresentationFormat>Anpassad</PresentationFormat>
  <Paragraphs>681</Paragraphs>
  <Slides>11</Slides>
  <Notes>1</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11</vt:i4>
      </vt:variant>
    </vt:vector>
  </HeadingPairs>
  <TitlesOfParts>
    <vt:vector size="15" baseType="lpstr">
      <vt:lpstr>Arial</vt:lpstr>
      <vt:lpstr>Calibri</vt:lpstr>
      <vt:lpstr>Times New Roman</vt:lpstr>
      <vt:lpstr>Office Theme</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BETONCRYLL IDROREPELLENTE</dc:title>
  <dc:subject>SDS</dc:subject>
  <dc:creator>OIKOS S.P.A. A SOCIO UNICO</dc:creator>
  <cp:lastModifiedBy>Microsoft Office User</cp:lastModifiedBy>
  <cp:revision>24</cp:revision>
  <dcterms:created xsi:type="dcterms:W3CDTF">2024-03-14T08:37:32Z</dcterms:created>
  <dcterms:modified xsi:type="dcterms:W3CDTF">2024-03-15T13:59:10Z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2022-11-30T00:00:00Z</vt:filetime>
  </property>
  <property fmtid="{D5CDD505-2E9C-101B-9397-08002B2CF9AE}" pid="3" name="Creator">
    <vt:lpwstr>Libreria</vt:lpwstr>
  </property>
  <property fmtid="{D5CDD505-2E9C-101B-9397-08002B2CF9AE}" pid="4" name="LastSaved">
    <vt:filetime>2024-03-14T00:00:00Z</vt:filetime>
  </property>
  <property fmtid="{D5CDD505-2E9C-101B-9397-08002B2CF9AE}" pid="5" name="Producer">
    <vt:lpwstr>3-Heights(TM) PDF Security Shell 4.8.25.2 (http://www.pdf-tools.com)</vt:lpwstr>
  </property>
</Properties>
</file>